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337" r:id="rId2"/>
    <p:sldId id="338" r:id="rId3"/>
    <p:sldId id="339" r:id="rId4"/>
    <p:sldId id="258" r:id="rId5"/>
    <p:sldId id="260" r:id="rId6"/>
    <p:sldId id="263" r:id="rId7"/>
    <p:sldId id="264" r:id="rId8"/>
    <p:sldId id="265" r:id="rId9"/>
    <p:sldId id="340" r:id="rId10"/>
    <p:sldId id="342" r:id="rId11"/>
    <p:sldId id="266" r:id="rId12"/>
    <p:sldId id="268" r:id="rId13"/>
    <p:sldId id="270" r:id="rId14"/>
    <p:sldId id="274" r:id="rId15"/>
    <p:sldId id="341" r:id="rId16"/>
    <p:sldId id="275" r:id="rId17"/>
    <p:sldId id="412" r:id="rId18"/>
    <p:sldId id="276" r:id="rId19"/>
    <p:sldId id="277" r:id="rId20"/>
    <p:sldId id="278" r:id="rId21"/>
    <p:sldId id="279" r:id="rId22"/>
    <p:sldId id="280" r:id="rId23"/>
    <p:sldId id="410" r:id="rId24"/>
    <p:sldId id="282" r:id="rId25"/>
    <p:sldId id="283" r:id="rId26"/>
    <p:sldId id="284" r:id="rId27"/>
    <p:sldId id="285" r:id="rId28"/>
    <p:sldId id="287" r:id="rId29"/>
    <p:sldId id="288" r:id="rId30"/>
    <p:sldId id="290" r:id="rId31"/>
    <p:sldId id="415" r:id="rId32"/>
    <p:sldId id="291" r:id="rId33"/>
    <p:sldId id="292" r:id="rId34"/>
    <p:sldId id="414" r:id="rId35"/>
    <p:sldId id="295" r:id="rId36"/>
    <p:sldId id="296" r:id="rId37"/>
    <p:sldId id="297" r:id="rId38"/>
    <p:sldId id="298" r:id="rId39"/>
    <p:sldId id="299" r:id="rId40"/>
    <p:sldId id="300" r:id="rId41"/>
    <p:sldId id="303" r:id="rId42"/>
    <p:sldId id="304" r:id="rId43"/>
    <p:sldId id="305" r:id="rId44"/>
    <p:sldId id="306" r:id="rId45"/>
    <p:sldId id="307" r:id="rId46"/>
    <p:sldId id="308"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6" r:id="rId61"/>
    <p:sldId id="327" r:id="rId62"/>
    <p:sldId id="413" r:id="rId63"/>
    <p:sldId id="328" r:id="rId64"/>
    <p:sldId id="329" r:id="rId65"/>
    <p:sldId id="330" r:id="rId66"/>
    <p:sldId id="331" r:id="rId67"/>
    <p:sldId id="411" r:id="rId68"/>
    <p:sldId id="332" r:id="rId69"/>
    <p:sldId id="334" r:id="rId70"/>
    <p:sldId id="335" r:id="rId71"/>
  </p:sldIdLst>
  <p:sldSz cx="9144000" cy="5149850"/>
  <p:notesSz cx="9144000" cy="5149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085" autoAdjust="0"/>
  </p:normalViewPr>
  <p:slideViewPr>
    <p:cSldViewPr>
      <p:cViewPr varScale="1">
        <p:scale>
          <a:sx n="80" d="100"/>
          <a:sy n="80" d="100"/>
        </p:scale>
        <p:origin x="2514"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07731-7E26-4FF7-88FD-9EAC1BE6CAE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BCF902-01E3-41D2-9F7A-23B65EA0DB48}">
      <dgm:prSet/>
      <dgm:spPr/>
      <dgm:t>
        <a:bodyPr/>
        <a:lstStyle/>
        <a:p>
          <a:r>
            <a:rPr lang="en-US"/>
            <a:t>Opinion extraction</a:t>
          </a:r>
        </a:p>
      </dgm:t>
    </dgm:pt>
    <dgm:pt modelId="{C085D878-C2B8-4451-A93A-63E13D0278C2}" type="parTrans" cxnId="{CD342516-C813-438F-80BE-96062802B10C}">
      <dgm:prSet/>
      <dgm:spPr/>
      <dgm:t>
        <a:bodyPr/>
        <a:lstStyle/>
        <a:p>
          <a:endParaRPr lang="en-US"/>
        </a:p>
      </dgm:t>
    </dgm:pt>
    <dgm:pt modelId="{65A4B5DA-C20E-4B26-B0E6-0DF8DDCC8D0B}" type="sibTrans" cxnId="{CD342516-C813-438F-80BE-96062802B10C}">
      <dgm:prSet/>
      <dgm:spPr/>
      <dgm:t>
        <a:bodyPr/>
        <a:lstStyle/>
        <a:p>
          <a:endParaRPr lang="en-US"/>
        </a:p>
      </dgm:t>
    </dgm:pt>
    <dgm:pt modelId="{92B2E55E-AB0F-4EFE-93FE-ABB252D8CE9B}">
      <dgm:prSet/>
      <dgm:spPr/>
      <dgm:t>
        <a:bodyPr/>
        <a:lstStyle/>
        <a:p>
          <a:r>
            <a:rPr lang="en-US"/>
            <a:t>Opinion mining</a:t>
          </a:r>
        </a:p>
      </dgm:t>
    </dgm:pt>
    <dgm:pt modelId="{A228983C-942E-4A90-A5FC-56007E9CE5EC}" type="parTrans" cxnId="{05624B32-0366-4C1F-ACF0-6945E0C2281B}">
      <dgm:prSet/>
      <dgm:spPr/>
      <dgm:t>
        <a:bodyPr/>
        <a:lstStyle/>
        <a:p>
          <a:endParaRPr lang="en-US"/>
        </a:p>
      </dgm:t>
    </dgm:pt>
    <dgm:pt modelId="{2CB74AF6-A8CF-4708-8958-E9339DFE3D9A}" type="sibTrans" cxnId="{05624B32-0366-4C1F-ACF0-6945E0C2281B}">
      <dgm:prSet/>
      <dgm:spPr/>
      <dgm:t>
        <a:bodyPr/>
        <a:lstStyle/>
        <a:p>
          <a:endParaRPr lang="en-US"/>
        </a:p>
      </dgm:t>
    </dgm:pt>
    <dgm:pt modelId="{5DFDD347-68F2-4377-B15B-F66D1B28A257}">
      <dgm:prSet/>
      <dgm:spPr/>
      <dgm:t>
        <a:bodyPr/>
        <a:lstStyle/>
        <a:p>
          <a:r>
            <a:rPr lang="en-US"/>
            <a:t>Sentiment mining</a:t>
          </a:r>
        </a:p>
      </dgm:t>
    </dgm:pt>
    <dgm:pt modelId="{D5ADB71B-53BC-4300-88D1-6F7ADFC05DBD}" type="parTrans" cxnId="{180C562E-F12D-43F0-A60C-BB4AD47DFB32}">
      <dgm:prSet/>
      <dgm:spPr/>
      <dgm:t>
        <a:bodyPr/>
        <a:lstStyle/>
        <a:p>
          <a:endParaRPr lang="en-US"/>
        </a:p>
      </dgm:t>
    </dgm:pt>
    <dgm:pt modelId="{1D32F5E2-D2CD-47DA-8228-28C44DE3C8F1}" type="sibTrans" cxnId="{180C562E-F12D-43F0-A60C-BB4AD47DFB32}">
      <dgm:prSet/>
      <dgm:spPr/>
      <dgm:t>
        <a:bodyPr/>
        <a:lstStyle/>
        <a:p>
          <a:endParaRPr lang="en-US"/>
        </a:p>
      </dgm:t>
    </dgm:pt>
    <dgm:pt modelId="{2CDB30FB-7234-41A8-A928-4D49FF51089B}">
      <dgm:prSet/>
      <dgm:spPr/>
      <dgm:t>
        <a:bodyPr/>
        <a:lstStyle/>
        <a:p>
          <a:r>
            <a:rPr lang="en-US"/>
            <a:t>Subjectivity analysis</a:t>
          </a:r>
        </a:p>
      </dgm:t>
    </dgm:pt>
    <dgm:pt modelId="{A4CE9707-A9C9-409B-9498-FF3EC6526B68}" type="parTrans" cxnId="{412F014C-ABD6-45F0-9744-F202B222013F}">
      <dgm:prSet/>
      <dgm:spPr/>
      <dgm:t>
        <a:bodyPr/>
        <a:lstStyle/>
        <a:p>
          <a:endParaRPr lang="en-US"/>
        </a:p>
      </dgm:t>
    </dgm:pt>
    <dgm:pt modelId="{3DB8817A-22FD-402F-89CA-333104B81CEE}" type="sibTrans" cxnId="{412F014C-ABD6-45F0-9744-F202B222013F}">
      <dgm:prSet/>
      <dgm:spPr/>
      <dgm:t>
        <a:bodyPr/>
        <a:lstStyle/>
        <a:p>
          <a:endParaRPr lang="en-US"/>
        </a:p>
      </dgm:t>
    </dgm:pt>
    <dgm:pt modelId="{EAD95906-11D6-401D-9C50-8FA0A55AEBDB}" type="pres">
      <dgm:prSet presAssocID="{83507731-7E26-4FF7-88FD-9EAC1BE6CAE4}" presName="root" presStyleCnt="0">
        <dgm:presLayoutVars>
          <dgm:dir/>
          <dgm:resizeHandles val="exact"/>
        </dgm:presLayoutVars>
      </dgm:prSet>
      <dgm:spPr/>
    </dgm:pt>
    <dgm:pt modelId="{9EF8B9D5-D1E2-4438-9282-1D224313180D}" type="pres">
      <dgm:prSet presAssocID="{C4BCF902-01E3-41D2-9F7A-23B65EA0DB48}" presName="compNode" presStyleCnt="0"/>
      <dgm:spPr/>
    </dgm:pt>
    <dgm:pt modelId="{BB3E7E6E-D3C0-41F6-81B5-3AA8CABF0E76}" type="pres">
      <dgm:prSet presAssocID="{C4BCF902-01E3-41D2-9F7A-23B65EA0DB48}" presName="bgRect" presStyleLbl="bgShp" presStyleIdx="0" presStyleCnt="4"/>
      <dgm:spPr/>
    </dgm:pt>
    <dgm:pt modelId="{4563F262-1922-4496-A17C-589DF9FB0E70}" type="pres">
      <dgm:prSet presAssocID="{C4BCF902-01E3-41D2-9F7A-23B65EA0DB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BA5AE42-7A37-4E4A-9EA1-110C56DBF789}" type="pres">
      <dgm:prSet presAssocID="{C4BCF902-01E3-41D2-9F7A-23B65EA0DB48}" presName="spaceRect" presStyleCnt="0"/>
      <dgm:spPr/>
    </dgm:pt>
    <dgm:pt modelId="{E43CDA29-468E-44C4-AB5D-DCA73313503D}" type="pres">
      <dgm:prSet presAssocID="{C4BCF902-01E3-41D2-9F7A-23B65EA0DB48}" presName="parTx" presStyleLbl="revTx" presStyleIdx="0" presStyleCnt="4">
        <dgm:presLayoutVars>
          <dgm:chMax val="0"/>
          <dgm:chPref val="0"/>
        </dgm:presLayoutVars>
      </dgm:prSet>
      <dgm:spPr/>
    </dgm:pt>
    <dgm:pt modelId="{3B4E67D7-67A7-43C5-913F-854613489A9F}" type="pres">
      <dgm:prSet presAssocID="{65A4B5DA-C20E-4B26-B0E6-0DF8DDCC8D0B}" presName="sibTrans" presStyleCnt="0"/>
      <dgm:spPr/>
    </dgm:pt>
    <dgm:pt modelId="{5C885346-46DE-41E3-AD56-FD2254651A64}" type="pres">
      <dgm:prSet presAssocID="{92B2E55E-AB0F-4EFE-93FE-ABB252D8CE9B}" presName="compNode" presStyleCnt="0"/>
      <dgm:spPr/>
    </dgm:pt>
    <dgm:pt modelId="{E1B03769-A2EF-481A-851A-74D64F6C5C01}" type="pres">
      <dgm:prSet presAssocID="{92B2E55E-AB0F-4EFE-93FE-ABB252D8CE9B}" presName="bgRect" presStyleLbl="bgShp" presStyleIdx="1" presStyleCnt="4"/>
      <dgm:spPr/>
    </dgm:pt>
    <dgm:pt modelId="{03516D25-39A2-4871-BCA6-6D3141D33EC8}" type="pres">
      <dgm:prSet presAssocID="{92B2E55E-AB0F-4EFE-93FE-ABB252D8CE9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ng Tools"/>
        </a:ext>
      </dgm:extLst>
    </dgm:pt>
    <dgm:pt modelId="{40387523-A0DC-4CB0-BAE2-33D4042D2E33}" type="pres">
      <dgm:prSet presAssocID="{92B2E55E-AB0F-4EFE-93FE-ABB252D8CE9B}" presName="spaceRect" presStyleCnt="0"/>
      <dgm:spPr/>
    </dgm:pt>
    <dgm:pt modelId="{EBF76A21-FEAD-467D-B978-CC9502687503}" type="pres">
      <dgm:prSet presAssocID="{92B2E55E-AB0F-4EFE-93FE-ABB252D8CE9B}" presName="parTx" presStyleLbl="revTx" presStyleIdx="1" presStyleCnt="4">
        <dgm:presLayoutVars>
          <dgm:chMax val="0"/>
          <dgm:chPref val="0"/>
        </dgm:presLayoutVars>
      </dgm:prSet>
      <dgm:spPr/>
    </dgm:pt>
    <dgm:pt modelId="{1A0F24C8-C5B3-4225-A01C-F00CE19A40F9}" type="pres">
      <dgm:prSet presAssocID="{2CB74AF6-A8CF-4708-8958-E9339DFE3D9A}" presName="sibTrans" presStyleCnt="0"/>
      <dgm:spPr/>
    </dgm:pt>
    <dgm:pt modelId="{435EDDE1-48E4-443C-A0D9-10D7D7177FC4}" type="pres">
      <dgm:prSet presAssocID="{5DFDD347-68F2-4377-B15B-F66D1B28A257}" presName="compNode" presStyleCnt="0"/>
      <dgm:spPr/>
    </dgm:pt>
    <dgm:pt modelId="{045F9EA1-AE45-4B16-BAA4-3BD029CAFE02}" type="pres">
      <dgm:prSet presAssocID="{5DFDD347-68F2-4377-B15B-F66D1B28A257}" presName="bgRect" presStyleLbl="bgShp" presStyleIdx="2" presStyleCnt="4"/>
      <dgm:spPr/>
    </dgm:pt>
    <dgm:pt modelId="{CD9D04DA-2245-405C-8A07-379B0F54D73D}" type="pres">
      <dgm:prSet presAssocID="{5DFDD347-68F2-4377-B15B-F66D1B28A2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43DBE395-C736-4FB8-B7F4-3E6348739B68}" type="pres">
      <dgm:prSet presAssocID="{5DFDD347-68F2-4377-B15B-F66D1B28A257}" presName="spaceRect" presStyleCnt="0"/>
      <dgm:spPr/>
    </dgm:pt>
    <dgm:pt modelId="{D43D266E-2E4E-477E-B387-671DD46FE5BC}" type="pres">
      <dgm:prSet presAssocID="{5DFDD347-68F2-4377-B15B-F66D1B28A257}" presName="parTx" presStyleLbl="revTx" presStyleIdx="2" presStyleCnt="4">
        <dgm:presLayoutVars>
          <dgm:chMax val="0"/>
          <dgm:chPref val="0"/>
        </dgm:presLayoutVars>
      </dgm:prSet>
      <dgm:spPr/>
    </dgm:pt>
    <dgm:pt modelId="{D31AB063-4659-4EF0-B2B5-F63EE2E81368}" type="pres">
      <dgm:prSet presAssocID="{1D32F5E2-D2CD-47DA-8228-28C44DE3C8F1}" presName="sibTrans" presStyleCnt="0"/>
      <dgm:spPr/>
    </dgm:pt>
    <dgm:pt modelId="{6B8E09D3-31D4-472E-A757-9DD1851D05D7}" type="pres">
      <dgm:prSet presAssocID="{2CDB30FB-7234-41A8-A928-4D49FF51089B}" presName="compNode" presStyleCnt="0"/>
      <dgm:spPr/>
    </dgm:pt>
    <dgm:pt modelId="{4EE4AFD6-A3D7-4B41-B44F-EF99FC00BC61}" type="pres">
      <dgm:prSet presAssocID="{2CDB30FB-7234-41A8-A928-4D49FF51089B}" presName="bgRect" presStyleLbl="bgShp" presStyleIdx="3" presStyleCnt="4"/>
      <dgm:spPr/>
    </dgm:pt>
    <dgm:pt modelId="{9413B070-5505-410C-A1F5-681A1F7E07B3}" type="pres">
      <dgm:prSet presAssocID="{2CDB30FB-7234-41A8-A928-4D49FF5108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3A887477-36CF-487B-BABF-78589175F34F}" type="pres">
      <dgm:prSet presAssocID="{2CDB30FB-7234-41A8-A928-4D49FF51089B}" presName="spaceRect" presStyleCnt="0"/>
      <dgm:spPr/>
    </dgm:pt>
    <dgm:pt modelId="{C3F7531E-A453-4B46-951A-E088A7431B7A}" type="pres">
      <dgm:prSet presAssocID="{2CDB30FB-7234-41A8-A928-4D49FF51089B}" presName="parTx" presStyleLbl="revTx" presStyleIdx="3" presStyleCnt="4">
        <dgm:presLayoutVars>
          <dgm:chMax val="0"/>
          <dgm:chPref val="0"/>
        </dgm:presLayoutVars>
      </dgm:prSet>
      <dgm:spPr/>
    </dgm:pt>
  </dgm:ptLst>
  <dgm:cxnLst>
    <dgm:cxn modelId="{CD342516-C813-438F-80BE-96062802B10C}" srcId="{83507731-7E26-4FF7-88FD-9EAC1BE6CAE4}" destId="{C4BCF902-01E3-41D2-9F7A-23B65EA0DB48}" srcOrd="0" destOrd="0" parTransId="{C085D878-C2B8-4451-A93A-63E13D0278C2}" sibTransId="{65A4B5DA-C20E-4B26-B0E6-0DF8DDCC8D0B}"/>
    <dgm:cxn modelId="{63C7211C-A84A-460B-9862-CEE8E0C14075}" type="presOf" srcId="{5DFDD347-68F2-4377-B15B-F66D1B28A257}" destId="{D43D266E-2E4E-477E-B387-671DD46FE5BC}" srcOrd="0" destOrd="0" presId="urn:microsoft.com/office/officeart/2018/2/layout/IconVerticalSolidList"/>
    <dgm:cxn modelId="{A267901F-AC42-4759-8399-1B8537B82064}" type="presOf" srcId="{92B2E55E-AB0F-4EFE-93FE-ABB252D8CE9B}" destId="{EBF76A21-FEAD-467D-B978-CC9502687503}" srcOrd="0" destOrd="0" presId="urn:microsoft.com/office/officeart/2018/2/layout/IconVerticalSolidList"/>
    <dgm:cxn modelId="{180C562E-F12D-43F0-A60C-BB4AD47DFB32}" srcId="{83507731-7E26-4FF7-88FD-9EAC1BE6CAE4}" destId="{5DFDD347-68F2-4377-B15B-F66D1B28A257}" srcOrd="2" destOrd="0" parTransId="{D5ADB71B-53BC-4300-88D1-6F7ADFC05DBD}" sibTransId="{1D32F5E2-D2CD-47DA-8228-28C44DE3C8F1}"/>
    <dgm:cxn modelId="{05624B32-0366-4C1F-ACF0-6945E0C2281B}" srcId="{83507731-7E26-4FF7-88FD-9EAC1BE6CAE4}" destId="{92B2E55E-AB0F-4EFE-93FE-ABB252D8CE9B}" srcOrd="1" destOrd="0" parTransId="{A228983C-942E-4A90-A5FC-56007E9CE5EC}" sibTransId="{2CB74AF6-A8CF-4708-8958-E9339DFE3D9A}"/>
    <dgm:cxn modelId="{A9AEF35F-F9D8-4005-95AB-2B7729095CE0}" type="presOf" srcId="{83507731-7E26-4FF7-88FD-9EAC1BE6CAE4}" destId="{EAD95906-11D6-401D-9C50-8FA0A55AEBDB}" srcOrd="0" destOrd="0" presId="urn:microsoft.com/office/officeart/2018/2/layout/IconVerticalSolidList"/>
    <dgm:cxn modelId="{412F014C-ABD6-45F0-9744-F202B222013F}" srcId="{83507731-7E26-4FF7-88FD-9EAC1BE6CAE4}" destId="{2CDB30FB-7234-41A8-A928-4D49FF51089B}" srcOrd="3" destOrd="0" parTransId="{A4CE9707-A9C9-409B-9498-FF3EC6526B68}" sibTransId="{3DB8817A-22FD-402F-89CA-333104B81CEE}"/>
    <dgm:cxn modelId="{EA65C04C-E93E-497D-824B-2FA281AE4865}" type="presOf" srcId="{C4BCF902-01E3-41D2-9F7A-23B65EA0DB48}" destId="{E43CDA29-468E-44C4-AB5D-DCA73313503D}" srcOrd="0" destOrd="0" presId="urn:microsoft.com/office/officeart/2018/2/layout/IconVerticalSolidList"/>
    <dgm:cxn modelId="{33C8DCD3-FDA5-44D1-8F62-E36720CEC888}" type="presOf" srcId="{2CDB30FB-7234-41A8-A928-4D49FF51089B}" destId="{C3F7531E-A453-4B46-951A-E088A7431B7A}" srcOrd="0" destOrd="0" presId="urn:microsoft.com/office/officeart/2018/2/layout/IconVerticalSolidList"/>
    <dgm:cxn modelId="{840119F0-985F-4D5B-9AF3-477B4CDC6C60}" type="presParOf" srcId="{EAD95906-11D6-401D-9C50-8FA0A55AEBDB}" destId="{9EF8B9D5-D1E2-4438-9282-1D224313180D}" srcOrd="0" destOrd="0" presId="urn:microsoft.com/office/officeart/2018/2/layout/IconVerticalSolidList"/>
    <dgm:cxn modelId="{1CBDAC8A-2821-4D5C-AE74-D288CDA4F131}" type="presParOf" srcId="{9EF8B9D5-D1E2-4438-9282-1D224313180D}" destId="{BB3E7E6E-D3C0-41F6-81B5-3AA8CABF0E76}" srcOrd="0" destOrd="0" presId="urn:microsoft.com/office/officeart/2018/2/layout/IconVerticalSolidList"/>
    <dgm:cxn modelId="{8736B5C2-42AF-4B4F-BECA-16921D155B29}" type="presParOf" srcId="{9EF8B9D5-D1E2-4438-9282-1D224313180D}" destId="{4563F262-1922-4496-A17C-589DF9FB0E70}" srcOrd="1" destOrd="0" presId="urn:microsoft.com/office/officeart/2018/2/layout/IconVerticalSolidList"/>
    <dgm:cxn modelId="{4001B8EB-C813-402D-8F3D-F957918ADDD9}" type="presParOf" srcId="{9EF8B9D5-D1E2-4438-9282-1D224313180D}" destId="{3BA5AE42-7A37-4E4A-9EA1-110C56DBF789}" srcOrd="2" destOrd="0" presId="urn:microsoft.com/office/officeart/2018/2/layout/IconVerticalSolidList"/>
    <dgm:cxn modelId="{3DED61CE-0DF4-4C1B-AAEE-CF28838DF44D}" type="presParOf" srcId="{9EF8B9D5-D1E2-4438-9282-1D224313180D}" destId="{E43CDA29-468E-44C4-AB5D-DCA73313503D}" srcOrd="3" destOrd="0" presId="urn:microsoft.com/office/officeart/2018/2/layout/IconVerticalSolidList"/>
    <dgm:cxn modelId="{A07C09A6-C85B-401A-B809-F267FBC9174C}" type="presParOf" srcId="{EAD95906-11D6-401D-9C50-8FA0A55AEBDB}" destId="{3B4E67D7-67A7-43C5-913F-854613489A9F}" srcOrd="1" destOrd="0" presId="urn:microsoft.com/office/officeart/2018/2/layout/IconVerticalSolidList"/>
    <dgm:cxn modelId="{83AA985A-98A9-40B9-9B32-89851BAA2755}" type="presParOf" srcId="{EAD95906-11D6-401D-9C50-8FA0A55AEBDB}" destId="{5C885346-46DE-41E3-AD56-FD2254651A64}" srcOrd="2" destOrd="0" presId="urn:microsoft.com/office/officeart/2018/2/layout/IconVerticalSolidList"/>
    <dgm:cxn modelId="{7EF82B24-90EF-4AE9-8183-D7964E02134B}" type="presParOf" srcId="{5C885346-46DE-41E3-AD56-FD2254651A64}" destId="{E1B03769-A2EF-481A-851A-74D64F6C5C01}" srcOrd="0" destOrd="0" presId="urn:microsoft.com/office/officeart/2018/2/layout/IconVerticalSolidList"/>
    <dgm:cxn modelId="{1F60C076-7921-4783-8418-37A5E25865AE}" type="presParOf" srcId="{5C885346-46DE-41E3-AD56-FD2254651A64}" destId="{03516D25-39A2-4871-BCA6-6D3141D33EC8}" srcOrd="1" destOrd="0" presId="urn:microsoft.com/office/officeart/2018/2/layout/IconVerticalSolidList"/>
    <dgm:cxn modelId="{83605E72-3ED8-4429-8213-FFE9234EAE48}" type="presParOf" srcId="{5C885346-46DE-41E3-AD56-FD2254651A64}" destId="{40387523-A0DC-4CB0-BAE2-33D4042D2E33}" srcOrd="2" destOrd="0" presId="urn:microsoft.com/office/officeart/2018/2/layout/IconVerticalSolidList"/>
    <dgm:cxn modelId="{428D29CF-74C0-4444-B498-BBF409574E82}" type="presParOf" srcId="{5C885346-46DE-41E3-AD56-FD2254651A64}" destId="{EBF76A21-FEAD-467D-B978-CC9502687503}" srcOrd="3" destOrd="0" presId="urn:microsoft.com/office/officeart/2018/2/layout/IconVerticalSolidList"/>
    <dgm:cxn modelId="{DC56ACCC-3BAA-403C-978D-0EA8A1F861D4}" type="presParOf" srcId="{EAD95906-11D6-401D-9C50-8FA0A55AEBDB}" destId="{1A0F24C8-C5B3-4225-A01C-F00CE19A40F9}" srcOrd="3" destOrd="0" presId="urn:microsoft.com/office/officeart/2018/2/layout/IconVerticalSolidList"/>
    <dgm:cxn modelId="{5B18670D-6096-4F3C-8515-5A25E541191F}" type="presParOf" srcId="{EAD95906-11D6-401D-9C50-8FA0A55AEBDB}" destId="{435EDDE1-48E4-443C-A0D9-10D7D7177FC4}" srcOrd="4" destOrd="0" presId="urn:microsoft.com/office/officeart/2018/2/layout/IconVerticalSolidList"/>
    <dgm:cxn modelId="{779B2F1D-3B2B-4C46-8ED6-6A940BAE727A}" type="presParOf" srcId="{435EDDE1-48E4-443C-A0D9-10D7D7177FC4}" destId="{045F9EA1-AE45-4B16-BAA4-3BD029CAFE02}" srcOrd="0" destOrd="0" presId="urn:microsoft.com/office/officeart/2018/2/layout/IconVerticalSolidList"/>
    <dgm:cxn modelId="{D343B1EB-EFE1-4007-BDF9-A63A6E48A437}" type="presParOf" srcId="{435EDDE1-48E4-443C-A0D9-10D7D7177FC4}" destId="{CD9D04DA-2245-405C-8A07-379B0F54D73D}" srcOrd="1" destOrd="0" presId="urn:microsoft.com/office/officeart/2018/2/layout/IconVerticalSolidList"/>
    <dgm:cxn modelId="{81A564EC-19D3-4A57-B3E8-BEACB50E7A37}" type="presParOf" srcId="{435EDDE1-48E4-443C-A0D9-10D7D7177FC4}" destId="{43DBE395-C736-4FB8-B7F4-3E6348739B68}" srcOrd="2" destOrd="0" presId="urn:microsoft.com/office/officeart/2018/2/layout/IconVerticalSolidList"/>
    <dgm:cxn modelId="{5D68E4E8-3EEC-477A-A90A-F180F188537D}" type="presParOf" srcId="{435EDDE1-48E4-443C-A0D9-10D7D7177FC4}" destId="{D43D266E-2E4E-477E-B387-671DD46FE5BC}" srcOrd="3" destOrd="0" presId="urn:microsoft.com/office/officeart/2018/2/layout/IconVerticalSolidList"/>
    <dgm:cxn modelId="{781112A4-ABBC-4AF0-A658-8D6E6D0CC0B0}" type="presParOf" srcId="{EAD95906-11D6-401D-9C50-8FA0A55AEBDB}" destId="{D31AB063-4659-4EF0-B2B5-F63EE2E81368}" srcOrd="5" destOrd="0" presId="urn:microsoft.com/office/officeart/2018/2/layout/IconVerticalSolidList"/>
    <dgm:cxn modelId="{6AD268D4-DFFF-48DD-B805-B1C019673496}" type="presParOf" srcId="{EAD95906-11D6-401D-9C50-8FA0A55AEBDB}" destId="{6B8E09D3-31D4-472E-A757-9DD1851D05D7}" srcOrd="6" destOrd="0" presId="urn:microsoft.com/office/officeart/2018/2/layout/IconVerticalSolidList"/>
    <dgm:cxn modelId="{059C3ACD-8302-4FC3-AC31-B90F40DEF815}" type="presParOf" srcId="{6B8E09D3-31D4-472E-A757-9DD1851D05D7}" destId="{4EE4AFD6-A3D7-4B41-B44F-EF99FC00BC61}" srcOrd="0" destOrd="0" presId="urn:microsoft.com/office/officeart/2018/2/layout/IconVerticalSolidList"/>
    <dgm:cxn modelId="{17B22AA2-AE69-4228-A1CE-F91D3B4E2138}" type="presParOf" srcId="{6B8E09D3-31D4-472E-A757-9DD1851D05D7}" destId="{9413B070-5505-410C-A1F5-681A1F7E07B3}" srcOrd="1" destOrd="0" presId="urn:microsoft.com/office/officeart/2018/2/layout/IconVerticalSolidList"/>
    <dgm:cxn modelId="{C727FAC5-3964-46D5-9461-A5AF0B7DB626}" type="presParOf" srcId="{6B8E09D3-31D4-472E-A757-9DD1851D05D7}" destId="{3A887477-36CF-487B-BABF-78589175F34F}" srcOrd="2" destOrd="0" presId="urn:microsoft.com/office/officeart/2018/2/layout/IconVerticalSolidList"/>
    <dgm:cxn modelId="{52BB353C-DABD-4E21-A7FF-CC78B28C7ACE}" type="presParOf" srcId="{6B8E09D3-31D4-472E-A757-9DD1851D05D7}" destId="{C3F7531E-A453-4B46-951A-E088A7431B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70B3A4-BF2F-4FE0-A104-312F8493A5B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99EE270-3E7F-4F0C-8C0E-409B47ACB6C1}">
      <dgm:prSet/>
      <dgm:spPr/>
      <dgm:t>
        <a:bodyPr/>
        <a:lstStyle/>
        <a:p>
          <a:r>
            <a:rPr lang="en-US" i="1"/>
            <a:t>Movie</a:t>
          </a:r>
          <a:r>
            <a:rPr lang="en-US"/>
            <a:t>:	is this review positive or negative?</a:t>
          </a:r>
        </a:p>
      </dgm:t>
    </dgm:pt>
    <dgm:pt modelId="{87AA629D-B052-45A4-ADFD-648ADB6D1C68}" type="parTrans" cxnId="{42F9EA10-140F-40EC-AE0D-3EB86BC729D2}">
      <dgm:prSet/>
      <dgm:spPr/>
      <dgm:t>
        <a:bodyPr/>
        <a:lstStyle/>
        <a:p>
          <a:endParaRPr lang="en-US"/>
        </a:p>
      </dgm:t>
    </dgm:pt>
    <dgm:pt modelId="{765AD3A5-3419-4C10-85D2-609BED081773}" type="sibTrans" cxnId="{42F9EA10-140F-40EC-AE0D-3EB86BC729D2}">
      <dgm:prSet/>
      <dgm:spPr/>
      <dgm:t>
        <a:bodyPr/>
        <a:lstStyle/>
        <a:p>
          <a:endParaRPr lang="en-US"/>
        </a:p>
      </dgm:t>
    </dgm:pt>
    <dgm:pt modelId="{F2A4A5E5-49D7-446D-BA3B-51CB51BED90B}">
      <dgm:prSet/>
      <dgm:spPr/>
      <dgm:t>
        <a:bodyPr/>
        <a:lstStyle/>
        <a:p>
          <a:r>
            <a:rPr lang="en-US" i="1"/>
            <a:t>Products</a:t>
          </a:r>
          <a:r>
            <a:rPr lang="en-US"/>
            <a:t>: what do people think about the new iPhone?</a:t>
          </a:r>
        </a:p>
      </dgm:t>
    </dgm:pt>
    <dgm:pt modelId="{0109000F-B5C0-4E40-AAB8-267980BD91CC}" type="parTrans" cxnId="{D721AEBD-2DDF-455C-B2A8-9A6BA45C11A5}">
      <dgm:prSet/>
      <dgm:spPr/>
      <dgm:t>
        <a:bodyPr/>
        <a:lstStyle/>
        <a:p>
          <a:endParaRPr lang="en-US"/>
        </a:p>
      </dgm:t>
    </dgm:pt>
    <dgm:pt modelId="{D3CF0D8C-BF35-43BD-BAC7-4A9C742AE7DC}" type="sibTrans" cxnId="{D721AEBD-2DDF-455C-B2A8-9A6BA45C11A5}">
      <dgm:prSet/>
      <dgm:spPr/>
      <dgm:t>
        <a:bodyPr/>
        <a:lstStyle/>
        <a:p>
          <a:endParaRPr lang="en-US"/>
        </a:p>
      </dgm:t>
    </dgm:pt>
    <dgm:pt modelId="{68A0DFB7-13D2-4C75-ADC5-66BC6CAE2114}">
      <dgm:prSet/>
      <dgm:spPr/>
      <dgm:t>
        <a:bodyPr/>
        <a:lstStyle/>
        <a:p>
          <a:r>
            <a:rPr lang="en-US" i="1"/>
            <a:t>Public sentiment</a:t>
          </a:r>
          <a:r>
            <a:rPr lang="en-US"/>
            <a:t>: how is consumer confidence? Is despair  increasing?</a:t>
          </a:r>
        </a:p>
      </dgm:t>
    </dgm:pt>
    <dgm:pt modelId="{D09E0E42-7881-423F-8692-8BADEBCB0BC1}" type="parTrans" cxnId="{20E9E2AF-4134-491E-8385-BBA1DA6B4547}">
      <dgm:prSet/>
      <dgm:spPr/>
      <dgm:t>
        <a:bodyPr/>
        <a:lstStyle/>
        <a:p>
          <a:endParaRPr lang="en-US"/>
        </a:p>
      </dgm:t>
    </dgm:pt>
    <dgm:pt modelId="{201B8F99-05C4-43BB-85C4-A79DB3496538}" type="sibTrans" cxnId="{20E9E2AF-4134-491E-8385-BBA1DA6B4547}">
      <dgm:prSet/>
      <dgm:spPr/>
      <dgm:t>
        <a:bodyPr/>
        <a:lstStyle/>
        <a:p>
          <a:endParaRPr lang="en-US"/>
        </a:p>
      </dgm:t>
    </dgm:pt>
    <dgm:pt modelId="{24C8A473-80EF-4058-9F07-6B17E6A01A26}">
      <dgm:prSet/>
      <dgm:spPr/>
      <dgm:t>
        <a:bodyPr/>
        <a:lstStyle/>
        <a:p>
          <a:r>
            <a:rPr lang="en-US" i="1"/>
            <a:t>Politics</a:t>
          </a:r>
          <a:r>
            <a:rPr lang="en-US"/>
            <a:t>: what do people think about this candidate or issue?</a:t>
          </a:r>
        </a:p>
      </dgm:t>
    </dgm:pt>
    <dgm:pt modelId="{3D415A06-DD00-4799-A75B-214FD781A3AA}" type="parTrans" cxnId="{C2748E6E-E581-4D6F-A00B-2FC791B222C5}">
      <dgm:prSet/>
      <dgm:spPr/>
      <dgm:t>
        <a:bodyPr/>
        <a:lstStyle/>
        <a:p>
          <a:endParaRPr lang="en-US"/>
        </a:p>
      </dgm:t>
    </dgm:pt>
    <dgm:pt modelId="{1D1DD6A7-7E88-49C4-9F1B-02955B31530F}" type="sibTrans" cxnId="{C2748E6E-E581-4D6F-A00B-2FC791B222C5}">
      <dgm:prSet/>
      <dgm:spPr/>
      <dgm:t>
        <a:bodyPr/>
        <a:lstStyle/>
        <a:p>
          <a:endParaRPr lang="en-US"/>
        </a:p>
      </dgm:t>
    </dgm:pt>
    <dgm:pt modelId="{79FD7F43-ECD2-439F-9461-DD90167F8E02}">
      <dgm:prSet/>
      <dgm:spPr/>
      <dgm:t>
        <a:bodyPr/>
        <a:lstStyle/>
        <a:p>
          <a:r>
            <a:rPr lang="en-US" i="1"/>
            <a:t>Prediction</a:t>
          </a:r>
          <a:r>
            <a:rPr lang="en-US"/>
            <a:t>: predict election outcomes or market trends  from sentiment</a:t>
          </a:r>
        </a:p>
      </dgm:t>
    </dgm:pt>
    <dgm:pt modelId="{E3B2903D-2835-4637-9B58-F6C4044E11FC}" type="parTrans" cxnId="{B3835F94-B39C-4E92-A196-AE116D8D8088}">
      <dgm:prSet/>
      <dgm:spPr/>
      <dgm:t>
        <a:bodyPr/>
        <a:lstStyle/>
        <a:p>
          <a:endParaRPr lang="en-US"/>
        </a:p>
      </dgm:t>
    </dgm:pt>
    <dgm:pt modelId="{6929994B-F634-46C6-9E90-DDADACF64479}" type="sibTrans" cxnId="{B3835F94-B39C-4E92-A196-AE116D8D8088}">
      <dgm:prSet/>
      <dgm:spPr/>
      <dgm:t>
        <a:bodyPr/>
        <a:lstStyle/>
        <a:p>
          <a:endParaRPr lang="en-US"/>
        </a:p>
      </dgm:t>
    </dgm:pt>
    <dgm:pt modelId="{95DFCE7B-8FE0-410B-AF6B-9A108952FDC7}" type="pres">
      <dgm:prSet presAssocID="{0C70B3A4-BF2F-4FE0-A104-312F8493A5BD}" presName="linear" presStyleCnt="0">
        <dgm:presLayoutVars>
          <dgm:animLvl val="lvl"/>
          <dgm:resizeHandles val="exact"/>
        </dgm:presLayoutVars>
      </dgm:prSet>
      <dgm:spPr/>
    </dgm:pt>
    <dgm:pt modelId="{09D7D7A4-C008-414C-8A05-6648610CD5A7}" type="pres">
      <dgm:prSet presAssocID="{F99EE270-3E7F-4F0C-8C0E-409B47ACB6C1}" presName="parentText" presStyleLbl="node1" presStyleIdx="0" presStyleCnt="5">
        <dgm:presLayoutVars>
          <dgm:chMax val="0"/>
          <dgm:bulletEnabled val="1"/>
        </dgm:presLayoutVars>
      </dgm:prSet>
      <dgm:spPr/>
    </dgm:pt>
    <dgm:pt modelId="{658A9CA0-4279-44E9-B339-232AFB5149C3}" type="pres">
      <dgm:prSet presAssocID="{765AD3A5-3419-4C10-85D2-609BED081773}" presName="spacer" presStyleCnt="0"/>
      <dgm:spPr/>
    </dgm:pt>
    <dgm:pt modelId="{682DB14F-25D9-4DBF-8EE2-68442B6C8B88}" type="pres">
      <dgm:prSet presAssocID="{F2A4A5E5-49D7-446D-BA3B-51CB51BED90B}" presName="parentText" presStyleLbl="node1" presStyleIdx="1" presStyleCnt="5">
        <dgm:presLayoutVars>
          <dgm:chMax val="0"/>
          <dgm:bulletEnabled val="1"/>
        </dgm:presLayoutVars>
      </dgm:prSet>
      <dgm:spPr/>
    </dgm:pt>
    <dgm:pt modelId="{67A184E1-1B60-4C94-A4C9-3134CFB5D68B}" type="pres">
      <dgm:prSet presAssocID="{D3CF0D8C-BF35-43BD-BAC7-4A9C742AE7DC}" presName="spacer" presStyleCnt="0"/>
      <dgm:spPr/>
    </dgm:pt>
    <dgm:pt modelId="{5F448D9C-D6B2-4993-92DE-D3A1C3B482CF}" type="pres">
      <dgm:prSet presAssocID="{68A0DFB7-13D2-4C75-ADC5-66BC6CAE2114}" presName="parentText" presStyleLbl="node1" presStyleIdx="2" presStyleCnt="5">
        <dgm:presLayoutVars>
          <dgm:chMax val="0"/>
          <dgm:bulletEnabled val="1"/>
        </dgm:presLayoutVars>
      </dgm:prSet>
      <dgm:spPr/>
    </dgm:pt>
    <dgm:pt modelId="{CAED6749-7F07-4173-88B3-C1E9BA68A9D8}" type="pres">
      <dgm:prSet presAssocID="{201B8F99-05C4-43BB-85C4-A79DB3496538}" presName="spacer" presStyleCnt="0"/>
      <dgm:spPr/>
    </dgm:pt>
    <dgm:pt modelId="{47EEA09D-B882-453C-B41F-F998E9D2AE4D}" type="pres">
      <dgm:prSet presAssocID="{24C8A473-80EF-4058-9F07-6B17E6A01A26}" presName="parentText" presStyleLbl="node1" presStyleIdx="3" presStyleCnt="5">
        <dgm:presLayoutVars>
          <dgm:chMax val="0"/>
          <dgm:bulletEnabled val="1"/>
        </dgm:presLayoutVars>
      </dgm:prSet>
      <dgm:spPr/>
    </dgm:pt>
    <dgm:pt modelId="{9BE6F3CA-5AA4-472E-B864-44076FA3E49F}" type="pres">
      <dgm:prSet presAssocID="{1D1DD6A7-7E88-49C4-9F1B-02955B31530F}" presName="spacer" presStyleCnt="0"/>
      <dgm:spPr/>
    </dgm:pt>
    <dgm:pt modelId="{4025A659-6018-4B5C-845B-50B24500F927}" type="pres">
      <dgm:prSet presAssocID="{79FD7F43-ECD2-439F-9461-DD90167F8E02}" presName="parentText" presStyleLbl="node1" presStyleIdx="4" presStyleCnt="5">
        <dgm:presLayoutVars>
          <dgm:chMax val="0"/>
          <dgm:bulletEnabled val="1"/>
        </dgm:presLayoutVars>
      </dgm:prSet>
      <dgm:spPr/>
    </dgm:pt>
  </dgm:ptLst>
  <dgm:cxnLst>
    <dgm:cxn modelId="{8A1F2A08-C1D4-466D-9A06-A00F7E3F5B57}" type="presOf" srcId="{0C70B3A4-BF2F-4FE0-A104-312F8493A5BD}" destId="{95DFCE7B-8FE0-410B-AF6B-9A108952FDC7}" srcOrd="0" destOrd="0" presId="urn:microsoft.com/office/officeart/2005/8/layout/vList2"/>
    <dgm:cxn modelId="{42F9EA10-140F-40EC-AE0D-3EB86BC729D2}" srcId="{0C70B3A4-BF2F-4FE0-A104-312F8493A5BD}" destId="{F99EE270-3E7F-4F0C-8C0E-409B47ACB6C1}" srcOrd="0" destOrd="0" parTransId="{87AA629D-B052-45A4-ADFD-648ADB6D1C68}" sibTransId="{765AD3A5-3419-4C10-85D2-609BED081773}"/>
    <dgm:cxn modelId="{E080A518-769E-475D-95BE-C2E980C2E4DD}" type="presOf" srcId="{F2A4A5E5-49D7-446D-BA3B-51CB51BED90B}" destId="{682DB14F-25D9-4DBF-8EE2-68442B6C8B88}" srcOrd="0" destOrd="0" presId="urn:microsoft.com/office/officeart/2005/8/layout/vList2"/>
    <dgm:cxn modelId="{C2748E6E-E581-4D6F-A00B-2FC791B222C5}" srcId="{0C70B3A4-BF2F-4FE0-A104-312F8493A5BD}" destId="{24C8A473-80EF-4058-9F07-6B17E6A01A26}" srcOrd="3" destOrd="0" parTransId="{3D415A06-DD00-4799-A75B-214FD781A3AA}" sibTransId="{1D1DD6A7-7E88-49C4-9F1B-02955B31530F}"/>
    <dgm:cxn modelId="{6BFB187A-8751-4A0A-9DEB-DA8E330EF2D6}" type="presOf" srcId="{68A0DFB7-13D2-4C75-ADC5-66BC6CAE2114}" destId="{5F448D9C-D6B2-4993-92DE-D3A1C3B482CF}" srcOrd="0" destOrd="0" presId="urn:microsoft.com/office/officeart/2005/8/layout/vList2"/>
    <dgm:cxn modelId="{6508857D-02C5-4E85-AAAE-5E4D6E33943F}" type="presOf" srcId="{79FD7F43-ECD2-439F-9461-DD90167F8E02}" destId="{4025A659-6018-4B5C-845B-50B24500F927}" srcOrd="0" destOrd="0" presId="urn:microsoft.com/office/officeart/2005/8/layout/vList2"/>
    <dgm:cxn modelId="{B3835F94-B39C-4E92-A196-AE116D8D8088}" srcId="{0C70B3A4-BF2F-4FE0-A104-312F8493A5BD}" destId="{79FD7F43-ECD2-439F-9461-DD90167F8E02}" srcOrd="4" destOrd="0" parTransId="{E3B2903D-2835-4637-9B58-F6C4044E11FC}" sibTransId="{6929994B-F634-46C6-9E90-DDADACF64479}"/>
    <dgm:cxn modelId="{20E9E2AF-4134-491E-8385-BBA1DA6B4547}" srcId="{0C70B3A4-BF2F-4FE0-A104-312F8493A5BD}" destId="{68A0DFB7-13D2-4C75-ADC5-66BC6CAE2114}" srcOrd="2" destOrd="0" parTransId="{D09E0E42-7881-423F-8692-8BADEBCB0BC1}" sibTransId="{201B8F99-05C4-43BB-85C4-A79DB3496538}"/>
    <dgm:cxn modelId="{D721AEBD-2DDF-455C-B2A8-9A6BA45C11A5}" srcId="{0C70B3A4-BF2F-4FE0-A104-312F8493A5BD}" destId="{F2A4A5E5-49D7-446D-BA3B-51CB51BED90B}" srcOrd="1" destOrd="0" parTransId="{0109000F-B5C0-4E40-AAB8-267980BD91CC}" sibTransId="{D3CF0D8C-BF35-43BD-BAC7-4A9C742AE7DC}"/>
    <dgm:cxn modelId="{2597E4E2-4763-4DDE-827A-6DA533ADAF57}" type="presOf" srcId="{F99EE270-3E7F-4F0C-8C0E-409B47ACB6C1}" destId="{09D7D7A4-C008-414C-8A05-6648610CD5A7}" srcOrd="0" destOrd="0" presId="urn:microsoft.com/office/officeart/2005/8/layout/vList2"/>
    <dgm:cxn modelId="{F6A708EF-B6C9-4F2F-A3DA-8862548F78A3}" type="presOf" srcId="{24C8A473-80EF-4058-9F07-6B17E6A01A26}" destId="{47EEA09D-B882-453C-B41F-F998E9D2AE4D}" srcOrd="0" destOrd="0" presId="urn:microsoft.com/office/officeart/2005/8/layout/vList2"/>
    <dgm:cxn modelId="{B289FCA2-CE0E-4C47-A736-EA9C30F2CB1A}" type="presParOf" srcId="{95DFCE7B-8FE0-410B-AF6B-9A108952FDC7}" destId="{09D7D7A4-C008-414C-8A05-6648610CD5A7}" srcOrd="0" destOrd="0" presId="urn:microsoft.com/office/officeart/2005/8/layout/vList2"/>
    <dgm:cxn modelId="{430A6ECA-902D-4C29-8BCE-9F1F655CF096}" type="presParOf" srcId="{95DFCE7B-8FE0-410B-AF6B-9A108952FDC7}" destId="{658A9CA0-4279-44E9-B339-232AFB5149C3}" srcOrd="1" destOrd="0" presId="urn:microsoft.com/office/officeart/2005/8/layout/vList2"/>
    <dgm:cxn modelId="{0998B717-8B7B-4C11-BEED-7D62BA1F2E61}" type="presParOf" srcId="{95DFCE7B-8FE0-410B-AF6B-9A108952FDC7}" destId="{682DB14F-25D9-4DBF-8EE2-68442B6C8B88}" srcOrd="2" destOrd="0" presId="urn:microsoft.com/office/officeart/2005/8/layout/vList2"/>
    <dgm:cxn modelId="{C5687F00-338B-4F7E-AA15-CF625593C211}" type="presParOf" srcId="{95DFCE7B-8FE0-410B-AF6B-9A108952FDC7}" destId="{67A184E1-1B60-4C94-A4C9-3134CFB5D68B}" srcOrd="3" destOrd="0" presId="urn:microsoft.com/office/officeart/2005/8/layout/vList2"/>
    <dgm:cxn modelId="{B1AACD08-78F9-4390-9D63-92D70BEC9D70}" type="presParOf" srcId="{95DFCE7B-8FE0-410B-AF6B-9A108952FDC7}" destId="{5F448D9C-D6B2-4993-92DE-D3A1C3B482CF}" srcOrd="4" destOrd="0" presId="urn:microsoft.com/office/officeart/2005/8/layout/vList2"/>
    <dgm:cxn modelId="{13A44FBC-FCE8-4572-96CE-878B76E88B30}" type="presParOf" srcId="{95DFCE7B-8FE0-410B-AF6B-9A108952FDC7}" destId="{CAED6749-7F07-4173-88B3-C1E9BA68A9D8}" srcOrd="5" destOrd="0" presId="urn:microsoft.com/office/officeart/2005/8/layout/vList2"/>
    <dgm:cxn modelId="{D7684D3C-42F1-4317-856B-DDE8D9DA0B92}" type="presParOf" srcId="{95DFCE7B-8FE0-410B-AF6B-9A108952FDC7}" destId="{47EEA09D-B882-453C-B41F-F998E9D2AE4D}" srcOrd="6" destOrd="0" presId="urn:microsoft.com/office/officeart/2005/8/layout/vList2"/>
    <dgm:cxn modelId="{9097855E-762F-49EB-A807-EE461A6BE1E7}" type="presParOf" srcId="{95DFCE7B-8FE0-410B-AF6B-9A108952FDC7}" destId="{9BE6F3CA-5AA4-472E-B864-44076FA3E49F}" srcOrd="7" destOrd="0" presId="urn:microsoft.com/office/officeart/2005/8/layout/vList2"/>
    <dgm:cxn modelId="{1D03E543-FC8E-4E9B-8152-7DB2351DBB21}" type="presParOf" srcId="{95DFCE7B-8FE0-410B-AF6B-9A108952FDC7}" destId="{4025A659-6018-4B5C-845B-50B24500F92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E7E6E-D3C0-41F6-81B5-3AA8CABF0E76}">
      <dsp:nvSpPr>
        <dsp:cNvPr id="0" name=""/>
        <dsp:cNvSpPr/>
      </dsp:nvSpPr>
      <dsp:spPr>
        <a:xfrm>
          <a:off x="0" y="1410"/>
          <a:ext cx="3977640" cy="7149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3F262-1922-4496-A17C-589DF9FB0E70}">
      <dsp:nvSpPr>
        <dsp:cNvPr id="0" name=""/>
        <dsp:cNvSpPr/>
      </dsp:nvSpPr>
      <dsp:spPr>
        <a:xfrm>
          <a:off x="216276" y="162277"/>
          <a:ext cx="393230" cy="3932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3CDA29-468E-44C4-AB5D-DCA73313503D}">
      <dsp:nvSpPr>
        <dsp:cNvPr id="0" name=""/>
        <dsp:cNvSpPr/>
      </dsp:nvSpPr>
      <dsp:spPr>
        <a:xfrm>
          <a:off x="825783" y="1410"/>
          <a:ext cx="3151856" cy="714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67" tIns="75667" rIns="75667" bIns="75667" numCol="1" spcCol="1270" anchor="ctr" anchorCtr="0">
          <a:noAutofit/>
        </a:bodyPr>
        <a:lstStyle/>
        <a:p>
          <a:pPr marL="0" lvl="0" indent="0" algn="l" defTabSz="977900">
            <a:lnSpc>
              <a:spcPct val="90000"/>
            </a:lnSpc>
            <a:spcBef>
              <a:spcPct val="0"/>
            </a:spcBef>
            <a:spcAft>
              <a:spcPct val="35000"/>
            </a:spcAft>
            <a:buNone/>
          </a:pPr>
          <a:r>
            <a:rPr lang="en-US" sz="2200" kern="1200"/>
            <a:t>Opinion extraction</a:t>
          </a:r>
        </a:p>
      </dsp:txBody>
      <dsp:txXfrm>
        <a:off x="825783" y="1410"/>
        <a:ext cx="3151856" cy="714964"/>
      </dsp:txXfrm>
    </dsp:sp>
    <dsp:sp modelId="{E1B03769-A2EF-481A-851A-74D64F6C5C01}">
      <dsp:nvSpPr>
        <dsp:cNvPr id="0" name=""/>
        <dsp:cNvSpPr/>
      </dsp:nvSpPr>
      <dsp:spPr>
        <a:xfrm>
          <a:off x="0" y="895115"/>
          <a:ext cx="3977640" cy="7149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516D25-39A2-4871-BCA6-6D3141D33EC8}">
      <dsp:nvSpPr>
        <dsp:cNvPr id="0" name=""/>
        <dsp:cNvSpPr/>
      </dsp:nvSpPr>
      <dsp:spPr>
        <a:xfrm>
          <a:off x="216276" y="1055982"/>
          <a:ext cx="393230" cy="3932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F76A21-FEAD-467D-B978-CC9502687503}">
      <dsp:nvSpPr>
        <dsp:cNvPr id="0" name=""/>
        <dsp:cNvSpPr/>
      </dsp:nvSpPr>
      <dsp:spPr>
        <a:xfrm>
          <a:off x="825783" y="895115"/>
          <a:ext cx="3151856" cy="714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67" tIns="75667" rIns="75667" bIns="75667" numCol="1" spcCol="1270" anchor="ctr" anchorCtr="0">
          <a:noAutofit/>
        </a:bodyPr>
        <a:lstStyle/>
        <a:p>
          <a:pPr marL="0" lvl="0" indent="0" algn="l" defTabSz="977900">
            <a:lnSpc>
              <a:spcPct val="90000"/>
            </a:lnSpc>
            <a:spcBef>
              <a:spcPct val="0"/>
            </a:spcBef>
            <a:spcAft>
              <a:spcPct val="35000"/>
            </a:spcAft>
            <a:buNone/>
          </a:pPr>
          <a:r>
            <a:rPr lang="en-US" sz="2200" kern="1200"/>
            <a:t>Opinion mining</a:t>
          </a:r>
        </a:p>
      </dsp:txBody>
      <dsp:txXfrm>
        <a:off x="825783" y="895115"/>
        <a:ext cx="3151856" cy="714964"/>
      </dsp:txXfrm>
    </dsp:sp>
    <dsp:sp modelId="{045F9EA1-AE45-4B16-BAA4-3BD029CAFE02}">
      <dsp:nvSpPr>
        <dsp:cNvPr id="0" name=""/>
        <dsp:cNvSpPr/>
      </dsp:nvSpPr>
      <dsp:spPr>
        <a:xfrm>
          <a:off x="0" y="1788821"/>
          <a:ext cx="3977640" cy="7149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D04DA-2245-405C-8A07-379B0F54D73D}">
      <dsp:nvSpPr>
        <dsp:cNvPr id="0" name=""/>
        <dsp:cNvSpPr/>
      </dsp:nvSpPr>
      <dsp:spPr>
        <a:xfrm>
          <a:off x="216276" y="1949687"/>
          <a:ext cx="393230" cy="3932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3D266E-2E4E-477E-B387-671DD46FE5BC}">
      <dsp:nvSpPr>
        <dsp:cNvPr id="0" name=""/>
        <dsp:cNvSpPr/>
      </dsp:nvSpPr>
      <dsp:spPr>
        <a:xfrm>
          <a:off x="825783" y="1788821"/>
          <a:ext cx="3151856" cy="714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67" tIns="75667" rIns="75667" bIns="75667" numCol="1" spcCol="1270" anchor="ctr" anchorCtr="0">
          <a:noAutofit/>
        </a:bodyPr>
        <a:lstStyle/>
        <a:p>
          <a:pPr marL="0" lvl="0" indent="0" algn="l" defTabSz="977900">
            <a:lnSpc>
              <a:spcPct val="90000"/>
            </a:lnSpc>
            <a:spcBef>
              <a:spcPct val="0"/>
            </a:spcBef>
            <a:spcAft>
              <a:spcPct val="35000"/>
            </a:spcAft>
            <a:buNone/>
          </a:pPr>
          <a:r>
            <a:rPr lang="en-US" sz="2200" kern="1200"/>
            <a:t>Sentiment mining</a:t>
          </a:r>
        </a:p>
      </dsp:txBody>
      <dsp:txXfrm>
        <a:off x="825783" y="1788821"/>
        <a:ext cx="3151856" cy="714964"/>
      </dsp:txXfrm>
    </dsp:sp>
    <dsp:sp modelId="{4EE4AFD6-A3D7-4B41-B44F-EF99FC00BC61}">
      <dsp:nvSpPr>
        <dsp:cNvPr id="0" name=""/>
        <dsp:cNvSpPr/>
      </dsp:nvSpPr>
      <dsp:spPr>
        <a:xfrm>
          <a:off x="0" y="2682526"/>
          <a:ext cx="3977640" cy="7149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3B070-5505-410C-A1F5-681A1F7E07B3}">
      <dsp:nvSpPr>
        <dsp:cNvPr id="0" name=""/>
        <dsp:cNvSpPr/>
      </dsp:nvSpPr>
      <dsp:spPr>
        <a:xfrm>
          <a:off x="216276" y="2843393"/>
          <a:ext cx="393230" cy="3932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F7531E-A453-4B46-951A-E088A7431B7A}">
      <dsp:nvSpPr>
        <dsp:cNvPr id="0" name=""/>
        <dsp:cNvSpPr/>
      </dsp:nvSpPr>
      <dsp:spPr>
        <a:xfrm>
          <a:off x="825783" y="2682526"/>
          <a:ext cx="3151856" cy="714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67" tIns="75667" rIns="75667" bIns="75667" numCol="1" spcCol="1270" anchor="ctr" anchorCtr="0">
          <a:noAutofit/>
        </a:bodyPr>
        <a:lstStyle/>
        <a:p>
          <a:pPr marL="0" lvl="0" indent="0" algn="l" defTabSz="977900">
            <a:lnSpc>
              <a:spcPct val="90000"/>
            </a:lnSpc>
            <a:spcBef>
              <a:spcPct val="0"/>
            </a:spcBef>
            <a:spcAft>
              <a:spcPct val="35000"/>
            </a:spcAft>
            <a:buNone/>
          </a:pPr>
          <a:r>
            <a:rPr lang="en-US" sz="2200" kern="1200"/>
            <a:t>Subjectivity analysis</a:t>
          </a:r>
        </a:p>
      </dsp:txBody>
      <dsp:txXfrm>
        <a:off x="825783" y="2682526"/>
        <a:ext cx="3151856" cy="714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7D7A4-C008-414C-8A05-6648610CD5A7}">
      <dsp:nvSpPr>
        <dsp:cNvPr id="0" name=""/>
        <dsp:cNvSpPr/>
      </dsp:nvSpPr>
      <dsp:spPr>
        <a:xfrm>
          <a:off x="0" y="18284"/>
          <a:ext cx="3977640" cy="6356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i="1" kern="1200"/>
            <a:t>Movie</a:t>
          </a:r>
          <a:r>
            <a:rPr lang="en-US" sz="1600" kern="1200"/>
            <a:t>:	is this review positive or negative?</a:t>
          </a:r>
        </a:p>
      </dsp:txBody>
      <dsp:txXfrm>
        <a:off x="31028" y="49312"/>
        <a:ext cx="3915584" cy="573546"/>
      </dsp:txXfrm>
    </dsp:sp>
    <dsp:sp modelId="{682DB14F-25D9-4DBF-8EE2-68442B6C8B88}">
      <dsp:nvSpPr>
        <dsp:cNvPr id="0" name=""/>
        <dsp:cNvSpPr/>
      </dsp:nvSpPr>
      <dsp:spPr>
        <a:xfrm>
          <a:off x="0" y="699966"/>
          <a:ext cx="3977640" cy="6356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i="1" kern="1200"/>
            <a:t>Products</a:t>
          </a:r>
          <a:r>
            <a:rPr lang="en-US" sz="1600" kern="1200"/>
            <a:t>: what do people think about the new iPhone?</a:t>
          </a:r>
        </a:p>
      </dsp:txBody>
      <dsp:txXfrm>
        <a:off x="31028" y="730994"/>
        <a:ext cx="3915584" cy="573546"/>
      </dsp:txXfrm>
    </dsp:sp>
    <dsp:sp modelId="{5F448D9C-D6B2-4993-92DE-D3A1C3B482CF}">
      <dsp:nvSpPr>
        <dsp:cNvPr id="0" name=""/>
        <dsp:cNvSpPr/>
      </dsp:nvSpPr>
      <dsp:spPr>
        <a:xfrm>
          <a:off x="0" y="1381649"/>
          <a:ext cx="3977640" cy="6356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i="1" kern="1200"/>
            <a:t>Public sentiment</a:t>
          </a:r>
          <a:r>
            <a:rPr lang="en-US" sz="1600" kern="1200"/>
            <a:t>: how is consumer confidence? Is despair  increasing?</a:t>
          </a:r>
        </a:p>
      </dsp:txBody>
      <dsp:txXfrm>
        <a:off x="31028" y="1412677"/>
        <a:ext cx="3915584" cy="573546"/>
      </dsp:txXfrm>
    </dsp:sp>
    <dsp:sp modelId="{47EEA09D-B882-453C-B41F-F998E9D2AE4D}">
      <dsp:nvSpPr>
        <dsp:cNvPr id="0" name=""/>
        <dsp:cNvSpPr/>
      </dsp:nvSpPr>
      <dsp:spPr>
        <a:xfrm>
          <a:off x="0" y="2063331"/>
          <a:ext cx="3977640" cy="6356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i="1" kern="1200"/>
            <a:t>Politics</a:t>
          </a:r>
          <a:r>
            <a:rPr lang="en-US" sz="1600" kern="1200"/>
            <a:t>: what do people think about this candidate or issue?</a:t>
          </a:r>
        </a:p>
      </dsp:txBody>
      <dsp:txXfrm>
        <a:off x="31028" y="2094359"/>
        <a:ext cx="3915584" cy="573546"/>
      </dsp:txXfrm>
    </dsp:sp>
    <dsp:sp modelId="{4025A659-6018-4B5C-845B-50B24500F927}">
      <dsp:nvSpPr>
        <dsp:cNvPr id="0" name=""/>
        <dsp:cNvSpPr/>
      </dsp:nvSpPr>
      <dsp:spPr>
        <a:xfrm>
          <a:off x="0" y="2745014"/>
          <a:ext cx="3977640" cy="6356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i="1" kern="1200"/>
            <a:t>Prediction</a:t>
          </a:r>
          <a:r>
            <a:rPr lang="en-US" sz="1600" kern="1200"/>
            <a:t>: predict election outcomes or market trends  from sentiment</a:t>
          </a:r>
        </a:p>
      </dsp:txBody>
      <dsp:txXfrm>
        <a:off x="31028" y="2776042"/>
        <a:ext cx="3915584" cy="5735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8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8763"/>
          </a:xfrm>
          <a:prstGeom prst="rect">
            <a:avLst/>
          </a:prstGeom>
        </p:spPr>
        <p:txBody>
          <a:bodyPr vert="horz" lIns="91440" tIns="45720" rIns="91440" bIns="45720" rtlCol="0"/>
          <a:lstStyle>
            <a:lvl1pPr algn="r">
              <a:defRPr sz="1200"/>
            </a:lvl1pPr>
          </a:lstStyle>
          <a:p>
            <a:fld id="{6CB3CF99-3E21-4E9D-A0B8-014981DAE4B7}" type="datetimeFigureOut">
              <a:rPr lang="en-US" smtClean="0"/>
              <a:t>4/1/2024</a:t>
            </a:fld>
            <a:endParaRPr lang="en-US"/>
          </a:p>
        </p:txBody>
      </p:sp>
      <p:sp>
        <p:nvSpPr>
          <p:cNvPr id="4" name="Slide Image Placeholder 3"/>
          <p:cNvSpPr>
            <a:spLocks noGrp="1" noRot="1" noChangeAspect="1"/>
          </p:cNvSpPr>
          <p:nvPr>
            <p:ph type="sldImg" idx="2"/>
          </p:nvPr>
        </p:nvSpPr>
        <p:spPr>
          <a:xfrm>
            <a:off x="3030538" y="644525"/>
            <a:ext cx="3082925"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8088"/>
            <a:ext cx="7315200" cy="20288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91088"/>
            <a:ext cx="3962400" cy="2587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91088"/>
            <a:ext cx="3962400" cy="258762"/>
          </a:xfrm>
          <a:prstGeom prst="rect">
            <a:avLst/>
          </a:prstGeom>
        </p:spPr>
        <p:txBody>
          <a:bodyPr vert="horz" lIns="91440" tIns="45720" rIns="91440" bIns="45720" rtlCol="0" anchor="b"/>
          <a:lstStyle>
            <a:lvl1pPr algn="r">
              <a:defRPr sz="1200"/>
            </a:lvl1pPr>
          </a:lstStyle>
          <a:p>
            <a:fld id="{85E5335C-3749-4A35-B5B6-B957A87DFFE2}" type="slidenum">
              <a:rPr lang="en-US" smtClean="0"/>
              <a:t>‹#›</a:t>
            </a:fld>
            <a:endParaRPr lang="en-US"/>
          </a:p>
        </p:txBody>
      </p:sp>
    </p:spTree>
    <p:extLst>
      <p:ext uri="{BB962C8B-B14F-4D97-AF65-F5344CB8AC3E}">
        <p14:creationId xmlns:p14="http://schemas.microsoft.com/office/powerpoint/2010/main" val="1011595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1</a:t>
            </a:fld>
            <a:endParaRPr lang="en-US"/>
          </a:p>
        </p:txBody>
      </p:sp>
    </p:spTree>
    <p:extLst>
      <p:ext uri="{BB962C8B-B14F-4D97-AF65-F5344CB8AC3E}">
        <p14:creationId xmlns:p14="http://schemas.microsoft.com/office/powerpoint/2010/main" val="3131211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depiction of the Scherer Typology of Affective States. This typology classifies affective states, or emotional experiences, into five categories</a:t>
            </a:r>
          </a:p>
        </p:txBody>
      </p:sp>
      <p:sp>
        <p:nvSpPr>
          <p:cNvPr id="4" name="Slide Number Placeholder 3"/>
          <p:cNvSpPr>
            <a:spLocks noGrp="1"/>
          </p:cNvSpPr>
          <p:nvPr>
            <p:ph type="sldNum" sz="quarter" idx="5"/>
          </p:nvPr>
        </p:nvSpPr>
        <p:spPr/>
        <p:txBody>
          <a:bodyPr/>
          <a:lstStyle/>
          <a:p>
            <a:fld id="{85E5335C-3749-4A35-B5B6-B957A87DFFE2}" type="slidenum">
              <a:rPr lang="en-US" smtClean="0"/>
              <a:t>11</a:t>
            </a:fld>
            <a:endParaRPr lang="en-US"/>
          </a:p>
        </p:txBody>
      </p:sp>
    </p:spTree>
    <p:extLst>
      <p:ext uri="{BB962C8B-B14F-4D97-AF65-F5344CB8AC3E}">
        <p14:creationId xmlns:p14="http://schemas.microsoft.com/office/powerpoint/2010/main" val="1878143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parts of sentiment analysis</a:t>
            </a:r>
            <a:endParaRPr lang="en-US" b="1" dirty="0"/>
          </a:p>
          <a:p>
            <a:r>
              <a:rPr lang="en-US" b="1" dirty="0"/>
              <a:t>Holder (source) of </a:t>
            </a:r>
            <a:r>
              <a:rPr lang="en-US" b="1" dirty="0" err="1"/>
              <a:t>attitude:</a:t>
            </a:r>
            <a:r>
              <a:rPr lang="en-US" dirty="0" err="1"/>
              <a:t>This</a:t>
            </a:r>
            <a:r>
              <a:rPr lang="en-US" dirty="0"/>
              <a:t> refers to the person or entity expressing the sentiment. </a:t>
            </a:r>
            <a:r>
              <a:rPr lang="en-US" b="1" dirty="0"/>
              <a:t>Target (aspect) of attitude:</a:t>
            </a:r>
            <a:r>
              <a:rPr lang="en-US" dirty="0"/>
              <a:t> This refers to what the sentiment is directed towards. </a:t>
            </a:r>
            <a:r>
              <a:rPr lang="en-US" b="1" dirty="0"/>
              <a:t>Type of attitude:</a:t>
            </a:r>
            <a:r>
              <a:rPr lang="en-US" dirty="0"/>
              <a:t> This is the emotional category of the sentiment. The text mentions basic categories like </a:t>
            </a:r>
            <a:r>
              <a:rPr lang="en-US" dirty="0" err="1"/>
              <a:t>like</a:t>
            </a:r>
            <a:r>
              <a:rPr lang="en-US" dirty="0"/>
              <a:t>, love, hate, value, and desire. </a:t>
            </a:r>
            <a:r>
              <a:rPr lang="en-US" b="1" dirty="0"/>
              <a:t>Text containing the attitude:</a:t>
            </a:r>
            <a:r>
              <a:rPr lang="en-US" dirty="0"/>
              <a:t> This is the part of the text that expresses the sentiment. It can be a sentence or an entire document.</a:t>
            </a:r>
          </a:p>
        </p:txBody>
      </p:sp>
      <p:sp>
        <p:nvSpPr>
          <p:cNvPr id="4" name="Slide Number Placeholder 3"/>
          <p:cNvSpPr>
            <a:spLocks noGrp="1"/>
          </p:cNvSpPr>
          <p:nvPr>
            <p:ph type="sldNum" sz="quarter" idx="5"/>
          </p:nvPr>
        </p:nvSpPr>
        <p:spPr/>
        <p:txBody>
          <a:bodyPr/>
          <a:lstStyle/>
          <a:p>
            <a:fld id="{85E5335C-3749-4A35-B5B6-B957A87DFFE2}" type="slidenum">
              <a:rPr lang="en-US" smtClean="0"/>
              <a:t>12</a:t>
            </a:fld>
            <a:endParaRPr lang="en-US"/>
          </a:p>
        </p:txBody>
      </p:sp>
    </p:spTree>
    <p:extLst>
      <p:ext uri="{BB962C8B-B14F-4D97-AF65-F5344CB8AC3E}">
        <p14:creationId xmlns:p14="http://schemas.microsoft.com/office/powerpoint/2010/main" val="532456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levels of Sentiment Analysis tasks</a:t>
            </a:r>
          </a:p>
        </p:txBody>
      </p:sp>
      <p:sp>
        <p:nvSpPr>
          <p:cNvPr id="4" name="Slide Number Placeholder 3"/>
          <p:cNvSpPr>
            <a:spLocks noGrp="1"/>
          </p:cNvSpPr>
          <p:nvPr>
            <p:ph type="sldNum" sz="quarter" idx="5"/>
          </p:nvPr>
        </p:nvSpPr>
        <p:spPr/>
        <p:txBody>
          <a:bodyPr/>
          <a:lstStyle/>
          <a:p>
            <a:fld id="{85E5335C-3749-4A35-B5B6-B957A87DFFE2}" type="slidenum">
              <a:rPr lang="en-US" smtClean="0"/>
              <a:t>13</a:t>
            </a:fld>
            <a:endParaRPr lang="en-US"/>
          </a:p>
        </p:txBody>
      </p:sp>
    </p:spTree>
    <p:extLst>
      <p:ext uri="{BB962C8B-B14F-4D97-AF65-F5344CB8AC3E}">
        <p14:creationId xmlns:p14="http://schemas.microsoft.com/office/powerpoint/2010/main" val="2368123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Imdb</a:t>
            </a:r>
            <a:r>
              <a:rPr lang="en-US" dirty="0"/>
              <a:t> example review to classify the sentiment</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14</a:t>
            </a:fld>
            <a:endParaRPr lang="en-US"/>
          </a:p>
        </p:txBody>
      </p:sp>
    </p:spTree>
    <p:extLst>
      <p:ext uri="{BB962C8B-B14F-4D97-AF65-F5344CB8AC3E}">
        <p14:creationId xmlns:p14="http://schemas.microsoft.com/office/powerpoint/2010/main" val="4119112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Text Input:</a:t>
            </a:r>
            <a:r>
              <a:rPr lang="en-US" dirty="0"/>
              <a:t> This is the initial stage where the text data you want to analyze for sentiment is entered into the system.</a:t>
            </a:r>
          </a:p>
          <a:p>
            <a:r>
              <a:rPr lang="en-US" b="1" dirty="0"/>
              <a:t>Tokenization:</a:t>
            </a:r>
            <a:r>
              <a:rPr lang="en-US" dirty="0"/>
              <a:t> The text is broken down into smaller units called tokens. These tokens can be individual words, punctuation marks, or even emojis.</a:t>
            </a:r>
          </a:p>
          <a:p>
            <a:r>
              <a:rPr lang="en-US" b="1" dirty="0"/>
              <a:t>Stop Word Filtering:</a:t>
            </a:r>
            <a:r>
              <a:rPr lang="en-US" dirty="0"/>
              <a:t> Some words, like "the" or "and", don't carry much sentiment by themselves. These words, called stop words, are often filtered out at this stage.</a:t>
            </a:r>
          </a:p>
          <a:p>
            <a:r>
              <a:rPr lang="en-US" b="1" dirty="0"/>
              <a:t>Stemming (Optional):</a:t>
            </a:r>
            <a:r>
              <a:rPr lang="en-US" dirty="0"/>
              <a:t> This step reduces words to their base form. For example, the words "running" and "runs" would both be stemmed to "run". </a:t>
            </a:r>
          </a:p>
          <a:p>
            <a:r>
              <a:rPr lang="en-US" b="1" dirty="0"/>
              <a:t>Sentiment Analysis:</a:t>
            </a:r>
            <a:r>
              <a:rPr lang="en-US" dirty="0"/>
              <a:t> This is the core stage where the sentiment of each token or remaining phrase is determined. Techniques used here might involve:</a:t>
            </a:r>
          </a:p>
          <a:p>
            <a:pPr>
              <a:buFont typeface="Arial" panose="020B0604020202020204" pitchFamily="34" charset="0"/>
              <a:buChar char="•"/>
            </a:pPr>
            <a:r>
              <a:rPr lang="en-US" b="1" dirty="0"/>
              <a:t>Lexicon-based analysis:</a:t>
            </a:r>
            <a:r>
              <a:rPr lang="en-US" dirty="0"/>
              <a:t> Matching words in the text against a predefined list (lexicon) of words with positive or negative connotations.</a:t>
            </a:r>
          </a:p>
          <a:p>
            <a:pPr>
              <a:buFont typeface="Arial" panose="020B0604020202020204" pitchFamily="34" charset="0"/>
              <a:buChar char="•"/>
            </a:pPr>
            <a:r>
              <a:rPr lang="en-US" b="1" dirty="0"/>
              <a:t>Machine learning models:</a:t>
            </a:r>
            <a:r>
              <a:rPr lang="en-US" dirty="0"/>
              <a:t> These models are trained on large datasets of labeled text data to automatically identify sentiment.</a:t>
            </a:r>
          </a:p>
          <a:p>
            <a:r>
              <a:rPr lang="en-US" b="1" dirty="0"/>
              <a:t>Negation Handling:</a:t>
            </a:r>
            <a:r>
              <a:rPr lang="en-US" dirty="0"/>
              <a:t> This step considers the impact of negation words like "not" or "no" on the overall sentiment of a phrase. For instance, "not good" would be considered negative even though "good" by itself is positive.</a:t>
            </a:r>
          </a:p>
          <a:p>
            <a:r>
              <a:rPr lang="en-US" b="1" dirty="0"/>
              <a:t>Sentiment Classification:</a:t>
            </a:r>
            <a:r>
              <a:rPr lang="en-US" dirty="0"/>
              <a:t> Finally, based on the sentiment analysis of individual tokens or phrases, the text is classified into an overall sentiment category. This could be positive, negative, or neutral.</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15</a:t>
            </a:fld>
            <a:endParaRPr lang="en-US"/>
          </a:p>
        </p:txBody>
      </p:sp>
    </p:spTree>
    <p:extLst>
      <p:ext uri="{BB962C8B-B14F-4D97-AF65-F5344CB8AC3E}">
        <p14:creationId xmlns:p14="http://schemas.microsoft.com/office/powerpoint/2010/main" val="32806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work by Pang and Lee on sentiment analysis, a </a:t>
            </a:r>
            <a:r>
              <a:rPr lang="en-US" i="1" dirty="0"/>
              <a:t>baseline algorithm</a:t>
            </a:r>
            <a:r>
              <a:rPr lang="en-US" dirty="0"/>
              <a:t> refers to a simple but effective method used as a benchmark for evaluating more complex sentiment analysis techniques. Their approach focused on movie review sentiment classification.</a:t>
            </a:r>
          </a:p>
          <a:p>
            <a:r>
              <a:rPr lang="en-US" dirty="0"/>
              <a:t>Here's a breakdown of the Pang and Lee baseline algorithm:</a:t>
            </a:r>
          </a:p>
          <a:p>
            <a:pPr>
              <a:buFont typeface="+mj-lt"/>
              <a:buAutoNum type="arabicPeriod"/>
            </a:pPr>
            <a:r>
              <a:rPr lang="en-US" b="1" dirty="0"/>
              <a:t>Preprocessing</a:t>
            </a:r>
            <a:endParaRPr lang="en-US" dirty="0"/>
          </a:p>
          <a:p>
            <a:pPr>
              <a:buFont typeface="+mj-lt"/>
              <a:buAutoNum type="arabicPeriod"/>
            </a:pPr>
            <a:r>
              <a:rPr lang="en-US" b="1" dirty="0"/>
              <a:t>Sentiment Lexicon</a:t>
            </a:r>
          </a:p>
          <a:p>
            <a:pPr>
              <a:buFont typeface="+mj-lt"/>
              <a:buAutoNum type="arabicPeriod"/>
            </a:pPr>
            <a:r>
              <a:rPr lang="en-US" b="1" dirty="0"/>
              <a:t>Sentiment Score Calculation</a:t>
            </a:r>
          </a:p>
          <a:p>
            <a:pPr>
              <a:buFont typeface="+mj-lt"/>
              <a:buAutoNum type="arabicPeriod"/>
            </a:pPr>
            <a:r>
              <a:rPr lang="en-US" b="1" dirty="0"/>
              <a:t>Sentiment Classification</a:t>
            </a:r>
            <a:r>
              <a:rPr lang="en-US" dirty="0"/>
              <a:t> Based on the total sentiment score, the review is classified as positive, negative, or neutral. A threshold is set around zero. Reviews with scores above the threshold are classified as positive, those below are negative, and those close to zero are neutral.</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16</a:t>
            </a:fld>
            <a:endParaRPr lang="en-US"/>
          </a:p>
        </p:txBody>
      </p:sp>
    </p:spTree>
    <p:extLst>
      <p:ext uri="{BB962C8B-B14F-4D97-AF65-F5344CB8AC3E}">
        <p14:creationId xmlns:p14="http://schemas.microsoft.com/office/powerpoint/2010/main" val="3797247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classification methods to build a sentiment analysis model</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17</a:t>
            </a:fld>
            <a:endParaRPr lang="en-US"/>
          </a:p>
        </p:txBody>
      </p:sp>
    </p:spTree>
    <p:extLst>
      <p:ext uri="{BB962C8B-B14F-4D97-AF65-F5344CB8AC3E}">
        <p14:creationId xmlns:p14="http://schemas.microsoft.com/office/powerpoint/2010/main" val="329107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heavily relies on tokenization, which is the process of breaking down text data into smaller units for analysis. However, tokenization can introduce some challenges that can impact the accuracy of sentiment analysis:</a:t>
            </a:r>
          </a:p>
          <a:p>
            <a:r>
              <a:rPr lang="en-US" b="1" dirty="0"/>
              <a:t>Negation Handling: </a:t>
            </a:r>
            <a:r>
              <a:rPr lang="en-US" dirty="0"/>
              <a:t>Negation words like "not" or "no" can flip the sentiment of a phrase. For example, "not good" is negative even though "good" by itself is positive. During tokenization, these negation words might get separated from the words they modify, making it difficult to capture the intended sentiment of the phrase.</a:t>
            </a:r>
          </a:p>
          <a:p>
            <a:r>
              <a:rPr lang="en-US" b="1" dirty="0"/>
              <a:t>Emojis and </a:t>
            </a:r>
            <a:r>
              <a:rPr lang="en-US" b="1" dirty="0" err="1"/>
              <a:t>Emoticons:</a:t>
            </a:r>
            <a:r>
              <a:rPr lang="en-US" dirty="0" err="1"/>
              <a:t>Emojis</a:t>
            </a:r>
            <a:r>
              <a:rPr lang="en-US" dirty="0"/>
              <a:t> and emoticons can convey strong sentiment but might not be recognized as single units during basic tokenization.</a:t>
            </a:r>
          </a:p>
          <a:p>
            <a:r>
              <a:rPr lang="en-US" b="1" dirty="0"/>
              <a:t>Contractions: </a:t>
            </a:r>
            <a:r>
              <a:rPr lang="en-US" dirty="0"/>
              <a:t>Contractions like "don't" or "can't" get broken down into separate tokens during tokenization.</a:t>
            </a:r>
          </a:p>
        </p:txBody>
      </p:sp>
      <p:sp>
        <p:nvSpPr>
          <p:cNvPr id="4" name="Slide Number Placeholder 3"/>
          <p:cNvSpPr>
            <a:spLocks noGrp="1"/>
          </p:cNvSpPr>
          <p:nvPr>
            <p:ph type="sldNum" sz="quarter" idx="5"/>
          </p:nvPr>
        </p:nvSpPr>
        <p:spPr/>
        <p:txBody>
          <a:bodyPr/>
          <a:lstStyle/>
          <a:p>
            <a:fld id="{85E5335C-3749-4A35-B5B6-B957A87DFFE2}" type="slidenum">
              <a:rPr lang="en-US" smtClean="0"/>
              <a:t>18</a:t>
            </a:fld>
            <a:endParaRPr lang="en-US"/>
          </a:p>
        </p:txBody>
      </p:sp>
    </p:spTree>
    <p:extLst>
      <p:ext uri="{BB962C8B-B14F-4D97-AF65-F5344CB8AC3E}">
        <p14:creationId xmlns:p14="http://schemas.microsoft.com/office/powerpoint/2010/main" val="1261578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is a crucial step in sentiment analysis because it involves transforming the raw text data into a format suitable for machine learning models. These features capture essential characteristics of the text that are relevant to sentiment classification. </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19</a:t>
            </a:fld>
            <a:endParaRPr lang="en-US"/>
          </a:p>
        </p:txBody>
      </p:sp>
    </p:spTree>
    <p:extLst>
      <p:ext uri="{BB962C8B-B14F-4D97-AF65-F5344CB8AC3E}">
        <p14:creationId xmlns:p14="http://schemas.microsoft.com/office/powerpoint/2010/main" val="2447903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negation handling</a:t>
            </a:r>
          </a:p>
          <a:p>
            <a:r>
              <a:rPr lang="en-US" b="1" dirty="0"/>
              <a:t>Identifying Negation Words: </a:t>
            </a:r>
            <a:r>
              <a:rPr lang="en-US" dirty="0"/>
              <a:t>The first step is to identify negation words like "not", "no", "never", "barely", etc. within the sentence. </a:t>
            </a:r>
            <a:r>
              <a:rPr lang="en-US" b="1" dirty="0"/>
              <a:t>Locating the Scope of Negation:</a:t>
            </a:r>
            <a:r>
              <a:rPr lang="en-US" dirty="0"/>
              <a:t> The next step is to determine the words or phrases affected by the negation. This is called the scope of negation. </a:t>
            </a:r>
            <a:r>
              <a:rPr lang="en-US" b="1" dirty="0"/>
              <a:t>Negation Marking:</a:t>
            </a:r>
            <a:r>
              <a:rPr lang="en-US" dirty="0"/>
              <a:t> Once the scope of negation is identified, all the words within that scope are marked with a special notation, like "NO Negation handling is an important step in sentiment analysis to ensure accurate sentiment classification, especially when dealing with human language where nuances like negation can significantly alter the intended meaning.</a:t>
            </a:r>
            <a:endParaRPr lang="en-US" b="1" dirty="0"/>
          </a:p>
        </p:txBody>
      </p:sp>
      <p:sp>
        <p:nvSpPr>
          <p:cNvPr id="4" name="Slide Number Placeholder 3"/>
          <p:cNvSpPr>
            <a:spLocks noGrp="1"/>
          </p:cNvSpPr>
          <p:nvPr>
            <p:ph type="sldNum" sz="quarter" idx="5"/>
          </p:nvPr>
        </p:nvSpPr>
        <p:spPr/>
        <p:txBody>
          <a:bodyPr/>
          <a:lstStyle/>
          <a:p>
            <a:fld id="{85E5335C-3749-4A35-B5B6-B957A87DFFE2}" type="slidenum">
              <a:rPr lang="en-US" smtClean="0"/>
              <a:t>20</a:t>
            </a:fld>
            <a:endParaRPr lang="en-US"/>
          </a:p>
        </p:txBody>
      </p:sp>
    </p:spTree>
    <p:extLst>
      <p:ext uri="{BB962C8B-B14F-4D97-AF65-F5344CB8AC3E}">
        <p14:creationId xmlns:p14="http://schemas.microsoft.com/office/powerpoint/2010/main" val="241759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Sentiment Analysis : </a:t>
            </a:r>
            <a:r>
              <a:rPr lang="en-US" b="1" dirty="0">
                <a:effectLst/>
              </a:rPr>
              <a:t>Sentiment analysis</a:t>
            </a:r>
            <a:r>
              <a:rPr lang="en-US" dirty="0">
                <a:effectLst/>
              </a:rPr>
              <a:t> is a popular task in</a:t>
            </a:r>
            <a:r>
              <a:rPr lang="en-US" b="1" dirty="0">
                <a:effectLst/>
              </a:rPr>
              <a:t> natural language processing</a:t>
            </a:r>
            <a:r>
              <a:rPr lang="en-US" dirty="0">
                <a:effectLst/>
              </a:rPr>
              <a:t>. The goal of sentiment analysis is to classify the text based on the mood or mentality expressed in the text, which can be positive negative, or neutral.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It is the process of classifying whether a block of text is positive, negative, or neutral. The goal that Sentiment mining tries to gain is to be </a:t>
            </a:r>
            <a:r>
              <a:rPr lang="en-US" dirty="0" err="1">
                <a:effectLst/>
              </a:rPr>
              <a:t>analysed</a:t>
            </a:r>
            <a:r>
              <a:rPr lang="en-US" dirty="0">
                <a:effectLst/>
              </a:rPr>
              <a:t> people’s opinions in a way that can help businesses expand. It focuses not only on polarity (positive, negative &amp; neutral) but also on emotions (happy, sad, angry, etc.). It uses various NLP algorithms such as Rule-based, Automatic, and Hybrid.</a:t>
            </a:r>
          </a:p>
          <a:p>
            <a:endParaRPr lang="en-US" b="1" dirty="0"/>
          </a:p>
        </p:txBody>
      </p:sp>
      <p:sp>
        <p:nvSpPr>
          <p:cNvPr id="4" name="Slide Number Placeholder 3"/>
          <p:cNvSpPr>
            <a:spLocks noGrp="1"/>
          </p:cNvSpPr>
          <p:nvPr>
            <p:ph type="sldNum" sz="quarter" idx="5"/>
          </p:nvPr>
        </p:nvSpPr>
        <p:spPr/>
        <p:txBody>
          <a:bodyPr/>
          <a:lstStyle/>
          <a:p>
            <a:fld id="{85E5335C-3749-4A35-B5B6-B957A87DFFE2}" type="slidenum">
              <a:rPr lang="en-US" smtClean="0"/>
              <a:t>2</a:t>
            </a:fld>
            <a:endParaRPr lang="en-US"/>
          </a:p>
        </p:txBody>
      </p:sp>
    </p:spTree>
    <p:extLst>
      <p:ext uri="{BB962C8B-B14F-4D97-AF65-F5344CB8AC3E}">
        <p14:creationId xmlns:p14="http://schemas.microsoft.com/office/powerpoint/2010/main" val="230132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Naive Bayes is a popular and effective algorithm used in sentiment analysis due to its simplicity and efficiency. </a:t>
            </a:r>
          </a:p>
          <a:p>
            <a:r>
              <a:rPr lang="en-US" b="1" dirty="0"/>
              <a:t>Understanding Naive Bayes:</a:t>
            </a:r>
            <a:endParaRPr lang="en-US" dirty="0"/>
          </a:p>
          <a:p>
            <a:pPr>
              <a:buFont typeface="Arial" panose="020B0604020202020204" pitchFamily="34" charset="0"/>
              <a:buChar char="•"/>
            </a:pPr>
            <a:r>
              <a:rPr lang="en-US" b="1" dirty="0"/>
              <a:t>Probabilistic Model:</a:t>
            </a:r>
            <a:r>
              <a:rPr lang="en-US" dirty="0"/>
              <a:t> Naive Bayes is a probabilistic classifier. It calculates the probability of a text belonging to a specific sentiment class (positive, negative, or neutral) based on the presence of certain words.</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21</a:t>
            </a:fld>
            <a:endParaRPr lang="en-US"/>
          </a:p>
        </p:txBody>
      </p:sp>
    </p:spTree>
    <p:extLst>
      <p:ext uri="{BB962C8B-B14F-4D97-AF65-F5344CB8AC3E}">
        <p14:creationId xmlns:p14="http://schemas.microsoft.com/office/powerpoint/2010/main" val="1086828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code snippet calculates the essential word counts (</a:t>
            </a:r>
            <a:r>
              <a:rPr lang="en-US" dirty="0" err="1"/>
              <a:t>njk</a:t>
            </a:r>
            <a:r>
              <a:rPr lang="en-US" dirty="0"/>
              <a:t> and </a:t>
            </a:r>
            <a:r>
              <a:rPr lang="en-US" dirty="0" err="1"/>
              <a:t>nj</a:t>
            </a:r>
            <a:r>
              <a:rPr lang="en-US" dirty="0"/>
              <a:t>) needed to estimate the conditional probability P(</a:t>
            </a:r>
            <a:r>
              <a:rPr lang="en-US" dirty="0" err="1"/>
              <a:t>xk</a:t>
            </a:r>
            <a:r>
              <a:rPr lang="en-US" dirty="0"/>
              <a:t> | </a:t>
            </a:r>
            <a:r>
              <a:rPr lang="en-US" dirty="0" err="1"/>
              <a:t>cj</a:t>
            </a:r>
            <a:r>
              <a:rPr lang="en-US" dirty="0"/>
              <a:t>) for each word in the vocabulary and for each class during the training phase of the Naive Bayes classifier.</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418352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equation represents how the Naïve Bayes classifier makes a prediction. The predicted class </a:t>
            </a:r>
            <a:r>
              <a:rPr lang="en-US" dirty="0" err="1"/>
              <a:t>c^NB</a:t>
            </a:r>
            <a:r>
              <a:rPr lang="en-US" dirty="0"/>
              <a:t>​ is the one that maximizes the probability P(</a:t>
            </a:r>
            <a:r>
              <a:rPr lang="en-US" dirty="0" err="1"/>
              <a:t>cj</a:t>
            </a:r>
            <a:r>
              <a:rPr lang="en-US" dirty="0"/>
              <a:t>)</a:t>
            </a:r>
            <a:r>
              <a:rPr lang="en-US" dirty="0">
                <a:effectLst/>
              </a:rPr>
              <a:t>P</a:t>
            </a:r>
            <a:r>
              <a:rPr lang="en-US" dirty="0"/>
              <a:t>(</a:t>
            </a:r>
            <a:r>
              <a:rPr lang="en-US" dirty="0" err="1"/>
              <a:t>c</a:t>
            </a:r>
            <a:r>
              <a:rPr lang="en-US" dirty="0" err="1">
                <a:effectLst/>
              </a:rPr>
              <a:t>j</a:t>
            </a:r>
            <a:r>
              <a:rPr lang="en-US" dirty="0"/>
              <a:t>​) times the product of the conditional probabilities P(</a:t>
            </a:r>
            <a:r>
              <a:rPr lang="en-US" dirty="0" err="1"/>
              <a:t>wi∣cj</a:t>
            </a:r>
            <a:r>
              <a:rPr lang="en-US" dirty="0"/>
              <a:t>)</a:t>
            </a:r>
            <a:r>
              <a:rPr lang="en-US" dirty="0">
                <a:effectLst/>
              </a:rPr>
              <a:t>P</a:t>
            </a:r>
            <a:r>
              <a:rPr lang="en-US" dirty="0"/>
              <a:t>(</a:t>
            </a:r>
            <a:r>
              <a:rPr lang="en-US" dirty="0" err="1">
                <a:effectLst/>
              </a:rPr>
              <a:t>wi</a:t>
            </a:r>
            <a:r>
              <a:rPr lang="en-US" dirty="0"/>
              <a:t>​∣</a:t>
            </a:r>
            <a:r>
              <a:rPr lang="en-US" dirty="0" err="1"/>
              <a:t>c</a:t>
            </a:r>
            <a:r>
              <a:rPr lang="en-US" dirty="0" err="1">
                <a:effectLst/>
              </a:rPr>
              <a:t>j</a:t>
            </a:r>
            <a:r>
              <a:rPr lang="en-US" dirty="0"/>
              <a:t>​) for each word position ii in the document.</a:t>
            </a:r>
          </a:p>
          <a:p>
            <a:pPr>
              <a:buFont typeface="Arial" panose="020B0604020202020204" pitchFamily="34" charset="0"/>
              <a:buChar char="•"/>
            </a:pPr>
            <a:r>
              <a:rPr lang="en-US" dirty="0" err="1"/>
              <a:t>c^NB</a:t>
            </a:r>
            <a:r>
              <a:rPr lang="en-US" dirty="0" err="1">
                <a:effectLst/>
              </a:rPr>
              <a:t>c^NB</a:t>
            </a:r>
            <a:r>
              <a:rPr lang="en-US" dirty="0"/>
              <a:t>​ is the class predicted by Naïve Bayes.</a:t>
            </a:r>
          </a:p>
          <a:p>
            <a:pPr>
              <a:buFont typeface="Arial" panose="020B0604020202020204" pitchFamily="34" charset="0"/>
              <a:buChar char="•"/>
            </a:pPr>
            <a:r>
              <a:rPr lang="en-US" dirty="0"/>
              <a:t>argmax is the argument of the maximum, a mathematical function that finds the value that gives the maximum value of the function being considered.</a:t>
            </a:r>
          </a:p>
          <a:p>
            <a:pPr>
              <a:buFont typeface="Arial" panose="020B0604020202020204" pitchFamily="34" charset="0"/>
              <a:buChar char="•"/>
            </a:pPr>
            <a:r>
              <a:rPr lang="en-US" dirty="0"/>
              <a:t>P(</a:t>
            </a:r>
            <a:r>
              <a:rPr lang="en-US" dirty="0" err="1"/>
              <a:t>cj</a:t>
            </a:r>
            <a:r>
              <a:rPr lang="en-US" dirty="0"/>
              <a:t>)</a:t>
            </a:r>
            <a:r>
              <a:rPr lang="en-US" dirty="0">
                <a:effectLst/>
              </a:rPr>
              <a:t>P</a:t>
            </a:r>
            <a:r>
              <a:rPr lang="en-US" dirty="0"/>
              <a:t>(</a:t>
            </a:r>
            <a:r>
              <a:rPr lang="en-US" dirty="0" err="1"/>
              <a:t>c</a:t>
            </a:r>
            <a:r>
              <a:rPr lang="en-US" dirty="0" err="1">
                <a:effectLst/>
              </a:rPr>
              <a:t>j</a:t>
            </a:r>
            <a:r>
              <a:rPr lang="en-US" dirty="0"/>
              <a:t>​) is the prior probability of class </a:t>
            </a:r>
            <a:r>
              <a:rPr lang="en-US" dirty="0" err="1"/>
              <a:t>cj</a:t>
            </a:r>
            <a:r>
              <a:rPr lang="en-US" dirty="0"/>
              <a:t>​.</a:t>
            </a:r>
          </a:p>
          <a:p>
            <a:pPr>
              <a:buFont typeface="Arial" panose="020B0604020202020204" pitchFamily="34" charset="0"/>
              <a:buChar char="•"/>
            </a:pPr>
            <a:r>
              <a:rPr lang="en-US" dirty="0"/>
              <a:t>∏ is the product symbol, indicating that you multiply the subsequent terms together.</a:t>
            </a:r>
          </a:p>
          <a:p>
            <a:pPr>
              <a:buFont typeface="Arial" panose="020B0604020202020204" pitchFamily="34" charset="0"/>
              <a:buChar char="•"/>
            </a:pPr>
            <a:r>
              <a:rPr lang="en-US" dirty="0"/>
              <a:t>P(</a:t>
            </a:r>
            <a:r>
              <a:rPr lang="en-US" dirty="0" err="1"/>
              <a:t>wi∣cj</a:t>
            </a:r>
            <a:r>
              <a:rPr lang="en-US" dirty="0"/>
              <a:t>)</a:t>
            </a:r>
            <a:r>
              <a:rPr lang="en-US" dirty="0">
                <a:effectLst/>
              </a:rPr>
              <a:t>P</a:t>
            </a:r>
            <a:r>
              <a:rPr lang="en-US" dirty="0"/>
              <a:t>(</a:t>
            </a:r>
            <a:r>
              <a:rPr lang="en-US" dirty="0" err="1">
                <a:effectLst/>
              </a:rPr>
              <a:t>wi</a:t>
            </a:r>
            <a:r>
              <a:rPr lang="en-US" dirty="0"/>
              <a:t>​∣</a:t>
            </a:r>
            <a:r>
              <a:rPr lang="en-US" dirty="0" err="1"/>
              <a:t>c</a:t>
            </a:r>
            <a:r>
              <a:rPr lang="en-US" dirty="0" err="1">
                <a:effectLst/>
              </a:rPr>
              <a:t>j</a:t>
            </a:r>
            <a:r>
              <a:rPr lang="en-US" dirty="0"/>
              <a:t>​) is the conditional probability of word </a:t>
            </a:r>
            <a:r>
              <a:rPr lang="en-US" dirty="0" err="1"/>
              <a:t>wi</a:t>
            </a:r>
            <a:r>
              <a:rPr lang="en-US" dirty="0" err="1">
                <a:effectLst/>
              </a:rPr>
              <a:t>w</a:t>
            </a:r>
            <a:r>
              <a:rPr lang="en-US" dirty="0"/>
              <a:t> given class </a:t>
            </a:r>
            <a:r>
              <a:rPr lang="en-US" dirty="0" err="1"/>
              <a:t>cj</a:t>
            </a:r>
            <a:r>
              <a:rPr lang="en-US" dirty="0"/>
              <a:t>.</a:t>
            </a:r>
          </a:p>
          <a:p>
            <a:pPr>
              <a:buFont typeface="Arial" panose="020B0604020202020204" pitchFamily="34" charset="0"/>
              <a:buChar char="•"/>
            </a:pPr>
            <a:r>
              <a:rPr lang="en-US" dirty="0"/>
              <a:t>ii iterates over the positions of words in the document.</a:t>
            </a:r>
          </a:p>
          <a:p>
            <a:pPr>
              <a:buFont typeface="Arial" panose="020B0604020202020204" pitchFamily="34" charset="0"/>
              <a:buChar char="•"/>
            </a:pPr>
            <a:r>
              <a:rPr lang="en-US" dirty="0">
                <a:effectLst/>
              </a:rPr>
              <a:t>C</a:t>
            </a:r>
            <a:r>
              <a:rPr lang="en-US" dirty="0"/>
              <a:t> is the set of all classes.</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24</a:t>
            </a:fld>
            <a:endParaRPr lang="en-US"/>
          </a:p>
        </p:txBody>
      </p:sp>
    </p:spTree>
    <p:extLst>
      <p:ext uri="{BB962C8B-B14F-4D97-AF65-F5344CB8AC3E}">
        <p14:creationId xmlns:p14="http://schemas.microsoft.com/office/powerpoint/2010/main" val="257486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Normal Representation:</a:t>
            </a:r>
          </a:p>
          <a:p>
            <a:pPr>
              <a:buFont typeface="Arial" panose="020B0604020202020204" pitchFamily="34" charset="0"/>
              <a:buChar char="•"/>
            </a:pPr>
            <a:r>
              <a:rPr lang="en-US" dirty="0"/>
              <a:t>In this approach, the frequency of words is considered in the document representation. This means if the word "Chinese" appears three times in a document, it is counted as three occurrences.</a:t>
            </a:r>
          </a:p>
          <a:p>
            <a:pPr>
              <a:buFont typeface="Arial" panose="020B0604020202020204" pitchFamily="34" charset="0"/>
              <a:buChar char="•"/>
            </a:pPr>
            <a:r>
              <a:rPr lang="en-US" dirty="0"/>
              <a:t>The first four documents are part of the training set, with given classes 'c' (probably for 'China') and 'j' (probably for 'Japan'). The fifth document is in the test set, and its class is what the NB classifier will predict.</a:t>
            </a:r>
          </a:p>
          <a:p>
            <a:pPr>
              <a:buFont typeface="Arial" panose="020B0604020202020204" pitchFamily="34" charset="0"/>
              <a:buChar char="•"/>
            </a:pPr>
            <a:r>
              <a:rPr lang="en-US" dirty="0"/>
              <a:t>Documents 1, 2, and 3 are classified as 'c', and Document 4 is classified as 'j’.</a:t>
            </a:r>
          </a:p>
          <a:p>
            <a:endParaRPr lang="en-US" dirty="0"/>
          </a:p>
          <a:p>
            <a:r>
              <a:rPr lang="en-US" b="1" dirty="0"/>
              <a:t>Boolean Representation:</a:t>
            </a:r>
          </a:p>
          <a:p>
            <a:pPr>
              <a:buFont typeface="Arial" panose="020B0604020202020204" pitchFamily="34" charset="0"/>
              <a:buChar char="•"/>
            </a:pPr>
            <a:r>
              <a:rPr lang="en-US" dirty="0"/>
              <a:t>This method accounts only for the presence or absence of a word in the document, regardless of its frequency. Hence, even if "Chinese" appears multiple times in a document, it is considered only once.</a:t>
            </a:r>
          </a:p>
          <a:p>
            <a:pPr>
              <a:buFont typeface="Arial" panose="020B0604020202020204" pitchFamily="34" charset="0"/>
              <a:buChar char="•"/>
            </a:pPr>
            <a:r>
              <a:rPr lang="en-US" dirty="0"/>
              <a:t>The training set structure is similar to the Normal representation, but with duplicate words removed. For example, in Document 1, "Chinese" is listed only once, despite appearing twice in the Normal representation.</a:t>
            </a:r>
          </a:p>
          <a:p>
            <a:pPr>
              <a:buFont typeface="Arial" panose="020B0604020202020204" pitchFamily="34" charset="0"/>
              <a:buChar char="•"/>
            </a:pPr>
            <a:r>
              <a:rPr lang="en-US" dirty="0"/>
              <a:t>The test document (Document 5) is to be classified using the Boolean Multinomial NB classifier based on the training data provided.</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25</a:t>
            </a:fld>
            <a:endParaRPr lang="en-US"/>
          </a:p>
        </p:txBody>
      </p:sp>
    </p:spTree>
    <p:extLst>
      <p:ext uri="{BB962C8B-B14F-4D97-AF65-F5344CB8AC3E}">
        <p14:creationId xmlns:p14="http://schemas.microsoft.com/office/powerpoint/2010/main" val="776122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observed that binary representation (indicating the presence or absence of words) seems to be more effective than using full word counts (frequency of words) for certain NLP tasks.</a:t>
            </a:r>
          </a:p>
          <a:p>
            <a:r>
              <a:rPr lang="en-US" dirty="0"/>
              <a:t>The text clarifies that binary representation is not the same as MBNB. While MBNB is a form of Naïve Bayes classifier that also uses binary representation, it does so under different assumptions.</a:t>
            </a:r>
          </a:p>
          <a:p>
            <a:r>
              <a:rPr lang="en-US" dirty="0" err="1"/>
              <a:t>MaxEnt</a:t>
            </a:r>
            <a:r>
              <a:rPr lang="en-US" dirty="0"/>
              <a:t> (Maximum Entropy) classifiers and Support Vector Machines (SVM) are mentioned as typically performing better than Naïve Bayes classifiers. </a:t>
            </a:r>
            <a:r>
              <a:rPr lang="en-US" dirty="0" err="1"/>
              <a:t>MaxEnt</a:t>
            </a:r>
            <a:r>
              <a:rPr lang="en-US" dirty="0"/>
              <a:t> is a probabilistic classifier, like Naïve Bayes, but without the independence assumptions, allowing it to capture more complex relationships between features. </a:t>
            </a:r>
          </a:p>
        </p:txBody>
      </p:sp>
      <p:sp>
        <p:nvSpPr>
          <p:cNvPr id="4" name="Slide Number Placeholder 3"/>
          <p:cNvSpPr>
            <a:spLocks noGrp="1"/>
          </p:cNvSpPr>
          <p:nvPr>
            <p:ph type="sldNum" sz="quarter" idx="5"/>
          </p:nvPr>
        </p:nvSpPr>
        <p:spPr/>
        <p:txBody>
          <a:bodyPr/>
          <a:lstStyle/>
          <a:p>
            <a:fld id="{85E5335C-3749-4A35-B5B6-B957A87DFFE2}" type="slidenum">
              <a:rPr lang="en-US" smtClean="0"/>
              <a:t>26</a:t>
            </a:fld>
            <a:endParaRPr lang="en-US"/>
          </a:p>
        </p:txBody>
      </p:sp>
    </p:spTree>
    <p:extLst>
      <p:ext uri="{BB962C8B-B14F-4D97-AF65-F5344CB8AC3E}">
        <p14:creationId xmlns:p14="http://schemas.microsoft.com/office/powerpoint/2010/main" val="3514287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you sent depicts a 10-fold cross-validation process for evaluating a machine learning model's performance.</a:t>
            </a:r>
          </a:p>
          <a:p>
            <a:r>
              <a:rPr lang="en-US" b="1" dirty="0"/>
              <a:t>Benefits of 10-Fold Cross-Validation:</a:t>
            </a:r>
            <a:endParaRPr lang="en-US" dirty="0"/>
          </a:p>
          <a:p>
            <a:pPr>
              <a:buFont typeface="Arial" panose="020B0604020202020204" pitchFamily="34" charset="0"/>
              <a:buChar char="•"/>
            </a:pPr>
            <a:r>
              <a:rPr lang="en-US" b="1" dirty="0"/>
              <a:t>Reduced Overfitting: </a:t>
            </a:r>
            <a:r>
              <a:rPr lang="en-US" dirty="0"/>
              <a:t>By training and testing on different folds, the model is less likely to overfit to the specific characteristics of the training data, leading to better performance on unseen data. </a:t>
            </a:r>
          </a:p>
          <a:p>
            <a:pPr>
              <a:buFont typeface="Arial" panose="020B0604020202020204" pitchFamily="34" charset="0"/>
              <a:buChar char="•"/>
            </a:pPr>
            <a:r>
              <a:rPr lang="en-US" b="1" dirty="0"/>
              <a:t>Robust Performance Estimation:</a:t>
            </a:r>
            <a:r>
              <a:rPr lang="en-US" dirty="0"/>
              <a:t> Averaging the performance metrics across multiple folds provides a more reliable estimate of the model's generalizability compared to using a single split for training and testing.</a:t>
            </a:r>
          </a:p>
        </p:txBody>
      </p:sp>
      <p:sp>
        <p:nvSpPr>
          <p:cNvPr id="4" name="Slide Number Placeholder 3"/>
          <p:cNvSpPr>
            <a:spLocks noGrp="1"/>
          </p:cNvSpPr>
          <p:nvPr>
            <p:ph type="sldNum" sz="quarter" idx="5"/>
          </p:nvPr>
        </p:nvSpPr>
        <p:spPr/>
        <p:txBody>
          <a:bodyPr/>
          <a:lstStyle/>
          <a:p>
            <a:fld id="{85E5335C-3749-4A35-B5B6-B957A87DFFE2}" type="slidenum">
              <a:rPr lang="en-US" smtClean="0"/>
              <a:t>27</a:t>
            </a:fld>
            <a:endParaRPr lang="en-US"/>
          </a:p>
        </p:txBody>
      </p:sp>
    </p:spTree>
    <p:extLst>
      <p:ext uri="{BB962C8B-B14F-4D97-AF65-F5344CB8AC3E}">
        <p14:creationId xmlns:p14="http://schemas.microsoft.com/office/powerpoint/2010/main" val="1820186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points out a common problem in sentiment analysis: classifying reviews correctly can be challenging due to subtlety. Subtlety refers to the nuanced and often indirect ways people express their opinions or emotions in text.</a:t>
            </a:r>
          </a:p>
          <a:p>
            <a:r>
              <a:rPr lang="en-US" dirty="0"/>
              <a:t>These examples demonstrate how subtle linguistic devices like irony, sarcasm, and euphemism can complicate sentiment analysis. Standard approaches to sentiment classification often rely on the presence of explicitly positive or negative keywords and might miss the true sentiment behind sophisticated expressions like these. Understanding such subtleties requires advanced NLP techniques that can interpret context, tone, and sometimes even cultural references to accurately gauge sentiment.</a:t>
            </a:r>
          </a:p>
        </p:txBody>
      </p:sp>
      <p:sp>
        <p:nvSpPr>
          <p:cNvPr id="4" name="Slide Number Placeholder 3"/>
          <p:cNvSpPr>
            <a:spLocks noGrp="1"/>
          </p:cNvSpPr>
          <p:nvPr>
            <p:ph type="sldNum" sz="quarter" idx="5"/>
          </p:nvPr>
        </p:nvSpPr>
        <p:spPr/>
        <p:txBody>
          <a:bodyPr/>
          <a:lstStyle/>
          <a:p>
            <a:fld id="{85E5335C-3749-4A35-B5B6-B957A87DFFE2}" type="slidenum">
              <a:rPr lang="en-US" smtClean="0"/>
              <a:t>28</a:t>
            </a:fld>
            <a:endParaRPr lang="en-US"/>
          </a:p>
        </p:txBody>
      </p:sp>
    </p:spTree>
    <p:extLst>
      <p:ext uri="{BB962C8B-B14F-4D97-AF65-F5344CB8AC3E}">
        <p14:creationId xmlns:p14="http://schemas.microsoft.com/office/powerpoint/2010/main" val="2579657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"Thwarted Expectations" and “ Ordering Effects" are concepts that can significantly influence the outcome of sentiment analysis, natural language processing, or psychological studies.</a:t>
            </a:r>
          </a:p>
          <a:p>
            <a:r>
              <a:rPr lang="en-US" b="1" dirty="0"/>
              <a:t>Thwarted Expectations</a:t>
            </a:r>
            <a:r>
              <a:rPr lang="en-US" dirty="0"/>
              <a:t>:</a:t>
            </a:r>
          </a:p>
          <a:p>
            <a:pPr>
              <a:buFont typeface="Arial" panose="020B0604020202020204" pitchFamily="34" charset="0"/>
              <a:buChar char="•"/>
            </a:pPr>
            <a:r>
              <a:rPr lang="en-US" dirty="0"/>
              <a:t>This term refers to when an outcome does not align with what was anticipated or desired. In literature or customer reviews, for example, thwarted expectations might be expressed when a story does not follow the predicted plot line or a product does not meet the advertised quality. </a:t>
            </a:r>
          </a:p>
          <a:p>
            <a:r>
              <a:rPr lang="en-US" b="1" dirty="0"/>
              <a:t>Ordering Effects</a:t>
            </a:r>
            <a:r>
              <a:rPr lang="en-US" dirty="0"/>
              <a:t>: Ordering effects relate to how the sequence or arrangement of content can influence a person's perception and interpretation.</a:t>
            </a:r>
          </a:p>
          <a:p>
            <a:r>
              <a:rPr lang="en-US" dirty="0"/>
              <a:t>Both concepts illustrate the complexity and subtlety involved in understanding human language and sentiment. </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29</a:t>
            </a:fld>
            <a:endParaRPr lang="en-US"/>
          </a:p>
        </p:txBody>
      </p:sp>
    </p:spTree>
    <p:extLst>
      <p:ext uri="{BB962C8B-B14F-4D97-AF65-F5344CB8AC3E}">
        <p14:creationId xmlns:p14="http://schemas.microsoft.com/office/powerpoint/2010/main" val="4001951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Lexicon-based sentiment analysis is a fundamental approach used to determine the emotional tone of text data. It relies on pre-built dictionaries, also known as lexicons, that contain words and their associated sentiment scores. </a:t>
            </a:r>
          </a:p>
          <a:p>
            <a:r>
              <a:rPr lang="en-US" b="1" dirty="0"/>
              <a:t>lexicon-based sentiment analysis offers a good starting point for sentiment analysis tasks, especially for simple applications or when dealing with limited data. However, it's important to be aware of its limitations and consider more sophisticated techniques for complex sentiment analysis scenarios.</a:t>
            </a:r>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30</a:t>
            </a:fld>
            <a:endParaRPr lang="en-US"/>
          </a:p>
        </p:txBody>
      </p:sp>
    </p:spTree>
    <p:extLst>
      <p:ext uri="{BB962C8B-B14F-4D97-AF65-F5344CB8AC3E}">
        <p14:creationId xmlns:p14="http://schemas.microsoft.com/office/powerpoint/2010/main" val="367452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Sentiment lexicon generation methods</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31</a:t>
            </a:fld>
            <a:endParaRPr lang="en-US"/>
          </a:p>
        </p:txBody>
      </p:sp>
    </p:spTree>
    <p:extLst>
      <p:ext uri="{BB962C8B-B14F-4D97-AF65-F5344CB8AC3E}">
        <p14:creationId xmlns:p14="http://schemas.microsoft.com/office/powerpoint/2010/main" val="76584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Analyzer example for different reviews and classified as Negative, Neutral and Positive.</a:t>
            </a:r>
          </a:p>
        </p:txBody>
      </p:sp>
      <p:sp>
        <p:nvSpPr>
          <p:cNvPr id="4" name="Slide Number Placeholder 3"/>
          <p:cNvSpPr>
            <a:spLocks noGrp="1"/>
          </p:cNvSpPr>
          <p:nvPr>
            <p:ph type="sldNum" sz="quarter" idx="5"/>
          </p:nvPr>
        </p:nvSpPr>
        <p:spPr/>
        <p:txBody>
          <a:bodyPr/>
          <a:lstStyle/>
          <a:p>
            <a:fld id="{85E5335C-3749-4A35-B5B6-B957A87DFFE2}" type="slidenum">
              <a:rPr lang="en-US" smtClean="0"/>
              <a:t>3</a:t>
            </a:fld>
            <a:endParaRPr lang="en-US"/>
          </a:p>
        </p:txBody>
      </p:sp>
    </p:spTree>
    <p:extLst>
      <p:ext uri="{BB962C8B-B14F-4D97-AF65-F5344CB8AC3E}">
        <p14:creationId xmlns:p14="http://schemas.microsoft.com/office/powerpoint/2010/main" val="2302329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32</a:t>
            </a:fld>
            <a:endParaRPr lang="en-US"/>
          </a:p>
        </p:txBody>
      </p:sp>
    </p:spTree>
    <p:extLst>
      <p:ext uri="{BB962C8B-B14F-4D97-AF65-F5344CB8AC3E}">
        <p14:creationId xmlns:p14="http://schemas.microsoft.com/office/powerpoint/2010/main" val="3120038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SentiWordNet</a:t>
            </a:r>
            <a:r>
              <a:rPr lang="en-US" dirty="0"/>
              <a:t> is a lexical resource specifically designed to support sentiment analysis and opinion mining tasks. It builds upon an existing lexical database called WordNet, adding sentiment annotations to its existing word information.</a:t>
            </a:r>
          </a:p>
          <a:p>
            <a:r>
              <a:rPr lang="en-US" dirty="0"/>
              <a:t>WordNet is a large lexical database that groups English words into sets of synonyms called </a:t>
            </a:r>
            <a:r>
              <a:rPr lang="en-US" dirty="0" err="1"/>
              <a:t>synsets</a:t>
            </a:r>
            <a:r>
              <a:rPr lang="en-US" dirty="0"/>
              <a:t>. These </a:t>
            </a:r>
            <a:r>
              <a:rPr lang="en-US" dirty="0" err="1"/>
              <a:t>synsets</a:t>
            </a:r>
            <a:r>
              <a:rPr lang="en-US" dirty="0"/>
              <a:t> capture the different meanings a word can have depending on the context. </a:t>
            </a:r>
            <a:r>
              <a:rPr lang="en-US" dirty="0" err="1"/>
              <a:t>SentiWordNet</a:t>
            </a:r>
            <a:r>
              <a:rPr lang="en-US" dirty="0"/>
              <a:t> takes the </a:t>
            </a:r>
            <a:r>
              <a:rPr lang="en-US" dirty="0" err="1"/>
              <a:t>synsets</a:t>
            </a:r>
            <a:r>
              <a:rPr lang="en-US" dirty="0"/>
              <a:t> from WordNet and assigns sentiment scores to each word within a </a:t>
            </a:r>
            <a:r>
              <a:rPr lang="en-US" dirty="0" err="1"/>
              <a:t>synset</a:t>
            </a:r>
            <a:r>
              <a:rPr lang="en-US" dirty="0"/>
              <a:t>. These scores indicate the degree to which a word expresses positive, negative, or neutral sentiment.</a:t>
            </a:r>
          </a:p>
        </p:txBody>
      </p:sp>
      <p:sp>
        <p:nvSpPr>
          <p:cNvPr id="4" name="Slide Number Placeholder 3"/>
          <p:cNvSpPr>
            <a:spLocks noGrp="1"/>
          </p:cNvSpPr>
          <p:nvPr>
            <p:ph type="sldNum" sz="quarter" idx="5"/>
          </p:nvPr>
        </p:nvSpPr>
        <p:spPr/>
        <p:txBody>
          <a:bodyPr/>
          <a:lstStyle/>
          <a:p>
            <a:fld id="{85E5335C-3749-4A35-B5B6-B957A87DFFE2}" type="slidenum">
              <a:rPr lang="en-US" smtClean="0"/>
              <a:t>34</a:t>
            </a:fld>
            <a:endParaRPr lang="en-US"/>
          </a:p>
        </p:txBody>
      </p:sp>
    </p:spTree>
    <p:extLst>
      <p:ext uri="{BB962C8B-B14F-4D97-AF65-F5344CB8AC3E}">
        <p14:creationId xmlns:p14="http://schemas.microsoft.com/office/powerpoint/2010/main" val="4283035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pc="-5" dirty="0"/>
              <a:t>Disagreements</a:t>
            </a:r>
            <a:r>
              <a:rPr lang="en-US" spc="-15" dirty="0"/>
              <a:t> </a:t>
            </a:r>
            <a:r>
              <a:rPr lang="en-US" spc="-5" dirty="0"/>
              <a:t>between</a:t>
            </a:r>
            <a:r>
              <a:rPr lang="en-US" spc="-15" dirty="0"/>
              <a:t> different </a:t>
            </a:r>
            <a:r>
              <a:rPr lang="en-US" spc="-5" dirty="0"/>
              <a:t>polarity</a:t>
            </a:r>
            <a:r>
              <a:rPr lang="en-US" spc="-10" dirty="0"/>
              <a:t> </a:t>
            </a:r>
            <a:r>
              <a:rPr lang="en-US" spc="-5" dirty="0"/>
              <a:t>lexicons</a:t>
            </a:r>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36</a:t>
            </a:fld>
            <a:endParaRPr lang="en-US"/>
          </a:p>
        </p:txBody>
      </p:sp>
    </p:spTree>
    <p:extLst>
      <p:ext uri="{BB962C8B-B14F-4D97-AF65-F5344CB8AC3E}">
        <p14:creationId xmlns:p14="http://schemas.microsoft.com/office/powerpoint/2010/main" val="2745423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a:t>
            </a:r>
            <a:r>
              <a:rPr lang="en-US" dirty="0"/>
              <a:t>: To determine how likely each word is to appear in reviews of each sentiment class. For example, it assesses the likelihood of the word "bad" appearing in 1-star, 2-star, and so on, up to 5-star reviews.</a:t>
            </a:r>
          </a:p>
          <a:p>
            <a:r>
              <a:rPr lang="en-US" b="1" dirty="0"/>
              <a:t>Issue with Raw Counts</a:t>
            </a:r>
            <a:r>
              <a:rPr lang="en-US" dirty="0"/>
              <a:t>: Simply counting the word's occurrences (like "bad" in different star categories) is not enough</a:t>
            </a:r>
          </a:p>
          <a:p>
            <a:r>
              <a:rPr lang="en-US" b="1" dirty="0"/>
              <a:t>Likelihood</a:t>
            </a:r>
            <a:r>
              <a:rPr lang="en-US" dirty="0"/>
              <a:t>: Instead of raw counts, the slide proposes using the likelihood. This is calculated as the frequency of the word "w" in a given class "c", denoted as f(</a:t>
            </a:r>
            <a:r>
              <a:rPr lang="en-US" dirty="0" err="1"/>
              <a:t>w,c</a:t>
            </a:r>
            <a:r>
              <a:rPr lang="en-US" dirty="0"/>
              <a:t>)</a:t>
            </a:r>
            <a:r>
              <a:rPr lang="en-US" dirty="0">
                <a:effectLst/>
              </a:rPr>
              <a:t>f</a:t>
            </a:r>
            <a:r>
              <a:rPr lang="en-US" dirty="0"/>
              <a:t>(</a:t>
            </a:r>
            <a:r>
              <a:rPr lang="en-US" dirty="0" err="1">
                <a:effectLst/>
              </a:rPr>
              <a:t>w</a:t>
            </a:r>
            <a:r>
              <a:rPr lang="en-US" dirty="0" err="1"/>
              <a:t>,c</a:t>
            </a:r>
            <a:r>
              <a:rPr lang="en-US" dirty="0"/>
              <a:t>), divided by the sum of the frequencies of that word across all classes. </a:t>
            </a:r>
          </a:p>
          <a:p>
            <a:r>
              <a:rPr lang="en-US" b="1" dirty="0"/>
              <a:t>Scaled Likelihood</a:t>
            </a:r>
            <a:r>
              <a:rPr lang="en-US" dirty="0"/>
              <a:t>: To make likelihood values comparable between words, a scaled likelihood is proposed. This scales the previously calculated likelihood by the overall probability of the word across the entire dataset</a:t>
            </a:r>
          </a:p>
        </p:txBody>
      </p:sp>
      <p:sp>
        <p:nvSpPr>
          <p:cNvPr id="4" name="Slide Number Placeholder 3"/>
          <p:cNvSpPr>
            <a:spLocks noGrp="1"/>
          </p:cNvSpPr>
          <p:nvPr>
            <p:ph type="sldNum" sz="quarter" idx="5"/>
          </p:nvPr>
        </p:nvSpPr>
        <p:spPr/>
        <p:txBody>
          <a:bodyPr/>
          <a:lstStyle/>
          <a:p>
            <a:fld id="{85E5335C-3749-4A35-B5B6-B957A87DFFE2}" type="slidenum">
              <a:rPr lang="en-US" smtClean="0"/>
              <a:t>37</a:t>
            </a:fld>
            <a:endParaRPr lang="en-US"/>
          </a:p>
        </p:txBody>
      </p:sp>
    </p:spTree>
    <p:extLst>
      <p:ext uri="{BB962C8B-B14F-4D97-AF65-F5344CB8AC3E}">
        <p14:creationId xmlns:p14="http://schemas.microsoft.com/office/powerpoint/2010/main" val="2362103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pc="-5" dirty="0"/>
              <a:t>Analyzing</a:t>
            </a:r>
            <a:r>
              <a:rPr lang="en-US" dirty="0"/>
              <a:t> </a:t>
            </a:r>
            <a:r>
              <a:rPr lang="en-US" spc="-5" dirty="0"/>
              <a:t>the</a:t>
            </a:r>
            <a:r>
              <a:rPr lang="en-US" spc="5" dirty="0"/>
              <a:t> </a:t>
            </a:r>
            <a:r>
              <a:rPr lang="en-US" spc="-5" dirty="0"/>
              <a:t>polarity</a:t>
            </a:r>
            <a:r>
              <a:rPr lang="en-US" dirty="0"/>
              <a:t> of</a:t>
            </a:r>
            <a:r>
              <a:rPr lang="en-US" spc="5" dirty="0"/>
              <a:t> </a:t>
            </a:r>
            <a:r>
              <a:rPr lang="en-US" spc="-5" dirty="0"/>
              <a:t>each</a:t>
            </a:r>
            <a:r>
              <a:rPr lang="en-US" dirty="0"/>
              <a:t> </a:t>
            </a:r>
            <a:r>
              <a:rPr lang="en-US" spc="-5" dirty="0"/>
              <a:t>word like good, bad, amazing, terrible etc.</a:t>
            </a:r>
            <a:r>
              <a:rPr lang="en-US" spc="5" dirty="0"/>
              <a:t> </a:t>
            </a:r>
            <a:r>
              <a:rPr lang="en-US" dirty="0"/>
              <a:t>in </a:t>
            </a:r>
            <a:r>
              <a:rPr lang="en-US" spc="-5" dirty="0"/>
              <a:t>IMDB</a:t>
            </a:r>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38</a:t>
            </a:fld>
            <a:endParaRPr lang="en-US"/>
          </a:p>
        </p:txBody>
      </p:sp>
    </p:spTree>
    <p:extLst>
      <p:ext uri="{BB962C8B-B14F-4D97-AF65-F5344CB8AC3E}">
        <p14:creationId xmlns:p14="http://schemas.microsoft.com/office/powerpoint/2010/main" val="274838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Logical negation words like "no," "not," "</a:t>
            </a:r>
            <a:r>
              <a:rPr lang="en-US" dirty="0" err="1"/>
              <a:t>n't</a:t>
            </a:r>
            <a:r>
              <a:rPr lang="en-US" dirty="0"/>
              <a:t>" (from contractions like "isn't" or "can't"), and "never" are often associated with negative sentiment because they are used to express denial, disagreement, or the absence of something. However, whether these negation words are always indicative of negative sentiment can be more complex than it seems at face value, as they can also be used in contexts that are neutral or even positive, such as "not bad" or "not a problem.“</a:t>
            </a:r>
          </a:p>
          <a:p>
            <a:r>
              <a:rPr lang="en-US" dirty="0"/>
              <a:t>Christopher Potts conducted an experiment to explore the association between negation words and sentiment by counting the occurrences of these negation terms in online reviews and then performing a regression analysis against the review ratings. The hypothesis would be that a higher frequency of negation words correlates with lower review ratings, suggesting that negation is associated with negative sentiment. The experiment's results would either support or challenge this hypothesis, contributing to our understanding of sentiment in text data.</a:t>
            </a:r>
          </a:p>
        </p:txBody>
      </p:sp>
      <p:sp>
        <p:nvSpPr>
          <p:cNvPr id="4" name="Slide Number Placeholder 3"/>
          <p:cNvSpPr>
            <a:spLocks noGrp="1"/>
          </p:cNvSpPr>
          <p:nvPr>
            <p:ph type="sldNum" sz="quarter" idx="5"/>
          </p:nvPr>
        </p:nvSpPr>
        <p:spPr/>
        <p:txBody>
          <a:bodyPr/>
          <a:lstStyle/>
          <a:p>
            <a:fld id="{85E5335C-3749-4A35-B5B6-B957A87DFFE2}" type="slidenum">
              <a:rPr lang="en-US" smtClean="0"/>
              <a:t>39</a:t>
            </a:fld>
            <a:endParaRPr lang="en-US"/>
          </a:p>
        </p:txBody>
      </p:sp>
    </p:spTree>
    <p:extLst>
      <p:ext uri="{BB962C8B-B14F-4D97-AF65-F5344CB8AC3E}">
        <p14:creationId xmlns:p14="http://schemas.microsoft.com/office/powerpoint/2010/main" val="3131825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approach described here refers to a semi-supervised method for creating a sentiment lexicon called "bootstrapping." This method leverages a small set of labeled examples and hand-built patterns to iteratively create a larger lexicon of words associated with sentiment. </a:t>
            </a:r>
            <a:r>
              <a:rPr lang="en-US" b="1" dirty="0"/>
              <a:t>Start with a Small Set of Labeled Examples</a:t>
            </a:r>
            <a:r>
              <a:rPr lang="en-US" dirty="0"/>
              <a:t>: Begin with a small, carefully curated set of words labeled with their sentiment, such as "good" for positive or "bad" for negative.</a:t>
            </a:r>
          </a:p>
          <a:p>
            <a:r>
              <a:rPr lang="en-US" b="1" dirty="0"/>
              <a:t>Develop Hand-Built Patterns</a:t>
            </a:r>
            <a:r>
              <a:rPr lang="en-US" dirty="0"/>
              <a:t>: Create patterns that typically convey sentiment. For instance, "X is a great example of" could be a pattern suggesting that X is positive, while "X suffers from" might indicate that X is negative.</a:t>
            </a:r>
            <a:r>
              <a:rPr lang="en-US" b="1" dirty="0"/>
              <a:t> Apply Patterns to Unlabeled Data and Refine the Lexicon</a:t>
            </a:r>
            <a:r>
              <a:rPr lang="en-US" dirty="0"/>
              <a:t>: Periodically review the lexicon to remove incorrect entries and adjust the sentiment values of entries based on their usage in context.</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41</a:t>
            </a:fld>
            <a:endParaRPr lang="en-US"/>
          </a:p>
        </p:txBody>
      </p:sp>
    </p:spTree>
    <p:extLst>
      <p:ext uri="{BB962C8B-B14F-4D97-AF65-F5344CB8AC3E}">
        <p14:creationId xmlns:p14="http://schemas.microsoft.com/office/powerpoint/2010/main" val="111592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Conjunction with "and"</a:t>
            </a:r>
            <a:r>
              <a:rPr lang="en-US" dirty="0"/>
              <a:t>: If two adjectives are joined by the conjunction "and," it suggests that they have the same polarity. For example:</a:t>
            </a:r>
          </a:p>
          <a:p>
            <a:pPr marL="742950" lvl="1" indent="-285750">
              <a:buFont typeface="+mj-lt"/>
              <a:buAutoNum type="arabicPeriod"/>
            </a:pPr>
            <a:r>
              <a:rPr lang="en-US" dirty="0"/>
              <a:t>"Fair and legitimate" suggests that both adjectives are positive.</a:t>
            </a:r>
          </a:p>
          <a:p>
            <a:pPr marL="742950" lvl="1" indent="-285750">
              <a:buFont typeface="+mj-lt"/>
              <a:buAutoNum type="arabicPeriod"/>
            </a:pPr>
            <a:r>
              <a:rPr lang="en-US" dirty="0"/>
              <a:t>"Corrupt and brutal" implies that both adjectives are negative.</a:t>
            </a:r>
          </a:p>
          <a:p>
            <a:pPr marL="742950" lvl="1" indent="-285750">
              <a:buFont typeface="+mj-lt"/>
              <a:buAutoNum type="arabicPeriod"/>
            </a:pPr>
            <a:r>
              <a:rPr lang="en-US" dirty="0"/>
              <a:t>The use of * before "fair and brutal" and "corrupt and legitimate" indicates that these pairs are unlikely or incorrect because they would mix opposite polarities, which is generally not the case in natural language.</a:t>
            </a:r>
          </a:p>
          <a:p>
            <a:pPr>
              <a:buFont typeface="+mj-lt"/>
              <a:buAutoNum type="arabicPeriod"/>
            </a:pPr>
            <a:r>
              <a:rPr lang="en-US" b="1" dirty="0"/>
              <a:t>Conjunction with "but"</a:t>
            </a:r>
            <a:r>
              <a:rPr lang="en-US" dirty="0"/>
              <a:t>: When adjectives are connected by "but," it often indicates a contrast, suggesting that the adjectives have different polarities. For instance:</a:t>
            </a:r>
          </a:p>
          <a:p>
            <a:pPr marL="742950" lvl="1" indent="-285750">
              <a:buFont typeface="+mj-lt"/>
              <a:buAutoNum type="arabicPeriod"/>
            </a:pPr>
            <a:r>
              <a:rPr lang="en-US" dirty="0"/>
              <a:t>"Fair but brutal" would imply that "fair" is positive and "brutal" is negative.</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42</a:t>
            </a:fld>
            <a:endParaRPr lang="en-US"/>
          </a:p>
        </p:txBody>
      </p:sp>
    </p:spTree>
    <p:extLst>
      <p:ext uri="{BB962C8B-B14F-4D97-AF65-F5344CB8AC3E}">
        <p14:creationId xmlns:p14="http://schemas.microsoft.com/office/powerpoint/2010/main" val="101955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sentiment analysis, a supervised classifier can be used to determine the "polarity similarity" between pairs of words. This approach involves using labeled data to train a model that can predict the sentiment relationship between two words</a:t>
            </a:r>
          </a:p>
          <a:p>
            <a:r>
              <a:rPr lang="en-US" b="1" dirty="0"/>
              <a:t>Training Data Preparation: </a:t>
            </a:r>
            <a:r>
              <a:rPr lang="en-US" dirty="0"/>
              <a:t>Gather a dataset of word pairs labeled with their sentiment relationship. </a:t>
            </a:r>
            <a:endParaRPr lang="en-US" b="1" dirty="0"/>
          </a:p>
          <a:p>
            <a:r>
              <a:rPr lang="en-US" b="1" dirty="0"/>
              <a:t>Classifier Training</a:t>
            </a:r>
            <a:r>
              <a:rPr lang="en-US" dirty="0"/>
              <a:t>: Use the labeled dataset to train a supervised learning classifier</a:t>
            </a:r>
          </a:p>
          <a:p>
            <a:r>
              <a:rPr lang="en-US" b="1" dirty="0"/>
              <a:t>Feature Extraction</a:t>
            </a:r>
            <a:r>
              <a:rPr lang="en-US" dirty="0"/>
              <a:t>: For each word pair, extract relevant features that could be indicative of their sentiment relationship.</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45</a:t>
            </a:fld>
            <a:endParaRPr lang="en-US"/>
          </a:p>
        </p:txBody>
      </p:sp>
    </p:spTree>
    <p:extLst>
      <p:ext uri="{BB962C8B-B14F-4D97-AF65-F5344CB8AC3E}">
        <p14:creationId xmlns:p14="http://schemas.microsoft.com/office/powerpoint/2010/main" val="2242986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Classifier Prediction</a:t>
            </a:r>
            <a:r>
              <a:rPr lang="en-US" dirty="0"/>
              <a:t>: Input the features of each word pair into the trained classifier to obtain a prediction of their polarity similarity. This prediction might be a continuous score indicating the degree of similarity, or a categorical label such as "similar" or "opposite". </a:t>
            </a:r>
            <a:r>
              <a:rPr lang="en-US" b="0" dirty="0"/>
              <a:t> </a:t>
            </a:r>
            <a:r>
              <a:rPr lang="en-US" b="1" dirty="0"/>
              <a:t>Graph Construction</a:t>
            </a:r>
            <a:r>
              <a:rPr lang="en-US" dirty="0"/>
              <a:t>: With the polarity similarity scores for word pairs, construct a graph where each node represents a word and each edge represents the polarity similarity between two words. The weight of an edge could correspond to the similarity score—the higher the score, the stronger the connection (edge) between the nodes (words) in the graph. </a:t>
            </a:r>
            <a:r>
              <a:rPr lang="en-US" b="1" dirty="0"/>
              <a:t>Analysis and Application</a:t>
            </a:r>
            <a:r>
              <a:rPr lang="en-US" dirty="0"/>
              <a:t>: Use this graph to analyze the sentiment structure of the language or lexicon being studied. </a:t>
            </a:r>
          </a:p>
        </p:txBody>
      </p:sp>
      <p:sp>
        <p:nvSpPr>
          <p:cNvPr id="4" name="Slide Number Placeholder 3"/>
          <p:cNvSpPr>
            <a:spLocks noGrp="1"/>
          </p:cNvSpPr>
          <p:nvPr>
            <p:ph type="sldNum" sz="quarter" idx="5"/>
          </p:nvPr>
        </p:nvSpPr>
        <p:spPr/>
        <p:txBody>
          <a:bodyPr/>
          <a:lstStyle/>
          <a:p>
            <a:fld id="{85E5335C-3749-4A35-B5B6-B957A87DFFE2}" type="slidenum">
              <a:rPr lang="en-US" smtClean="0"/>
              <a:t>46</a:t>
            </a:fld>
            <a:endParaRPr lang="en-US"/>
          </a:p>
        </p:txBody>
      </p:sp>
    </p:spTree>
    <p:extLst>
      <p:ext uri="{BB962C8B-B14F-4D97-AF65-F5344CB8AC3E}">
        <p14:creationId xmlns:p14="http://schemas.microsoft.com/office/powerpoint/2010/main" val="248602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for Sentiment Analysis of a product and its reviews</a:t>
            </a:r>
          </a:p>
        </p:txBody>
      </p:sp>
      <p:sp>
        <p:nvSpPr>
          <p:cNvPr id="4" name="Slide Number Placeholder 3"/>
          <p:cNvSpPr>
            <a:spLocks noGrp="1"/>
          </p:cNvSpPr>
          <p:nvPr>
            <p:ph type="sldNum" sz="quarter" idx="5"/>
          </p:nvPr>
        </p:nvSpPr>
        <p:spPr/>
        <p:txBody>
          <a:bodyPr/>
          <a:lstStyle/>
          <a:p>
            <a:fld id="{85E5335C-3749-4A35-B5B6-B957A87DFFE2}" type="slidenum">
              <a:rPr lang="en-US" smtClean="0"/>
              <a:t>4</a:t>
            </a:fld>
            <a:endParaRPr lang="en-US"/>
          </a:p>
        </p:txBody>
      </p:sp>
    </p:spTree>
    <p:extLst>
      <p:ext uri="{BB962C8B-B14F-4D97-AF65-F5344CB8AC3E}">
        <p14:creationId xmlns:p14="http://schemas.microsoft.com/office/powerpoint/2010/main" val="261988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resulting graph can be a powerful tool in sentiment analysis, offering a visual and quantitative way to understand how words relate to each other in terms of sentiment. This, in turn, can help in tasks such as refining sentiment lexicons, improving sentiment classification algorithms, and gaining insights into the sentiment dynamics of language.</a:t>
            </a:r>
          </a:p>
        </p:txBody>
      </p:sp>
      <p:sp>
        <p:nvSpPr>
          <p:cNvPr id="4" name="Slide Number Placeholder 3"/>
          <p:cNvSpPr>
            <a:spLocks noGrp="1"/>
          </p:cNvSpPr>
          <p:nvPr>
            <p:ph type="sldNum" sz="quarter" idx="5"/>
          </p:nvPr>
        </p:nvSpPr>
        <p:spPr/>
        <p:txBody>
          <a:bodyPr/>
          <a:lstStyle/>
          <a:p>
            <a:fld id="{85E5335C-3749-4A35-B5B6-B957A87DFFE2}" type="slidenum">
              <a:rPr lang="en-US" smtClean="0"/>
              <a:t>47</a:t>
            </a:fld>
            <a:endParaRPr lang="en-US"/>
          </a:p>
        </p:txBody>
      </p:sp>
    </p:spTree>
    <p:extLst>
      <p:ext uri="{BB962C8B-B14F-4D97-AF65-F5344CB8AC3E}">
        <p14:creationId xmlns:p14="http://schemas.microsoft.com/office/powerpoint/2010/main" val="2677192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Turney Algorithm is a sentiment analysis technique that gauges the sentiment of text by extracting key phrases from reviews, determining the sentiment polarity of each phrase, and then calculating the overall sentiment of the review based on the average polarity of these phrases. This phrase-level analysis allows for a nuanced understanding of sentiment, taking context into account to provide a more accurate measure of the text's sentiment orientation.</a:t>
            </a:r>
          </a:p>
        </p:txBody>
      </p:sp>
      <p:sp>
        <p:nvSpPr>
          <p:cNvPr id="4" name="Slide Number Placeholder 3"/>
          <p:cNvSpPr>
            <a:spLocks noGrp="1"/>
          </p:cNvSpPr>
          <p:nvPr>
            <p:ph type="sldNum" sz="quarter" idx="5"/>
          </p:nvPr>
        </p:nvSpPr>
        <p:spPr/>
        <p:txBody>
          <a:bodyPr/>
          <a:lstStyle/>
          <a:p>
            <a:fld id="{85E5335C-3749-4A35-B5B6-B957A87DFFE2}" type="slidenum">
              <a:rPr lang="en-US" smtClean="0"/>
              <a:t>48</a:t>
            </a:fld>
            <a:endParaRPr lang="en-US"/>
          </a:p>
        </p:txBody>
      </p:sp>
    </p:spTree>
    <p:extLst>
      <p:ext uri="{BB962C8B-B14F-4D97-AF65-F5344CB8AC3E}">
        <p14:creationId xmlns:p14="http://schemas.microsoft.com/office/powerpoint/2010/main" val="2160512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seems to provide rules for extracting two-word phrases that include adjectives based on part-of-speech tags.</a:t>
            </a:r>
          </a:p>
          <a:p>
            <a:pPr>
              <a:buFont typeface="Arial" panose="020B0604020202020204" pitchFamily="34" charset="0"/>
              <a:buChar char="•"/>
            </a:pPr>
            <a:r>
              <a:rPr lang="en-US" dirty="0"/>
              <a:t>JJ: Adjective</a:t>
            </a:r>
          </a:p>
          <a:p>
            <a:pPr>
              <a:buFont typeface="Arial" panose="020B0604020202020204" pitchFamily="34" charset="0"/>
              <a:buChar char="•"/>
            </a:pPr>
            <a:r>
              <a:rPr lang="en-US" dirty="0"/>
              <a:t>NN: Singular Noun</a:t>
            </a:r>
          </a:p>
          <a:p>
            <a:pPr>
              <a:buFont typeface="Arial" panose="020B0604020202020204" pitchFamily="34" charset="0"/>
              <a:buChar char="•"/>
            </a:pPr>
            <a:r>
              <a:rPr lang="en-US" dirty="0"/>
              <a:t>NNS: Plural Noun</a:t>
            </a:r>
          </a:p>
          <a:p>
            <a:pPr>
              <a:buFont typeface="Arial" panose="020B0604020202020204" pitchFamily="34" charset="0"/>
              <a:buChar char="•"/>
            </a:pPr>
            <a:r>
              <a:rPr lang="en-US" dirty="0"/>
              <a:t>RB: Adverb</a:t>
            </a:r>
          </a:p>
          <a:p>
            <a:pPr>
              <a:buFont typeface="Arial" panose="020B0604020202020204" pitchFamily="34" charset="0"/>
              <a:buChar char="•"/>
            </a:pPr>
            <a:r>
              <a:rPr lang="en-US" dirty="0"/>
              <a:t>RBR: Comparative Adverb</a:t>
            </a:r>
          </a:p>
          <a:p>
            <a:pPr>
              <a:buFont typeface="Arial" panose="020B0604020202020204" pitchFamily="34" charset="0"/>
              <a:buChar char="•"/>
            </a:pPr>
            <a:r>
              <a:rPr lang="en-US" dirty="0"/>
              <a:t>RBS: Superlative Adverb</a:t>
            </a:r>
          </a:p>
          <a:p>
            <a:pPr>
              <a:buFont typeface="Arial" panose="020B0604020202020204" pitchFamily="34" charset="0"/>
              <a:buChar char="•"/>
            </a:pPr>
            <a:r>
              <a:rPr lang="en-US" dirty="0"/>
              <a:t>VB: Verb, base form</a:t>
            </a:r>
          </a:p>
          <a:p>
            <a:pPr>
              <a:buFont typeface="Arial" panose="020B0604020202020204" pitchFamily="34" charset="0"/>
              <a:buChar char="•"/>
            </a:pPr>
            <a:r>
              <a:rPr lang="en-US" dirty="0"/>
              <a:t>VBD: Verb, past tense</a:t>
            </a:r>
          </a:p>
          <a:p>
            <a:pPr>
              <a:buFont typeface="Arial" panose="020B0604020202020204" pitchFamily="34" charset="0"/>
              <a:buChar char="•"/>
            </a:pPr>
            <a:r>
              <a:rPr lang="en-US" dirty="0"/>
              <a:t>VBN: Verb, past participle</a:t>
            </a:r>
          </a:p>
          <a:p>
            <a:pPr>
              <a:buFont typeface="Arial" panose="020B0604020202020204" pitchFamily="34" charset="0"/>
              <a:buChar char="•"/>
            </a:pPr>
            <a:r>
              <a:rPr lang="en-US" dirty="0"/>
              <a:t>VBG: Verb, gerund or present participle</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49</a:t>
            </a:fld>
            <a:endParaRPr lang="en-US"/>
          </a:p>
        </p:txBody>
      </p:sp>
    </p:spTree>
    <p:extLst>
      <p:ext uri="{BB962C8B-B14F-4D97-AF65-F5344CB8AC3E}">
        <p14:creationId xmlns:p14="http://schemas.microsoft.com/office/powerpoint/2010/main" val="3416558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measuring phrase polarity:</a:t>
            </a:r>
          </a:p>
          <a:p>
            <a:r>
              <a:rPr lang="en-US" b="1" dirty="0"/>
              <a:t>Lexicon-based approach:</a:t>
            </a:r>
            <a:endParaRPr lang="en-US" dirty="0"/>
          </a:p>
          <a:p>
            <a:pPr>
              <a:buFont typeface="Arial" panose="020B0604020202020204" pitchFamily="34" charset="0"/>
              <a:buChar char="•"/>
            </a:pPr>
            <a:r>
              <a:rPr lang="en-US" dirty="0"/>
              <a:t>This method relies on sentiment lexicons, which are dictionaries that assign sentiment scores (positive, negative, or neutral) to words</a:t>
            </a:r>
          </a:p>
          <a:p>
            <a:r>
              <a:rPr lang="en-US" b="1" dirty="0"/>
              <a:t>Co-Occurrence Measurement:</a:t>
            </a:r>
            <a:endParaRPr lang="en-US" dirty="0"/>
          </a:p>
          <a:p>
            <a:r>
              <a:rPr lang="en-US" dirty="0"/>
              <a:t>Co-occurrence refers to how often words appear together within a specific context (phrase, sentence, or document). </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50</a:t>
            </a:fld>
            <a:endParaRPr lang="en-US"/>
          </a:p>
        </p:txBody>
      </p:sp>
    </p:spTree>
    <p:extLst>
      <p:ext uri="{BB962C8B-B14F-4D97-AF65-F5344CB8AC3E}">
        <p14:creationId xmlns:p14="http://schemas.microsoft.com/office/powerpoint/2010/main" val="4078883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Pointwise mutual information (PMI) is a measure of association used in information theory and statistics. In the context of natural language processing, PMI is used to determine the association between words or phrases, often for tasks like collocation identification, sentiment analysis, or understanding semantic similarity.</a:t>
            </a:r>
          </a:p>
          <a:p>
            <a:r>
              <a:rPr lang="en-US" dirty="0"/>
              <a:t>The PMI of two events, word X</a:t>
            </a:r>
            <a:r>
              <a:rPr lang="en-US" dirty="0">
                <a:effectLst/>
              </a:rPr>
              <a:t>X</a:t>
            </a:r>
            <a:r>
              <a:rPr lang="en-US" dirty="0"/>
              <a:t> and word Y</a:t>
            </a:r>
            <a:r>
              <a:rPr lang="en-US" dirty="0">
                <a:effectLst/>
              </a:rPr>
              <a:t>Y</a:t>
            </a:r>
            <a:r>
              <a:rPr lang="en-US" dirty="0"/>
              <a:t>, quantifies the discrepancy between the probability of their co-occurrence, if they were independent, and their actual probability of co-occurrence. </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51</a:t>
            </a:fld>
            <a:endParaRPr lang="en-US"/>
          </a:p>
        </p:txBody>
      </p:sp>
    </p:spTree>
    <p:extLst>
      <p:ext uri="{BB962C8B-B14F-4D97-AF65-F5344CB8AC3E}">
        <p14:creationId xmlns:p14="http://schemas.microsoft.com/office/powerpoint/2010/main" val="3493566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t>
            </a:r>
          </a:p>
          <a:p>
            <a:pPr>
              <a:buFont typeface="Arial" panose="020B0604020202020204" pitchFamily="34" charset="0"/>
              <a:buChar char="•"/>
            </a:pPr>
            <a:r>
              <a:rPr lang="en-US" dirty="0"/>
              <a:t>P(X,Y)</a:t>
            </a:r>
            <a:r>
              <a:rPr lang="en-US" dirty="0">
                <a:effectLst/>
              </a:rPr>
              <a:t>P</a:t>
            </a:r>
            <a:r>
              <a:rPr lang="en-US" dirty="0"/>
              <a:t>(</a:t>
            </a:r>
            <a:r>
              <a:rPr lang="en-US" dirty="0">
                <a:effectLst/>
              </a:rPr>
              <a:t>X</a:t>
            </a:r>
            <a:r>
              <a:rPr lang="en-US" dirty="0"/>
              <a:t>,</a:t>
            </a:r>
            <a:r>
              <a:rPr lang="en-US" dirty="0">
                <a:effectLst/>
              </a:rPr>
              <a:t>Y</a:t>
            </a:r>
            <a:r>
              <a:rPr lang="en-US" dirty="0"/>
              <a:t>) is the joint probability that both X</a:t>
            </a:r>
            <a:r>
              <a:rPr lang="en-US" dirty="0">
                <a:effectLst/>
              </a:rPr>
              <a:t>X</a:t>
            </a:r>
            <a:r>
              <a:rPr lang="en-US" dirty="0"/>
              <a:t> and Y</a:t>
            </a:r>
            <a:r>
              <a:rPr lang="en-US" dirty="0">
                <a:effectLst/>
              </a:rPr>
              <a:t>Y</a:t>
            </a:r>
            <a:r>
              <a:rPr lang="en-US" dirty="0"/>
              <a:t> occur together.</a:t>
            </a:r>
          </a:p>
          <a:p>
            <a:pPr>
              <a:buFont typeface="Arial" panose="020B0604020202020204" pitchFamily="34" charset="0"/>
              <a:buChar char="•"/>
            </a:pPr>
            <a:r>
              <a:rPr lang="en-US" dirty="0"/>
              <a:t>P(X)</a:t>
            </a:r>
            <a:r>
              <a:rPr lang="en-US" dirty="0">
                <a:effectLst/>
              </a:rPr>
              <a:t>P</a:t>
            </a:r>
            <a:r>
              <a:rPr lang="en-US" dirty="0"/>
              <a:t>(</a:t>
            </a:r>
            <a:r>
              <a:rPr lang="en-US" dirty="0">
                <a:effectLst/>
              </a:rPr>
              <a:t>X</a:t>
            </a:r>
            <a:r>
              <a:rPr lang="en-US" dirty="0"/>
              <a:t>) and P(Y)</a:t>
            </a:r>
            <a:r>
              <a:rPr lang="en-US" dirty="0">
                <a:effectLst/>
              </a:rPr>
              <a:t>P</a:t>
            </a:r>
            <a:r>
              <a:rPr lang="en-US" dirty="0"/>
              <a:t>(</a:t>
            </a:r>
            <a:r>
              <a:rPr lang="en-US" dirty="0">
                <a:effectLst/>
              </a:rPr>
              <a:t>Y</a:t>
            </a:r>
            <a:r>
              <a:rPr lang="en-US" dirty="0"/>
              <a:t>) are the individual probabilities of X</a:t>
            </a:r>
            <a:r>
              <a:rPr lang="en-US" dirty="0">
                <a:effectLst/>
              </a:rPr>
              <a:t>X</a:t>
            </a:r>
            <a:r>
              <a:rPr lang="en-US" dirty="0"/>
              <a:t> and Y</a:t>
            </a:r>
            <a:r>
              <a:rPr lang="en-US" dirty="0">
                <a:effectLst/>
              </a:rPr>
              <a:t>Y</a:t>
            </a:r>
            <a:r>
              <a:rPr lang="en-US" dirty="0"/>
              <a:t>, respectively.</a:t>
            </a:r>
          </a:p>
          <a:p>
            <a:pPr>
              <a:buFont typeface="Arial" panose="020B0604020202020204" pitchFamily="34" charset="0"/>
              <a:buChar char="•"/>
            </a:pPr>
            <a:r>
              <a:rPr lang="en-US" dirty="0"/>
              <a:t>The logarithm is typically base 2, which interprets the PMI in bits</a:t>
            </a:r>
          </a:p>
          <a:p>
            <a:r>
              <a:rPr lang="en-US" dirty="0"/>
              <a:t>PMI is particularly useful in sentiment analysis for identifying words that have a strong association with positive or negative sentiments. For example, if the phrase "not good" frequently occurs in negative reviews, the PMI between "not" and "good" within the context of negative reviews would be high, helping to signal that this particular combination has a negative connotation.</a:t>
            </a:r>
          </a:p>
        </p:txBody>
      </p:sp>
      <p:sp>
        <p:nvSpPr>
          <p:cNvPr id="4" name="Slide Number Placeholder 3"/>
          <p:cNvSpPr>
            <a:spLocks noGrp="1"/>
          </p:cNvSpPr>
          <p:nvPr>
            <p:ph type="sldNum" sz="quarter" idx="5"/>
          </p:nvPr>
        </p:nvSpPr>
        <p:spPr/>
        <p:txBody>
          <a:bodyPr/>
          <a:lstStyle/>
          <a:p>
            <a:fld id="{85E5335C-3749-4A35-B5B6-B957A87DFFE2}" type="slidenum">
              <a:rPr lang="en-US" smtClean="0"/>
              <a:t>52</a:t>
            </a:fld>
            <a:endParaRPr lang="en-US"/>
          </a:p>
        </p:txBody>
      </p:sp>
    </p:spTree>
    <p:extLst>
      <p:ext uri="{BB962C8B-B14F-4D97-AF65-F5344CB8AC3E}">
        <p14:creationId xmlns:p14="http://schemas.microsoft.com/office/powerpoint/2010/main" val="2988154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Pointwise Mutual Information (PMI) for two events, say X</a:t>
            </a:r>
            <a:r>
              <a:rPr lang="en-US" dirty="0">
                <a:effectLst/>
              </a:rPr>
              <a:t>X</a:t>
            </a:r>
            <a:r>
              <a:rPr lang="en-US" dirty="0"/>
              <a:t> and Y</a:t>
            </a:r>
            <a:r>
              <a:rPr lang="en-US" dirty="0">
                <a:effectLst/>
              </a:rPr>
              <a:t>Y</a:t>
            </a:r>
            <a:r>
              <a:rPr lang="en-US" dirty="0"/>
              <a:t>, you need to follow these steps:</a:t>
            </a:r>
          </a:p>
          <a:p>
            <a:pPr>
              <a:buFont typeface="+mj-lt"/>
              <a:buAutoNum type="arabicPeriod"/>
            </a:pPr>
            <a:r>
              <a:rPr lang="en-US" b="1" dirty="0"/>
              <a:t>Collect Data</a:t>
            </a:r>
          </a:p>
          <a:p>
            <a:pPr>
              <a:buFont typeface="+mj-lt"/>
              <a:buAutoNum type="arabicPeriod"/>
            </a:pPr>
            <a:r>
              <a:rPr lang="en-US" b="1" dirty="0"/>
              <a:t>Calculate Individual Probabilities</a:t>
            </a:r>
            <a:endParaRPr lang="en-US" dirty="0"/>
          </a:p>
          <a:p>
            <a:pPr>
              <a:buFont typeface="+mj-lt"/>
              <a:buAutoNum type="arabicPeriod"/>
            </a:pPr>
            <a:r>
              <a:rPr lang="en-US" b="1" dirty="0"/>
              <a:t>Calculate Joint Probability</a:t>
            </a:r>
            <a:endParaRPr lang="en-US" dirty="0"/>
          </a:p>
          <a:p>
            <a:pPr>
              <a:buFont typeface="+mj-lt"/>
              <a:buAutoNum type="arabicPeriod"/>
            </a:pPr>
            <a:r>
              <a:rPr lang="en-US" b="1" dirty="0"/>
              <a:t>Estimate PMI</a:t>
            </a:r>
          </a:p>
          <a:p>
            <a:pPr>
              <a:buFont typeface="+mj-lt"/>
              <a:buNone/>
            </a:pPr>
            <a:r>
              <a:rPr lang="en-US" dirty="0"/>
              <a:t>By following these steps, you can estimate the PMI for word pairs in your dataset, which can then be used for various NLP tasks, including identifying collocations, understanding word similarities, or enhancing feature selection in machine learning models.</a:t>
            </a:r>
          </a:p>
        </p:txBody>
      </p:sp>
      <p:sp>
        <p:nvSpPr>
          <p:cNvPr id="4" name="Slide Number Placeholder 3"/>
          <p:cNvSpPr>
            <a:spLocks noGrp="1"/>
          </p:cNvSpPr>
          <p:nvPr>
            <p:ph type="sldNum" sz="quarter" idx="5"/>
          </p:nvPr>
        </p:nvSpPr>
        <p:spPr/>
        <p:txBody>
          <a:bodyPr/>
          <a:lstStyle/>
          <a:p>
            <a:fld id="{85E5335C-3749-4A35-B5B6-B957A87DFFE2}" type="slidenum">
              <a:rPr lang="en-US" smtClean="0"/>
              <a:t>53</a:t>
            </a:fld>
            <a:endParaRPr lang="en-US"/>
          </a:p>
        </p:txBody>
      </p:sp>
    </p:spTree>
    <p:extLst>
      <p:ext uri="{BB962C8B-B14F-4D97-AF65-F5344CB8AC3E}">
        <p14:creationId xmlns:p14="http://schemas.microsoft.com/office/powerpoint/2010/main" val="3323459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for calculating the polarity of a phrase based on its association with the words "poor" and "excellent" using Pointwise Mutual Information (PMI). The PMI is a measure of association that compares the probability of observing two events together (the co-occurrence) with the probabilities of observing each event independently. This method allows one to determine whether a phrase tends to appear in a context that is more positive or negative by examining its proximity to positively or negatively connoted words. It’s a quantitative approach that can be particularly useful for sentiment analysis in large text corpora</a:t>
            </a:r>
          </a:p>
        </p:txBody>
      </p:sp>
      <p:sp>
        <p:nvSpPr>
          <p:cNvPr id="4" name="Slide Number Placeholder 3"/>
          <p:cNvSpPr>
            <a:spLocks noGrp="1"/>
          </p:cNvSpPr>
          <p:nvPr>
            <p:ph type="sldNum" sz="quarter" idx="5"/>
          </p:nvPr>
        </p:nvSpPr>
        <p:spPr/>
        <p:txBody>
          <a:bodyPr/>
          <a:lstStyle/>
          <a:p>
            <a:fld id="{85E5335C-3749-4A35-B5B6-B957A87DFFE2}" type="slidenum">
              <a:rPr lang="en-US" smtClean="0"/>
              <a:t>54</a:t>
            </a:fld>
            <a:endParaRPr lang="en-US"/>
          </a:p>
        </p:txBody>
      </p:sp>
    </p:spTree>
    <p:extLst>
      <p:ext uri="{BB962C8B-B14F-4D97-AF65-F5344CB8AC3E}">
        <p14:creationId xmlns:p14="http://schemas.microsoft.com/office/powerpoint/2010/main" val="3482815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WordNet, a rich lexical resource, can be employed to learn the sentiment polarity of words by using its network of synonyms, antonyms, and other semantic relationships. Starting with a seed list of words with known polarities, you can expand this list by identifying synonyms and antonyms in WordNet to infer similar or opposite sentiments, respectively. This method allows for the development of a nuanced sentiment lexicon, but it requires careful review and can be enhanced by integrating additional sentiment analysis tools like </a:t>
            </a:r>
            <a:r>
              <a:rPr lang="en-US" dirty="0" err="1"/>
              <a:t>SentiWordNet</a:t>
            </a:r>
            <a:r>
              <a:rPr lang="en-US" dirty="0"/>
              <a:t>.</a:t>
            </a:r>
          </a:p>
        </p:txBody>
      </p:sp>
      <p:sp>
        <p:nvSpPr>
          <p:cNvPr id="4" name="Slide Number Placeholder 3"/>
          <p:cNvSpPr>
            <a:spLocks noGrp="1"/>
          </p:cNvSpPr>
          <p:nvPr>
            <p:ph type="sldNum" sz="quarter" idx="5"/>
          </p:nvPr>
        </p:nvSpPr>
        <p:spPr/>
        <p:txBody>
          <a:bodyPr/>
          <a:lstStyle/>
          <a:p>
            <a:fld id="{85E5335C-3749-4A35-B5B6-B957A87DFFE2}" type="slidenum">
              <a:rPr lang="en-US" smtClean="0"/>
              <a:t>58</a:t>
            </a:fld>
            <a:endParaRPr lang="en-US"/>
          </a:p>
        </p:txBody>
      </p:sp>
    </p:spTree>
    <p:extLst>
      <p:ext uri="{BB962C8B-B14F-4D97-AF65-F5344CB8AC3E}">
        <p14:creationId xmlns:p14="http://schemas.microsoft.com/office/powerpoint/2010/main" val="41978356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Domain-Specific</a:t>
            </a:r>
            <a:r>
              <a:rPr lang="en-US" dirty="0"/>
              <a:t>: By selecting a seed set of words pertinent to the particular domain of interest (like finance, healthcare, etc.), the resulting sentiment lexicon is tailored to the specific context, making it more accurate for that domain.</a:t>
            </a:r>
          </a:p>
          <a:p>
            <a:r>
              <a:rPr lang="en-US" b="1" dirty="0"/>
              <a:t>Robustness</a:t>
            </a:r>
            <a:r>
              <a:rPr lang="en-US" dirty="0"/>
              <a:t>: As more words are discovered and added to the lexicon through various methods, the sentiment analysis can handle a wider range of expressions and vocabularies, increasing its robustness.</a:t>
            </a:r>
          </a:p>
          <a:p>
            <a:r>
              <a:rPr lang="en-US" b="1" dirty="0"/>
              <a:t>Intuition-Based Expansion</a:t>
            </a:r>
            <a:r>
              <a:rPr lang="en-US" dirty="0"/>
              <a:t>:</a:t>
            </a:r>
          </a:p>
          <a:p>
            <a:pPr>
              <a:buFont typeface="Arial" panose="020B0604020202020204" pitchFamily="34" charset="0"/>
              <a:buChar char="•"/>
            </a:pPr>
            <a:r>
              <a:rPr lang="en-US" b="1" dirty="0"/>
              <a:t>Using "and" and "but"</a:t>
            </a:r>
            <a:r>
              <a:rPr lang="en-US" dirty="0"/>
              <a:t>: Identifies words with similar or contrasting polarity by how they are conjoined in sentences, relying on the linguistic intuition that words conjoined by "and" typically share polarity, whereas those connected by "but" usually do not.</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59</a:t>
            </a:fld>
            <a:endParaRPr lang="en-US"/>
          </a:p>
        </p:txBody>
      </p:sp>
    </p:spTree>
    <p:extLst>
      <p:ext uri="{BB962C8B-B14F-4D97-AF65-F5344CB8AC3E}">
        <p14:creationId xmlns:p14="http://schemas.microsoft.com/office/powerpoint/2010/main" val="55798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5</a:t>
            </a:fld>
            <a:endParaRPr lang="en-US"/>
          </a:p>
        </p:txBody>
      </p:sp>
    </p:spTree>
    <p:extLst>
      <p:ext uri="{BB962C8B-B14F-4D97-AF65-F5344CB8AC3E}">
        <p14:creationId xmlns:p14="http://schemas.microsoft.com/office/powerpoint/2010/main" val="2038598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the aspect, attribute, or target of sentiment within a text is a crucial task in sentiment analysis, often referred to as aspect-based sentiment analysis (ABSA). This task involves not only determining the sentiment expressed (positive, negative, neutral) but also identifying the specific aspect or feature that the sentiment is directed towards.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Aspect </a:t>
            </a:r>
            <a:r>
              <a:rPr lang="en-US" b="1" dirty="0" err="1"/>
              <a:t>Extraction</a:t>
            </a:r>
            <a:r>
              <a:rPr lang="en-US" dirty="0" err="1"/>
              <a:t>:</a:t>
            </a:r>
            <a:r>
              <a:rPr lang="en-US" b="1" dirty="0" err="1"/>
              <a:t>Noun</a:t>
            </a:r>
            <a:r>
              <a:rPr lang="en-US" b="1" dirty="0"/>
              <a:t>/Noun Phrase Identification</a:t>
            </a:r>
            <a:r>
              <a:rPr lang="en-US" dirty="0"/>
              <a:t>: Aspects are often nouns or noun phrases that represent features of a product or topic of discussion. Techniques like part-of-speech tagging and noun phrase chunking can be used to extract potential aspects.</a:t>
            </a:r>
          </a:p>
          <a:p>
            <a:r>
              <a:rPr lang="en-US" b="1" dirty="0"/>
              <a:t>Dependency Parsing</a:t>
            </a:r>
            <a:r>
              <a:rPr lang="en-US" dirty="0"/>
              <a:t>: Analyzing the syntactic structure of sentences to identify nouns that have dependency relations with opinion words.</a:t>
            </a:r>
          </a:p>
        </p:txBody>
      </p:sp>
      <p:sp>
        <p:nvSpPr>
          <p:cNvPr id="4" name="Slide Number Placeholder 3"/>
          <p:cNvSpPr>
            <a:spLocks noGrp="1"/>
          </p:cNvSpPr>
          <p:nvPr>
            <p:ph type="sldNum" sz="quarter" idx="5"/>
          </p:nvPr>
        </p:nvSpPr>
        <p:spPr/>
        <p:txBody>
          <a:bodyPr/>
          <a:lstStyle/>
          <a:p>
            <a:fld id="{85E5335C-3749-4A35-B5B6-B957A87DFFE2}" type="slidenum">
              <a:rPr lang="en-US" smtClean="0"/>
              <a:t>60</a:t>
            </a:fld>
            <a:endParaRPr lang="en-US"/>
          </a:p>
        </p:txBody>
      </p:sp>
    </p:spTree>
    <p:extLst>
      <p:ext uri="{BB962C8B-B14F-4D97-AF65-F5344CB8AC3E}">
        <p14:creationId xmlns:p14="http://schemas.microsoft.com/office/powerpoint/2010/main" val="3624073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Contextual </a:t>
            </a:r>
            <a:r>
              <a:rPr lang="en-US" b="1" dirty="0" err="1"/>
              <a:t>Understanding</a:t>
            </a:r>
            <a:r>
              <a:rPr lang="en-US" dirty="0" err="1"/>
              <a:t>:Recognizing</a:t>
            </a:r>
            <a:r>
              <a:rPr lang="en-US" dirty="0"/>
              <a:t> that the sentiment toward an aspect may depend on the context, employing techniques such as sentiment modifiers (e.g., negation handling) and semantic role labeling.</a:t>
            </a:r>
          </a:p>
          <a:p>
            <a:pPr>
              <a:buFont typeface="Arial" panose="020B0604020202020204" pitchFamily="34" charset="0"/>
              <a:buChar char="•"/>
            </a:pPr>
            <a:r>
              <a:rPr lang="en-US" b="1" dirty="0"/>
              <a:t>Association of Sentiment with </a:t>
            </a:r>
            <a:r>
              <a:rPr lang="en-US" b="1" dirty="0" err="1"/>
              <a:t>Aspects</a:t>
            </a:r>
            <a:r>
              <a:rPr lang="en-US" dirty="0" err="1"/>
              <a:t>:</a:t>
            </a:r>
            <a:r>
              <a:rPr lang="en-US" b="1" dirty="0" err="1"/>
              <a:t>Rule-Based</a:t>
            </a:r>
            <a:r>
              <a:rPr lang="en-US" b="1" dirty="0"/>
              <a:t> Methods</a:t>
            </a:r>
            <a:r>
              <a:rPr lang="en-US" dirty="0"/>
              <a:t>: Use rules to link sentiment words with the closest aspect in a sentence, often relying on syntactic patterns.</a:t>
            </a:r>
          </a:p>
          <a:p>
            <a:pPr>
              <a:buFont typeface="Arial" panose="020B0604020202020204" pitchFamily="34" charset="0"/>
              <a:buChar char="•"/>
            </a:pPr>
            <a:r>
              <a:rPr lang="en-US" b="1" dirty="0"/>
              <a:t>Co-Occurrence Analysis</a:t>
            </a:r>
            <a:r>
              <a:rPr lang="en-US" dirty="0"/>
              <a:t>: Look for patterns in which certain sentiments appear frequently with certain aspects across the dataset.</a:t>
            </a:r>
          </a:p>
          <a:p>
            <a:pPr>
              <a:buFont typeface="Arial" panose="020B0604020202020204" pitchFamily="34" charset="0"/>
              <a:buChar char="•"/>
            </a:pPr>
            <a:r>
              <a:rPr lang="en-US" b="1" dirty="0"/>
              <a:t>Machine Learning Models</a:t>
            </a:r>
            <a:r>
              <a:rPr lang="en-US" dirty="0"/>
              <a:t>: Supervised models can learn from labeled data to predict which aspects are associated with which sentiment expressions.</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61</a:t>
            </a:fld>
            <a:endParaRPr lang="en-US"/>
          </a:p>
        </p:txBody>
      </p:sp>
    </p:spTree>
    <p:extLst>
      <p:ext uri="{BB962C8B-B14F-4D97-AF65-F5344CB8AC3E}">
        <p14:creationId xmlns:p14="http://schemas.microsoft.com/office/powerpoint/2010/main" val="21153815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Workflow to find sentiment for aspects</a:t>
            </a:r>
          </a:p>
        </p:txBody>
      </p:sp>
      <p:sp>
        <p:nvSpPr>
          <p:cNvPr id="4" name="Slide Number Placeholder 3"/>
          <p:cNvSpPr>
            <a:spLocks noGrp="1"/>
          </p:cNvSpPr>
          <p:nvPr>
            <p:ph type="sldNum" sz="quarter" idx="5"/>
          </p:nvPr>
        </p:nvSpPr>
        <p:spPr/>
        <p:txBody>
          <a:bodyPr/>
          <a:lstStyle/>
          <a:p>
            <a:fld id="{85E5335C-3749-4A35-B5B6-B957A87DFFE2}" type="slidenum">
              <a:rPr lang="en-US" smtClean="0"/>
              <a:t>63</a:t>
            </a:fld>
            <a:endParaRPr lang="en-US"/>
          </a:p>
        </p:txBody>
      </p:sp>
    </p:spTree>
    <p:extLst>
      <p:ext uri="{BB962C8B-B14F-4D97-AF65-F5344CB8AC3E}">
        <p14:creationId xmlns:p14="http://schemas.microsoft.com/office/powerpoint/2010/main" val="3556041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results for reviews on hotels</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64</a:t>
            </a:fld>
            <a:endParaRPr lang="en-US"/>
          </a:p>
        </p:txBody>
      </p:sp>
    </p:spTree>
    <p:extLst>
      <p:ext uri="{BB962C8B-B14F-4D97-AF65-F5344CB8AC3E}">
        <p14:creationId xmlns:p14="http://schemas.microsoft.com/office/powerpoint/2010/main" val="15974764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Evaluation Challenges</a:t>
            </a:r>
            <a:r>
              <a:rPr lang="en-US" dirty="0"/>
              <a:t>:</a:t>
            </a:r>
          </a:p>
          <a:p>
            <a:pPr>
              <a:buFont typeface="Arial" panose="020B0604020202020204" pitchFamily="34" charset="0"/>
              <a:buChar char="•"/>
            </a:pPr>
            <a:r>
              <a:rPr lang="en-US" b="1" dirty="0"/>
              <a:t>Unreliable Accuracies</a:t>
            </a:r>
            <a:r>
              <a:rPr lang="en-US" dirty="0"/>
              <a:t>: When classes are imbalanced, accuracy (the proportion of true results among the total number of cases) is not a reliable metric. For example, if 95% of the data belongs to one class, a naive classifier that always predicts this majority class will achieve 95% accuracy, which does not reflect its true predictive power.</a:t>
            </a:r>
          </a:p>
          <a:p>
            <a:r>
              <a:rPr lang="en-US" b="1" dirty="0"/>
              <a:t>Classifier Performance Degradation</a:t>
            </a:r>
            <a:r>
              <a:rPr lang="en-US" dirty="0"/>
              <a:t>:</a:t>
            </a:r>
          </a:p>
          <a:p>
            <a:pPr>
              <a:buFont typeface="Arial" panose="020B0604020202020204" pitchFamily="34" charset="0"/>
              <a:buChar char="•"/>
            </a:pPr>
            <a:r>
              <a:rPr lang="en-US" dirty="0"/>
              <a:t>Classifiers trained on imbalanced datasets may not perform well, as they tend to be biased toward the majority class and may not correctly identify instances of the minority class.</a:t>
            </a:r>
          </a:p>
          <a:p>
            <a:r>
              <a:rPr lang="en-US" b="1" dirty="0"/>
              <a:t>Random </a:t>
            </a:r>
            <a:r>
              <a:rPr lang="en-US" b="1" dirty="0" err="1"/>
              <a:t>Undersampling</a:t>
            </a:r>
            <a:r>
              <a:rPr lang="en-US" dirty="0"/>
              <a:t>: Reducing the size of the majority class by randomly removing instances until the classes are balanced. This can lead to loss of potentially important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Cost-Sensitive </a:t>
            </a:r>
            <a:r>
              <a:rPr lang="en-US" b="1" dirty="0" err="1"/>
              <a:t>Learning</a:t>
            </a:r>
            <a:r>
              <a:rPr lang="en-US" dirty="0" err="1"/>
              <a:t>:Instead</a:t>
            </a:r>
            <a:r>
              <a:rPr lang="en-US" dirty="0"/>
              <a:t> of resampling, this method incorporates the costs of misclassification directly into the learning process. In the case of SVM (Support Vector Machine), this could mean assigning a higher penalty to misclassifications of the minority class.</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65</a:t>
            </a:fld>
            <a:endParaRPr lang="en-US"/>
          </a:p>
        </p:txBody>
      </p:sp>
    </p:spTree>
    <p:extLst>
      <p:ext uri="{BB962C8B-B14F-4D97-AF65-F5344CB8AC3E}">
        <p14:creationId xmlns:p14="http://schemas.microsoft.com/office/powerpoint/2010/main" val="40757876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challenges in sentiment analysis</a:t>
            </a:r>
          </a:p>
        </p:txBody>
      </p:sp>
      <p:sp>
        <p:nvSpPr>
          <p:cNvPr id="4" name="Slide Number Placeholder 3"/>
          <p:cNvSpPr>
            <a:spLocks noGrp="1"/>
          </p:cNvSpPr>
          <p:nvPr>
            <p:ph type="sldNum" sz="quarter" idx="5"/>
          </p:nvPr>
        </p:nvSpPr>
        <p:spPr/>
        <p:txBody>
          <a:bodyPr/>
          <a:lstStyle/>
          <a:p>
            <a:fld id="{85E5335C-3749-4A35-B5B6-B957A87DFFE2}" type="slidenum">
              <a:rPr lang="en-US" smtClean="0"/>
              <a:t>67</a:t>
            </a:fld>
            <a:endParaRPr lang="en-US"/>
          </a:p>
        </p:txBody>
      </p:sp>
    </p:spTree>
    <p:extLst>
      <p:ext uri="{BB962C8B-B14F-4D97-AF65-F5344CB8AC3E}">
        <p14:creationId xmlns:p14="http://schemas.microsoft.com/office/powerpoint/2010/main" val="17759842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is typically approached as either a classification or a regression task:</a:t>
            </a:r>
          </a:p>
          <a:p>
            <a:pPr>
              <a:buFont typeface="+mj-lt"/>
              <a:buAutoNum type="arabicPeriod"/>
            </a:pPr>
            <a:r>
              <a:rPr lang="en-US" b="1" dirty="0"/>
              <a:t>Classification</a:t>
            </a:r>
            <a:r>
              <a:rPr lang="en-US" dirty="0"/>
              <a:t>: Assigns a discrete label, such as positive, negative, or neutral sentiment to text.</a:t>
            </a:r>
          </a:p>
          <a:p>
            <a:pPr>
              <a:buFont typeface="+mj-lt"/>
              <a:buAutoNum type="arabicPeriod"/>
            </a:pPr>
            <a:r>
              <a:rPr lang="en-US" b="1" dirty="0"/>
              <a:t>Regression</a:t>
            </a:r>
            <a:r>
              <a:rPr lang="en-US" dirty="0"/>
              <a:t>: Predicts a continuous or ordinal sentiment label, indicating the degree or intensity of sentiment.</a:t>
            </a:r>
          </a:p>
          <a:p>
            <a:r>
              <a:rPr lang="en-US" dirty="0"/>
              <a:t>Features and strategies crucial for these tasks include:</a:t>
            </a:r>
          </a:p>
          <a:p>
            <a:pPr>
              <a:buFont typeface="Arial" panose="020B0604020202020204" pitchFamily="34" charset="0"/>
              <a:buChar char="•"/>
            </a:pPr>
            <a:r>
              <a:rPr lang="en-US" b="1" dirty="0"/>
              <a:t>Negation</a:t>
            </a:r>
            <a:r>
              <a:rPr lang="en-US" dirty="0"/>
              <a:t>: Words like "not" can completely reverse the sentiment of a phrase. Recognizing negation is crucial for accurate sentiment analysis.</a:t>
            </a:r>
          </a:p>
          <a:p>
            <a:r>
              <a:rPr lang="en-US" dirty="0"/>
              <a:t>In both classification and regression, the goal is to accurately predict sentiment, but the approach can vary significantly based on the task's specific requirements and the nature of the data.</a:t>
            </a:r>
          </a:p>
        </p:txBody>
      </p:sp>
      <p:sp>
        <p:nvSpPr>
          <p:cNvPr id="4" name="Slide Number Placeholder 3"/>
          <p:cNvSpPr>
            <a:spLocks noGrp="1"/>
          </p:cNvSpPr>
          <p:nvPr>
            <p:ph type="sldNum" sz="quarter" idx="5"/>
          </p:nvPr>
        </p:nvSpPr>
        <p:spPr/>
        <p:txBody>
          <a:bodyPr/>
          <a:lstStyle/>
          <a:p>
            <a:fld id="{85E5335C-3749-4A35-B5B6-B957A87DFFE2}" type="slidenum">
              <a:rPr lang="en-US" smtClean="0"/>
              <a:t>68</a:t>
            </a:fld>
            <a:endParaRPr lang="en-US"/>
          </a:p>
        </p:txBody>
      </p:sp>
    </p:spTree>
    <p:extLst>
      <p:ext uri="{BB962C8B-B14F-4D97-AF65-F5344CB8AC3E}">
        <p14:creationId xmlns:p14="http://schemas.microsoft.com/office/powerpoint/2010/main" val="29192384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text describes the broader scope of computational work in affective computing beyond basic sentiment analysis.</a:t>
            </a:r>
          </a:p>
          <a:p>
            <a:r>
              <a:rPr lang="en-US" b="1" dirty="0"/>
              <a:t>Emotion Detection</a:t>
            </a:r>
            <a:r>
              <a:rPr lang="en-US" dirty="0"/>
              <a:t>: This involves recognizing specific emotions, like annoyance or frustration, from text or speech. </a:t>
            </a:r>
            <a:r>
              <a:rPr lang="en-US" b="1" dirty="0"/>
              <a:t>Mood Analysis</a:t>
            </a:r>
            <a:r>
              <a:rPr lang="en-US" dirty="0"/>
              <a:t>: Mood is a more persistent emotional state compared to the transient nature of </a:t>
            </a:r>
            <a:r>
              <a:rPr lang="en-US" dirty="0" err="1"/>
              <a:t>emotions.</a:t>
            </a:r>
            <a:r>
              <a:rPr lang="en-US" b="1" dirty="0" err="1"/>
              <a:t>Interpersonal</a:t>
            </a:r>
            <a:r>
              <a:rPr lang="en-US" b="1" dirty="0"/>
              <a:t> Stances</a:t>
            </a:r>
            <a:r>
              <a:rPr lang="en-US" dirty="0"/>
              <a:t>: This area focuses on the detection of subtler social and relational signals such as flirtation or friendliness within </a:t>
            </a:r>
            <a:r>
              <a:rPr lang="en-US" dirty="0" err="1"/>
              <a:t>conversations.</a:t>
            </a:r>
            <a:r>
              <a:rPr lang="en-US" b="1" dirty="0" err="1"/>
              <a:t>Personality</a:t>
            </a:r>
            <a:r>
              <a:rPr lang="en-US" b="1" dirty="0"/>
              <a:t> Traits</a:t>
            </a:r>
            <a:r>
              <a:rPr lang="en-US" dirty="0"/>
              <a:t>: Detecting personality traits involves recognizing consistent patterns in behavior and language use that signal traits like extroversion.</a:t>
            </a:r>
          </a:p>
        </p:txBody>
      </p:sp>
      <p:sp>
        <p:nvSpPr>
          <p:cNvPr id="4" name="Slide Number Placeholder 3"/>
          <p:cNvSpPr>
            <a:spLocks noGrp="1"/>
          </p:cNvSpPr>
          <p:nvPr>
            <p:ph type="sldNum" sz="quarter" idx="5"/>
          </p:nvPr>
        </p:nvSpPr>
        <p:spPr/>
        <p:txBody>
          <a:bodyPr/>
          <a:lstStyle/>
          <a:p>
            <a:fld id="{85E5335C-3749-4A35-B5B6-B957A87DFFE2}" type="slidenum">
              <a:rPr lang="en-US" smtClean="0"/>
              <a:t>69</a:t>
            </a:fld>
            <a:endParaRPr lang="en-US"/>
          </a:p>
        </p:txBody>
      </p:sp>
    </p:spTree>
    <p:extLst>
      <p:ext uri="{BB962C8B-B14F-4D97-AF65-F5344CB8AC3E}">
        <p14:creationId xmlns:p14="http://schemas.microsoft.com/office/powerpoint/2010/main" val="3185307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text appears to outline key characteristics of friendly speech as identified in research by </a:t>
            </a:r>
            <a:r>
              <a:rPr lang="en-US" dirty="0" err="1"/>
              <a:t>Ranganath</a:t>
            </a:r>
            <a:r>
              <a:rPr lang="en-US" dirty="0"/>
              <a:t>, </a:t>
            </a:r>
            <a:r>
              <a:rPr lang="en-US" dirty="0" err="1"/>
              <a:t>Jurafsky</a:t>
            </a:r>
            <a:r>
              <a:rPr lang="en-US" dirty="0"/>
              <a:t>, and McFarland, focusing on how these features can be used for the computational detection of friendliness in conversation:</a:t>
            </a:r>
          </a:p>
          <a:p>
            <a:r>
              <a:rPr lang="en-US" b="1" dirty="0"/>
              <a:t>Expressions of Sympathy</a:t>
            </a:r>
            <a:r>
              <a:rPr lang="en-US" dirty="0"/>
              <a:t>: Phrases that show understanding and compassion, such as "That's too bad" or "I'm sorry to hear that," are indicative of a friendly demeanor.</a:t>
            </a:r>
          </a:p>
          <a:p>
            <a:r>
              <a:rPr lang="en-US" b="1" dirty="0"/>
              <a:t>Signs of Agreement</a:t>
            </a:r>
            <a:r>
              <a:rPr lang="en-US" dirty="0"/>
              <a:t>: Friendly conversation often includes expressions of agreement, like "I think so too," suggesting a willingness to share perspectives and validate the other person's viewpoints.</a:t>
            </a:r>
          </a:p>
          <a:p>
            <a:r>
              <a:rPr lang="en-US" b="1" dirty="0"/>
              <a:t>Fewer Hedges</a:t>
            </a:r>
            <a:r>
              <a:rPr lang="en-US" dirty="0"/>
              <a:t>: Hedges are words or phrases used to soften statements, such as "kind of," "sort of," and "a little." The suggestion is that friendly speakers use these less, which could imply greater directness or confidence in communication.</a:t>
            </a:r>
          </a:p>
        </p:txBody>
      </p:sp>
      <p:sp>
        <p:nvSpPr>
          <p:cNvPr id="4" name="Slide Number Placeholder 3"/>
          <p:cNvSpPr>
            <a:spLocks noGrp="1"/>
          </p:cNvSpPr>
          <p:nvPr>
            <p:ph type="sldNum" sz="quarter" idx="5"/>
          </p:nvPr>
        </p:nvSpPr>
        <p:spPr/>
        <p:txBody>
          <a:bodyPr/>
          <a:lstStyle/>
          <a:p>
            <a:fld id="{85E5335C-3749-4A35-B5B6-B957A87DFFE2}" type="slidenum">
              <a:rPr lang="en-US" smtClean="0"/>
              <a:t>70</a:t>
            </a:fld>
            <a:endParaRPr lang="en-US"/>
          </a:p>
        </p:txBody>
      </p:sp>
    </p:spTree>
    <p:extLst>
      <p:ext uri="{BB962C8B-B14F-4D97-AF65-F5344CB8AC3E}">
        <p14:creationId xmlns:p14="http://schemas.microsoft.com/office/powerpoint/2010/main" val="3763641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also known as </a:t>
            </a:r>
            <a:r>
              <a:rPr lang="en-US" b="1" dirty="0"/>
              <a:t>opinion mining</a:t>
            </a:r>
            <a:r>
              <a:rPr lang="en-US" dirty="0"/>
              <a:t>, </a:t>
            </a:r>
            <a:r>
              <a:rPr lang="en-US" b="1" dirty="0"/>
              <a:t>Opinion extraction, Sentiment mining, Subjectivity analysis</a:t>
            </a:r>
          </a:p>
        </p:txBody>
      </p:sp>
      <p:sp>
        <p:nvSpPr>
          <p:cNvPr id="4" name="Slide Number Placeholder 3"/>
          <p:cNvSpPr>
            <a:spLocks noGrp="1"/>
          </p:cNvSpPr>
          <p:nvPr>
            <p:ph type="sldNum" sz="quarter" idx="5"/>
          </p:nvPr>
        </p:nvSpPr>
        <p:spPr/>
        <p:txBody>
          <a:bodyPr/>
          <a:lstStyle/>
          <a:p>
            <a:fld id="{85E5335C-3749-4A35-B5B6-B957A87DFFE2}" type="slidenum">
              <a:rPr lang="en-US" smtClean="0"/>
              <a:t>7</a:t>
            </a:fld>
            <a:endParaRPr lang="en-US"/>
          </a:p>
        </p:txBody>
      </p:sp>
    </p:spTree>
    <p:extLst>
      <p:ext uri="{BB962C8B-B14F-4D97-AF65-F5344CB8AC3E}">
        <p14:creationId xmlns:p14="http://schemas.microsoft.com/office/powerpoint/2010/main" val="2841486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US" dirty="0">
                <a:effectLst/>
              </a:rPr>
              <a:t>Sentiment analysis is the contextual meaning of words that indicates the social sentiment of a brand and also helps the business to determine whether the product they are manufacturing is going to make a demand in the market or not.</a:t>
            </a:r>
          </a:p>
          <a:p>
            <a:pPr algn="just" rtl="0"/>
            <a:r>
              <a:rPr lang="en-US" dirty="0">
                <a:effectLst/>
              </a:rPr>
              <a:t>According to the survey,80% of the world’s data is unstructured. The data needs to be analyzed and be in a structured manner whether it is in the form of emails, texts, documents, articles, and many more.</a:t>
            </a:r>
          </a:p>
          <a:p>
            <a:pPr>
              <a:buFont typeface="+mj-lt"/>
              <a:buAutoNum type="arabicPeriod"/>
            </a:pPr>
            <a:r>
              <a:rPr lang="en-US" dirty="0"/>
              <a:t>Sentiment Analysis is required as it stores data in an efficient, cost friendly.</a:t>
            </a:r>
          </a:p>
          <a:p>
            <a:pPr>
              <a:buFont typeface="+mj-lt"/>
              <a:buAutoNum type="arabicPeriod" startAt="2"/>
            </a:pPr>
            <a:r>
              <a:rPr lang="en-US" dirty="0"/>
              <a:t>Sentiment analysis solves real-time issues and can help you solve all real-time scenarios.</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8</a:t>
            </a:fld>
            <a:endParaRPr lang="en-US"/>
          </a:p>
        </p:txBody>
      </p:sp>
    </p:spTree>
    <p:extLst>
      <p:ext uri="{BB962C8B-B14F-4D97-AF65-F5344CB8AC3E}">
        <p14:creationId xmlns:p14="http://schemas.microsoft.com/office/powerpoint/2010/main" val="1494721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sentiment analysis is important?</a:t>
            </a:r>
          </a:p>
          <a:p>
            <a:endParaRPr lang="en-US" dirty="0"/>
          </a:p>
          <a:p>
            <a:pPr>
              <a:buFont typeface="Arial" panose="020B0604020202020204" pitchFamily="34" charset="0"/>
              <a:buChar char="•"/>
            </a:pPr>
            <a:r>
              <a:rPr lang="en-US" b="1" dirty="0"/>
              <a:t>Customer Feedback Analysis</a:t>
            </a:r>
            <a:r>
              <a:rPr lang="en-US" dirty="0"/>
              <a:t>: Businesses can analyze customer reviews, comments, and feedback to understand the sentiment behind them helping in identifying areas for improvement and addressing customer concerns, ultimately enhancing customer satisfaction. </a:t>
            </a:r>
            <a:r>
              <a:rPr lang="en-US" b="1" dirty="0"/>
              <a:t>Brand Reputation Management</a:t>
            </a:r>
            <a:r>
              <a:rPr lang="en-US" dirty="0"/>
              <a:t>: Sentiment analysis allows businesses to monitor their brand reputation in real-time.</a:t>
            </a:r>
            <a:br>
              <a:rPr lang="en-US" dirty="0"/>
            </a:br>
            <a:r>
              <a:rPr lang="en-US" dirty="0"/>
              <a:t>By tracking mentions and sentiments on social media, review platforms, and other online channels, companies can respond promptly to both positive and negative sentiments, mitigating potential damage to their brand. </a:t>
            </a:r>
            <a:r>
              <a:rPr lang="en-US" b="1" dirty="0"/>
              <a:t>Product Development and Innovation</a:t>
            </a:r>
            <a:r>
              <a:rPr lang="en-US" dirty="0"/>
              <a:t>: Understanding customer sentiment helps identify features and aspects of their products or services that are well-received or need improvement. </a:t>
            </a:r>
          </a:p>
          <a:p>
            <a:pPr>
              <a:buFont typeface="Arial" panose="020B0604020202020204" pitchFamily="34" charset="0"/>
              <a:buChar char="•"/>
            </a:pPr>
            <a:r>
              <a:rPr lang="en-US" b="1" dirty="0"/>
              <a:t>Competitor Analysis</a:t>
            </a:r>
            <a:r>
              <a:rPr lang="en-US" dirty="0"/>
              <a:t>: Sentiment Analysis can be used to compare the sentiment around a company’s products or services with those of competitors. </a:t>
            </a:r>
            <a:r>
              <a:rPr lang="en-US" b="1" dirty="0"/>
              <a:t>Marketing Campaign Effectiveness: </a:t>
            </a:r>
            <a:r>
              <a:rPr lang="en-US" dirty="0"/>
              <a:t>Businesses can evaluate the success of their marketing campaigns by analyzing the sentiment of online discussions and social media mentions. </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9</a:t>
            </a:fld>
            <a:endParaRPr lang="en-US"/>
          </a:p>
        </p:txBody>
      </p:sp>
    </p:spTree>
    <p:extLst>
      <p:ext uri="{BB962C8B-B14F-4D97-AF65-F5344CB8AC3E}">
        <p14:creationId xmlns:p14="http://schemas.microsoft.com/office/powerpoint/2010/main" val="2940507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Types of Sentiment Analysis</a:t>
            </a:r>
          </a:p>
          <a:p>
            <a:endParaRPr lang="en-US" dirty="0"/>
          </a:p>
        </p:txBody>
      </p:sp>
      <p:sp>
        <p:nvSpPr>
          <p:cNvPr id="4" name="Slide Number Placeholder 3"/>
          <p:cNvSpPr>
            <a:spLocks noGrp="1"/>
          </p:cNvSpPr>
          <p:nvPr>
            <p:ph type="sldNum" sz="quarter" idx="5"/>
          </p:nvPr>
        </p:nvSpPr>
        <p:spPr/>
        <p:txBody>
          <a:bodyPr/>
          <a:lstStyle/>
          <a:p>
            <a:fld id="{85E5335C-3749-4A35-B5B6-B957A87DFFE2}" type="slidenum">
              <a:rPr lang="en-US" smtClean="0"/>
              <a:t>10</a:t>
            </a:fld>
            <a:endParaRPr lang="en-US"/>
          </a:p>
        </p:txBody>
      </p:sp>
    </p:spTree>
    <p:extLst>
      <p:ext uri="{BB962C8B-B14F-4D97-AF65-F5344CB8AC3E}">
        <p14:creationId xmlns:p14="http://schemas.microsoft.com/office/powerpoint/2010/main" val="1805765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30632" y="183987"/>
            <a:ext cx="2164760" cy="4716217"/>
          </a:xfrm>
          <a:prstGeom prst="rect">
            <a:avLst/>
          </a:prstGeom>
        </p:spPr>
      </p:pic>
      <p:sp>
        <p:nvSpPr>
          <p:cNvPr id="2" name="Holder 2"/>
          <p:cNvSpPr>
            <a:spLocks noGrp="1"/>
          </p:cNvSpPr>
          <p:nvPr>
            <p:ph type="ctrTitle"/>
          </p:nvPr>
        </p:nvSpPr>
        <p:spPr>
          <a:xfrm>
            <a:off x="1450339" y="-66038"/>
            <a:ext cx="6243320" cy="899160"/>
          </a:xfrm>
          <a:prstGeom prst="rect">
            <a:avLst/>
          </a:prstGeom>
        </p:spPr>
        <p:txBody>
          <a:bodyPr wrap="square" lIns="0" tIns="0" rIns="0" bIns="0">
            <a:spAutoFit/>
          </a:bodyPr>
          <a:lstStyle>
            <a:lvl1pPr>
              <a:defRPr sz="2900" b="1" i="0">
                <a:solidFill>
                  <a:schemeClr val="tx1"/>
                </a:solidFill>
                <a:latin typeface="Calibri"/>
                <a:cs typeface="Calibri"/>
              </a:defRPr>
            </a:lvl1pPr>
          </a:lstStyle>
          <a:p>
            <a:endParaRPr/>
          </a:p>
        </p:txBody>
      </p:sp>
      <p:sp>
        <p:nvSpPr>
          <p:cNvPr id="3" name="Holder 3"/>
          <p:cNvSpPr>
            <a:spLocks noGrp="1"/>
          </p:cNvSpPr>
          <p:nvPr>
            <p:ph type="subTitle" idx="4"/>
          </p:nvPr>
        </p:nvSpPr>
        <p:spPr>
          <a:xfrm>
            <a:off x="803160" y="2909569"/>
            <a:ext cx="7537678" cy="1120139"/>
          </a:xfrm>
          <a:prstGeom prst="rect">
            <a:avLst/>
          </a:prstGeom>
        </p:spPr>
        <p:txBody>
          <a:bodyPr wrap="square" lIns="0" tIns="0" rIns="0" bIns="0">
            <a:spAutoFit/>
          </a:bodyPr>
          <a:lstStyle>
            <a:lvl1pPr>
              <a:defRPr sz="3600" b="0" i="0">
                <a:solidFill>
                  <a:srgbClr val="A4001D"/>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ct val="100000"/>
              </a:lnSpc>
              <a:spcBef>
                <a:spcPts val="3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ct val="100000"/>
              </a:lnSpc>
              <a:spcBef>
                <a:spcPts val="3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ct val="100000"/>
              </a:lnSpc>
              <a:spcBef>
                <a:spcPts val="3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ct val="100000"/>
              </a:lnSpc>
              <a:spcBef>
                <a:spcPts val="3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ct val="100000"/>
              </a:lnSpc>
              <a:spcBef>
                <a:spcPts val="3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274055" y="325348"/>
            <a:ext cx="868943" cy="874801"/>
          </a:xfrm>
          <a:prstGeom prst="rect">
            <a:avLst/>
          </a:prstGeom>
        </p:spPr>
      </p:pic>
      <p:sp>
        <p:nvSpPr>
          <p:cNvPr id="2" name="Holder 2"/>
          <p:cNvSpPr>
            <a:spLocks noGrp="1"/>
          </p:cNvSpPr>
          <p:nvPr>
            <p:ph type="title"/>
          </p:nvPr>
        </p:nvSpPr>
        <p:spPr>
          <a:xfrm>
            <a:off x="1450339" y="90169"/>
            <a:ext cx="6243320" cy="995680"/>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a:xfrm>
            <a:off x="307975" y="1241522"/>
            <a:ext cx="8528049" cy="3297554"/>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a:xfrm>
            <a:off x="358139" y="4670677"/>
            <a:ext cx="256540" cy="318770"/>
          </a:xfrm>
          <a:prstGeom prst="rect">
            <a:avLst/>
          </a:prstGeom>
        </p:spPr>
        <p:txBody>
          <a:bodyPr wrap="square" lIns="0" tIns="0" rIns="0" bIns="0">
            <a:spAutoFit/>
          </a:bodyPr>
          <a:lstStyle>
            <a:lvl1pPr>
              <a:defRPr sz="1400" b="0" i="0">
                <a:solidFill>
                  <a:schemeClr val="tx1"/>
                </a:solidFill>
                <a:latin typeface="Calibri"/>
                <a:cs typeface="Calibri"/>
              </a:defRPr>
            </a:lvl1pPr>
          </a:lstStyle>
          <a:p>
            <a:pPr marL="38100">
              <a:lnSpc>
                <a:spcPct val="100000"/>
              </a:lnSpc>
              <a:spcBef>
                <a:spcPts val="3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27.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www.wjh.harvard.edu/~inquir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www.wjh.harvard.edu/~inquirer/inquirerbasic.xls" TargetMode="External"/><Relationship Id="rId4" Type="http://schemas.openxmlformats.org/officeDocument/2006/relationships/hyperlink" Target="http://www.wjh.harvard.edu/~inquirer/homecat.htm"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www.liwc.ne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entiwordnet.isti.cnr.i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24673E-96DC-32B2-A71B-99EFEF4F6275}"/>
              </a:ext>
            </a:extLst>
          </p:cNvPr>
          <p:cNvPicPr>
            <a:picLocks noChangeAspect="1"/>
          </p:cNvPicPr>
          <p:nvPr/>
        </p:nvPicPr>
        <p:blipFill>
          <a:blip r:embed="rId3"/>
          <a:stretch>
            <a:fillRect/>
          </a:stretch>
        </p:blipFill>
        <p:spPr>
          <a:xfrm>
            <a:off x="152400" y="136525"/>
            <a:ext cx="8839200" cy="4800600"/>
          </a:xfrm>
          <a:prstGeom prst="rect">
            <a:avLst/>
          </a:prstGeom>
        </p:spPr>
      </p:pic>
    </p:spTree>
    <p:extLst>
      <p:ext uri="{BB962C8B-B14F-4D97-AF65-F5344CB8AC3E}">
        <p14:creationId xmlns:p14="http://schemas.microsoft.com/office/powerpoint/2010/main" val="426238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58A0C-956A-50F2-28FD-A60DC66E9DDF}"/>
              </a:ext>
            </a:extLst>
          </p:cNvPr>
          <p:cNvPicPr>
            <a:picLocks noChangeAspect="1"/>
          </p:cNvPicPr>
          <p:nvPr/>
        </p:nvPicPr>
        <p:blipFill>
          <a:blip r:embed="rId3"/>
          <a:stretch>
            <a:fillRect/>
          </a:stretch>
        </p:blipFill>
        <p:spPr>
          <a:xfrm>
            <a:off x="381000" y="0"/>
            <a:ext cx="8305800" cy="5149850"/>
          </a:xfrm>
          <a:prstGeom prst="rect">
            <a:avLst/>
          </a:prstGeom>
        </p:spPr>
      </p:pic>
    </p:spTree>
    <p:extLst>
      <p:ext uri="{BB962C8B-B14F-4D97-AF65-F5344CB8AC3E}">
        <p14:creationId xmlns:p14="http://schemas.microsoft.com/office/powerpoint/2010/main" val="3517211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29528" y="215900"/>
            <a:ext cx="6093460" cy="513080"/>
          </a:xfrm>
          <a:prstGeom prst="rect">
            <a:avLst/>
          </a:prstGeom>
        </p:spPr>
        <p:txBody>
          <a:bodyPr vert="horz" wrap="square" lIns="0" tIns="12700" rIns="0" bIns="0" rtlCol="0">
            <a:spAutoFit/>
          </a:bodyPr>
          <a:lstStyle/>
          <a:p>
            <a:pPr marL="12700">
              <a:lnSpc>
                <a:spcPct val="100000"/>
              </a:lnSpc>
              <a:spcBef>
                <a:spcPts val="100"/>
              </a:spcBef>
            </a:pPr>
            <a:r>
              <a:rPr spc="-5" dirty="0">
                <a:solidFill>
                  <a:schemeClr val="accent6">
                    <a:lumMod val="75000"/>
                  </a:schemeClr>
                </a:solidFill>
              </a:rPr>
              <a:t>Scherer</a:t>
            </a:r>
            <a:r>
              <a:rPr dirty="0">
                <a:solidFill>
                  <a:schemeClr val="accent6">
                    <a:lumMod val="75000"/>
                  </a:schemeClr>
                </a:solidFill>
              </a:rPr>
              <a:t> </a:t>
            </a:r>
            <a:r>
              <a:rPr spc="-5" dirty="0">
                <a:solidFill>
                  <a:schemeClr val="accent6">
                    <a:lumMod val="75000"/>
                  </a:schemeClr>
                </a:solidFill>
              </a:rPr>
              <a:t>Typology</a:t>
            </a:r>
            <a:r>
              <a:rPr dirty="0">
                <a:solidFill>
                  <a:schemeClr val="accent6">
                    <a:lumMod val="75000"/>
                  </a:schemeClr>
                </a:solidFill>
              </a:rPr>
              <a:t> of </a:t>
            </a:r>
            <a:r>
              <a:rPr spc="-10" dirty="0">
                <a:solidFill>
                  <a:schemeClr val="accent6">
                    <a:lumMod val="75000"/>
                  </a:schemeClr>
                </a:solidFill>
              </a:rPr>
              <a:t>Aﬀective</a:t>
            </a:r>
            <a:r>
              <a:rPr dirty="0">
                <a:solidFill>
                  <a:schemeClr val="accent6">
                    <a:lumMod val="75000"/>
                  </a:schemeClr>
                </a:solidFill>
              </a:rPr>
              <a:t> </a:t>
            </a:r>
            <a:r>
              <a:rPr spc="-5" dirty="0">
                <a:solidFill>
                  <a:schemeClr val="accent6">
                    <a:lumMod val="75000"/>
                  </a:schemeClr>
                </a:solidFill>
              </a:rPr>
              <a:t>States</a:t>
            </a:r>
          </a:p>
        </p:txBody>
      </p:sp>
      <p:sp>
        <p:nvSpPr>
          <p:cNvPr id="7" name="object 7"/>
          <p:cNvSpPr txBox="1">
            <a:spLocks noGrp="1"/>
          </p:cNvSpPr>
          <p:nvPr>
            <p:ph type="body" idx="1"/>
          </p:nvPr>
        </p:nvSpPr>
        <p:spPr>
          <a:prstGeom prst="rect">
            <a:avLst/>
          </a:prstGeom>
        </p:spPr>
        <p:txBody>
          <a:bodyPr vert="horz" wrap="square" lIns="0" tIns="59690" rIns="0" bIns="0" rtlCol="0">
            <a:spAutoFit/>
          </a:bodyPr>
          <a:lstStyle/>
          <a:p>
            <a:pPr marL="430530" indent="-342900">
              <a:lnSpc>
                <a:spcPct val="100000"/>
              </a:lnSpc>
              <a:spcBef>
                <a:spcPts val="470"/>
              </a:spcBef>
              <a:buClr>
                <a:srgbClr val="CC0000"/>
              </a:buClr>
              <a:buFont typeface="Times New Roman"/>
              <a:buChar char="•"/>
              <a:tabLst>
                <a:tab pos="430530" algn="l"/>
                <a:tab pos="431165" algn="l"/>
              </a:tabLst>
            </a:pPr>
            <a:r>
              <a:rPr b="1" spc="-5" dirty="0">
                <a:solidFill>
                  <a:schemeClr val="accent6">
                    <a:lumMod val="75000"/>
                  </a:schemeClr>
                </a:solidFill>
                <a:latin typeface="Calibri"/>
                <a:cs typeface="Calibri"/>
              </a:rPr>
              <a:t>Emotion</a:t>
            </a:r>
            <a:r>
              <a:rPr spc="-5" dirty="0"/>
              <a:t>:</a:t>
            </a:r>
            <a:r>
              <a:rPr spc="5" dirty="0"/>
              <a:t> </a:t>
            </a:r>
            <a:r>
              <a:rPr spc="-5" dirty="0"/>
              <a:t>brief</a:t>
            </a:r>
            <a:r>
              <a:rPr spc="10" dirty="0"/>
              <a:t> </a:t>
            </a:r>
            <a:r>
              <a:rPr spc="-5" dirty="0"/>
              <a:t>organically</a:t>
            </a:r>
            <a:r>
              <a:rPr spc="5" dirty="0"/>
              <a:t> </a:t>
            </a:r>
            <a:r>
              <a:rPr spc="-5" dirty="0"/>
              <a:t>synchronized</a:t>
            </a:r>
            <a:r>
              <a:rPr spc="10" dirty="0"/>
              <a:t> </a:t>
            </a:r>
            <a:r>
              <a:rPr dirty="0"/>
              <a:t>…</a:t>
            </a:r>
            <a:r>
              <a:rPr spc="5" dirty="0"/>
              <a:t> </a:t>
            </a:r>
            <a:r>
              <a:rPr spc="-5" dirty="0"/>
              <a:t>evaluation</a:t>
            </a:r>
            <a:r>
              <a:rPr spc="10" dirty="0"/>
              <a:t> </a:t>
            </a:r>
            <a:r>
              <a:rPr spc="-5" dirty="0"/>
              <a:t>of</a:t>
            </a:r>
            <a:r>
              <a:rPr spc="5" dirty="0"/>
              <a:t> </a:t>
            </a:r>
            <a:r>
              <a:rPr dirty="0"/>
              <a:t>a</a:t>
            </a:r>
            <a:r>
              <a:rPr spc="10" dirty="0"/>
              <a:t> </a:t>
            </a:r>
            <a:r>
              <a:rPr spc="-5" dirty="0"/>
              <a:t>major</a:t>
            </a:r>
            <a:r>
              <a:rPr spc="5" dirty="0"/>
              <a:t> </a:t>
            </a:r>
            <a:r>
              <a:rPr dirty="0"/>
              <a:t>event</a:t>
            </a:r>
          </a:p>
          <a:p>
            <a:pPr marL="773430" lvl="1" indent="-228600">
              <a:lnSpc>
                <a:spcPct val="100000"/>
              </a:lnSpc>
              <a:spcBef>
                <a:spcPts val="370"/>
              </a:spcBef>
              <a:buFont typeface="Times New Roman"/>
              <a:buChar char="•"/>
              <a:tabLst>
                <a:tab pos="773430" algn="l"/>
                <a:tab pos="774065" algn="l"/>
              </a:tabLst>
            </a:pPr>
            <a:r>
              <a:rPr sz="1800" i="1" dirty="0">
                <a:latin typeface="Calibri"/>
                <a:cs typeface="Calibri"/>
              </a:rPr>
              <a:t>angry,</a:t>
            </a:r>
            <a:r>
              <a:rPr sz="1800" i="1" spc="-5" dirty="0">
                <a:latin typeface="Calibri"/>
                <a:cs typeface="Calibri"/>
              </a:rPr>
              <a:t> </a:t>
            </a:r>
            <a:r>
              <a:rPr sz="1800" i="1" dirty="0">
                <a:latin typeface="Calibri"/>
                <a:cs typeface="Calibri"/>
              </a:rPr>
              <a:t>sad, joyful, </a:t>
            </a:r>
            <a:r>
              <a:rPr sz="1800" i="1" spc="-5" dirty="0">
                <a:latin typeface="Calibri"/>
                <a:cs typeface="Calibri"/>
              </a:rPr>
              <a:t>fearful, ashamed,</a:t>
            </a:r>
            <a:r>
              <a:rPr sz="1800" i="1" dirty="0">
                <a:latin typeface="Calibri"/>
                <a:cs typeface="Calibri"/>
              </a:rPr>
              <a:t> proud, </a:t>
            </a:r>
            <a:r>
              <a:rPr sz="1800" i="1" spc="-5" dirty="0">
                <a:latin typeface="Calibri"/>
                <a:cs typeface="Calibri"/>
              </a:rPr>
              <a:t>elated</a:t>
            </a:r>
            <a:endParaRPr sz="1800" dirty="0">
              <a:latin typeface="Calibri"/>
              <a:cs typeface="Calibri"/>
            </a:endParaRPr>
          </a:p>
          <a:p>
            <a:pPr marL="430530" indent="-342900">
              <a:lnSpc>
                <a:spcPct val="100000"/>
              </a:lnSpc>
              <a:spcBef>
                <a:spcPts val="440"/>
              </a:spcBef>
              <a:buClr>
                <a:srgbClr val="CC0000"/>
              </a:buClr>
              <a:buFont typeface="Times New Roman"/>
              <a:buChar char="•"/>
              <a:tabLst>
                <a:tab pos="430530" algn="l"/>
                <a:tab pos="431165" algn="l"/>
              </a:tabLst>
            </a:pPr>
            <a:r>
              <a:rPr b="1" spc="-5" dirty="0">
                <a:solidFill>
                  <a:schemeClr val="accent6">
                    <a:lumMod val="75000"/>
                  </a:schemeClr>
                </a:solidFill>
                <a:latin typeface="Calibri"/>
                <a:cs typeface="Calibri"/>
              </a:rPr>
              <a:t>Mood</a:t>
            </a:r>
            <a:r>
              <a:rPr spc="-5" dirty="0"/>
              <a:t>:</a:t>
            </a:r>
            <a:r>
              <a:rPr spc="5" dirty="0"/>
              <a:t> </a:t>
            </a:r>
            <a:r>
              <a:rPr dirty="0"/>
              <a:t>diﬀuse</a:t>
            </a:r>
            <a:r>
              <a:rPr spc="5" dirty="0"/>
              <a:t> </a:t>
            </a:r>
            <a:r>
              <a:rPr spc="-95" dirty="0"/>
              <a:t>non-­‐caused</a:t>
            </a:r>
            <a:r>
              <a:rPr spc="5" dirty="0"/>
              <a:t> </a:t>
            </a:r>
            <a:r>
              <a:rPr spc="-75" dirty="0"/>
              <a:t>low-­‐intensity</a:t>
            </a:r>
            <a:r>
              <a:rPr spc="5" dirty="0"/>
              <a:t> </a:t>
            </a:r>
            <a:r>
              <a:rPr spc="-80" dirty="0"/>
              <a:t>long-­‐duration</a:t>
            </a:r>
            <a:r>
              <a:rPr spc="5" dirty="0"/>
              <a:t> </a:t>
            </a:r>
            <a:r>
              <a:rPr dirty="0"/>
              <a:t>change</a:t>
            </a:r>
            <a:r>
              <a:rPr spc="5" dirty="0"/>
              <a:t> </a:t>
            </a:r>
            <a:r>
              <a:rPr dirty="0"/>
              <a:t>in</a:t>
            </a:r>
            <a:r>
              <a:rPr spc="10" dirty="0"/>
              <a:t> </a:t>
            </a:r>
            <a:r>
              <a:rPr spc="-5" dirty="0"/>
              <a:t>subjective</a:t>
            </a:r>
            <a:r>
              <a:rPr spc="5" dirty="0"/>
              <a:t> </a:t>
            </a:r>
            <a:r>
              <a:rPr dirty="0"/>
              <a:t>feeling</a:t>
            </a:r>
          </a:p>
          <a:p>
            <a:pPr marL="773430" lvl="1" indent="-228600">
              <a:lnSpc>
                <a:spcPct val="100000"/>
              </a:lnSpc>
              <a:spcBef>
                <a:spcPts val="440"/>
              </a:spcBef>
              <a:buFont typeface="Times New Roman"/>
              <a:buChar char="•"/>
              <a:tabLst>
                <a:tab pos="773430" algn="l"/>
                <a:tab pos="774065" algn="l"/>
              </a:tabLst>
            </a:pPr>
            <a:r>
              <a:rPr sz="1800" i="1" spc="-5" dirty="0">
                <a:latin typeface="Calibri"/>
                <a:cs typeface="Calibri"/>
              </a:rPr>
              <a:t>cheerful,</a:t>
            </a:r>
            <a:r>
              <a:rPr sz="1800" i="1" spc="5" dirty="0">
                <a:latin typeface="Calibri"/>
                <a:cs typeface="Calibri"/>
              </a:rPr>
              <a:t> </a:t>
            </a:r>
            <a:r>
              <a:rPr sz="1800" i="1" dirty="0">
                <a:latin typeface="Calibri"/>
                <a:cs typeface="Calibri"/>
              </a:rPr>
              <a:t>gloomy,</a:t>
            </a:r>
            <a:r>
              <a:rPr sz="1800" i="1" spc="10" dirty="0">
                <a:latin typeface="Calibri"/>
                <a:cs typeface="Calibri"/>
              </a:rPr>
              <a:t> </a:t>
            </a:r>
            <a:r>
              <a:rPr sz="1800" i="1" spc="-5" dirty="0">
                <a:latin typeface="Calibri"/>
                <a:cs typeface="Calibri"/>
              </a:rPr>
              <a:t>irritable,</a:t>
            </a:r>
            <a:r>
              <a:rPr sz="1800" i="1" spc="10" dirty="0">
                <a:latin typeface="Calibri"/>
                <a:cs typeface="Calibri"/>
              </a:rPr>
              <a:t> </a:t>
            </a:r>
            <a:r>
              <a:rPr sz="1800" i="1" spc="-5" dirty="0">
                <a:latin typeface="Calibri"/>
                <a:cs typeface="Calibri"/>
              </a:rPr>
              <a:t>listless,</a:t>
            </a:r>
            <a:r>
              <a:rPr sz="1800" i="1" spc="5" dirty="0">
                <a:latin typeface="Calibri"/>
                <a:cs typeface="Calibri"/>
              </a:rPr>
              <a:t> </a:t>
            </a:r>
            <a:r>
              <a:rPr sz="1800" i="1" spc="-5" dirty="0">
                <a:latin typeface="Calibri"/>
                <a:cs typeface="Calibri"/>
              </a:rPr>
              <a:t>depressed,</a:t>
            </a:r>
            <a:r>
              <a:rPr sz="1800" i="1" spc="10" dirty="0">
                <a:latin typeface="Calibri"/>
                <a:cs typeface="Calibri"/>
              </a:rPr>
              <a:t> </a:t>
            </a:r>
            <a:r>
              <a:rPr sz="1800" i="1" dirty="0">
                <a:latin typeface="Calibri"/>
                <a:cs typeface="Calibri"/>
              </a:rPr>
              <a:t>buoyant</a:t>
            </a:r>
            <a:endParaRPr sz="1800" dirty="0">
              <a:latin typeface="Calibri"/>
              <a:cs typeface="Calibri"/>
            </a:endParaRPr>
          </a:p>
          <a:p>
            <a:pPr marL="430530" indent="-342900">
              <a:lnSpc>
                <a:spcPct val="100000"/>
              </a:lnSpc>
              <a:spcBef>
                <a:spcPts val="440"/>
              </a:spcBef>
              <a:buClr>
                <a:srgbClr val="CC0000"/>
              </a:buClr>
              <a:buFont typeface="Times New Roman"/>
              <a:buChar char="•"/>
              <a:tabLst>
                <a:tab pos="430530" algn="l"/>
                <a:tab pos="431165" algn="l"/>
              </a:tabLst>
            </a:pPr>
            <a:r>
              <a:rPr b="1" spc="-5" dirty="0">
                <a:solidFill>
                  <a:schemeClr val="accent6">
                    <a:lumMod val="75000"/>
                  </a:schemeClr>
                </a:solidFill>
                <a:latin typeface="Calibri"/>
                <a:cs typeface="Calibri"/>
              </a:rPr>
              <a:t>Interpersonal</a:t>
            </a:r>
            <a:r>
              <a:rPr b="1" spc="5" dirty="0">
                <a:solidFill>
                  <a:schemeClr val="accent6">
                    <a:lumMod val="75000"/>
                  </a:schemeClr>
                </a:solidFill>
                <a:latin typeface="Calibri"/>
                <a:cs typeface="Calibri"/>
              </a:rPr>
              <a:t> </a:t>
            </a:r>
            <a:r>
              <a:rPr b="1" spc="-5" dirty="0">
                <a:solidFill>
                  <a:schemeClr val="accent6">
                    <a:lumMod val="75000"/>
                  </a:schemeClr>
                </a:solidFill>
                <a:latin typeface="Calibri"/>
                <a:cs typeface="Calibri"/>
              </a:rPr>
              <a:t>stances</a:t>
            </a:r>
            <a:r>
              <a:rPr spc="-5" dirty="0"/>
              <a:t>:</a:t>
            </a:r>
            <a:r>
              <a:rPr spc="10" dirty="0"/>
              <a:t> </a:t>
            </a:r>
            <a:r>
              <a:rPr spc="-5" dirty="0"/>
              <a:t>aﬀective</a:t>
            </a:r>
            <a:r>
              <a:rPr spc="10" dirty="0"/>
              <a:t> </a:t>
            </a:r>
            <a:r>
              <a:rPr dirty="0"/>
              <a:t>stance</a:t>
            </a:r>
            <a:r>
              <a:rPr spc="5" dirty="0"/>
              <a:t> </a:t>
            </a:r>
            <a:r>
              <a:rPr spc="-5" dirty="0"/>
              <a:t>toward</a:t>
            </a:r>
            <a:r>
              <a:rPr spc="10" dirty="0"/>
              <a:t> </a:t>
            </a:r>
            <a:r>
              <a:rPr spc="-5" dirty="0"/>
              <a:t>another</a:t>
            </a:r>
            <a:r>
              <a:rPr spc="10" dirty="0"/>
              <a:t> </a:t>
            </a:r>
            <a:r>
              <a:rPr spc="-5" dirty="0"/>
              <a:t>person</a:t>
            </a:r>
            <a:r>
              <a:rPr spc="10" dirty="0"/>
              <a:t> </a:t>
            </a:r>
            <a:r>
              <a:rPr dirty="0"/>
              <a:t>in</a:t>
            </a:r>
            <a:r>
              <a:rPr spc="5" dirty="0"/>
              <a:t> </a:t>
            </a:r>
            <a:r>
              <a:rPr dirty="0"/>
              <a:t>a</a:t>
            </a:r>
            <a:r>
              <a:rPr spc="10" dirty="0"/>
              <a:t> </a:t>
            </a:r>
            <a:r>
              <a:rPr spc="-5" dirty="0"/>
              <a:t>specific</a:t>
            </a:r>
            <a:r>
              <a:rPr spc="10" dirty="0"/>
              <a:t> </a:t>
            </a:r>
            <a:r>
              <a:rPr spc="-5" dirty="0"/>
              <a:t>interaction</a:t>
            </a:r>
          </a:p>
          <a:p>
            <a:pPr marL="773430" lvl="1" indent="-228600">
              <a:lnSpc>
                <a:spcPct val="100000"/>
              </a:lnSpc>
              <a:spcBef>
                <a:spcPts val="440"/>
              </a:spcBef>
              <a:buFont typeface="Times New Roman"/>
              <a:buChar char="•"/>
              <a:tabLst>
                <a:tab pos="773430" algn="l"/>
                <a:tab pos="774065" algn="l"/>
              </a:tabLst>
            </a:pPr>
            <a:r>
              <a:rPr sz="1800" i="1" spc="-5" dirty="0">
                <a:latin typeface="Calibri"/>
                <a:cs typeface="Calibri"/>
              </a:rPr>
              <a:t>friendly,</a:t>
            </a:r>
            <a:r>
              <a:rPr sz="1800" i="1" spc="10" dirty="0">
                <a:latin typeface="Calibri"/>
                <a:cs typeface="Calibri"/>
              </a:rPr>
              <a:t> </a:t>
            </a:r>
            <a:r>
              <a:rPr sz="1800" i="1" spc="-5" dirty="0">
                <a:latin typeface="Calibri"/>
                <a:cs typeface="Calibri"/>
              </a:rPr>
              <a:t>ﬂirtatious,</a:t>
            </a:r>
            <a:r>
              <a:rPr sz="1800" i="1" spc="10" dirty="0">
                <a:latin typeface="Calibri"/>
                <a:cs typeface="Calibri"/>
              </a:rPr>
              <a:t> </a:t>
            </a:r>
            <a:r>
              <a:rPr sz="1800" i="1" dirty="0">
                <a:latin typeface="Calibri"/>
                <a:cs typeface="Calibri"/>
              </a:rPr>
              <a:t>distant,</a:t>
            </a:r>
            <a:r>
              <a:rPr sz="1800" i="1" spc="5" dirty="0">
                <a:latin typeface="Calibri"/>
                <a:cs typeface="Calibri"/>
              </a:rPr>
              <a:t> </a:t>
            </a:r>
            <a:r>
              <a:rPr sz="1800" i="1" dirty="0">
                <a:latin typeface="Calibri"/>
                <a:cs typeface="Calibri"/>
              </a:rPr>
              <a:t>cold,</a:t>
            </a:r>
            <a:r>
              <a:rPr sz="1800" i="1" spc="10" dirty="0">
                <a:latin typeface="Calibri"/>
                <a:cs typeface="Calibri"/>
              </a:rPr>
              <a:t> </a:t>
            </a:r>
            <a:r>
              <a:rPr sz="1800" i="1" spc="-5" dirty="0">
                <a:latin typeface="Calibri"/>
                <a:cs typeface="Calibri"/>
              </a:rPr>
              <a:t>warm,</a:t>
            </a:r>
            <a:r>
              <a:rPr sz="1800" i="1" spc="10" dirty="0">
                <a:latin typeface="Calibri"/>
                <a:cs typeface="Calibri"/>
              </a:rPr>
              <a:t> </a:t>
            </a:r>
            <a:r>
              <a:rPr sz="1800" i="1" spc="-5" dirty="0">
                <a:latin typeface="Calibri"/>
                <a:cs typeface="Calibri"/>
              </a:rPr>
              <a:t>supportive,</a:t>
            </a:r>
            <a:r>
              <a:rPr sz="1800" i="1" spc="10" dirty="0">
                <a:latin typeface="Calibri"/>
                <a:cs typeface="Calibri"/>
              </a:rPr>
              <a:t> </a:t>
            </a:r>
            <a:r>
              <a:rPr sz="1800" i="1" spc="-5" dirty="0">
                <a:latin typeface="Calibri"/>
                <a:cs typeface="Calibri"/>
              </a:rPr>
              <a:t>contemptuous</a:t>
            </a:r>
            <a:endParaRPr sz="1800" dirty="0">
              <a:latin typeface="Calibri"/>
              <a:cs typeface="Calibri"/>
            </a:endParaRPr>
          </a:p>
          <a:p>
            <a:pPr marL="430530" indent="-342900">
              <a:lnSpc>
                <a:spcPct val="100000"/>
              </a:lnSpc>
              <a:spcBef>
                <a:spcPts val="440"/>
              </a:spcBef>
              <a:buClr>
                <a:srgbClr val="CC0000"/>
              </a:buClr>
              <a:buFont typeface="Times New Roman"/>
              <a:buChar char="•"/>
              <a:tabLst>
                <a:tab pos="430530" algn="l"/>
                <a:tab pos="431165" algn="l"/>
              </a:tabLst>
            </a:pPr>
            <a:r>
              <a:rPr b="1" spc="-10" dirty="0">
                <a:solidFill>
                  <a:schemeClr val="accent6">
                    <a:lumMod val="75000"/>
                  </a:schemeClr>
                </a:solidFill>
                <a:latin typeface="Calibri"/>
                <a:cs typeface="Calibri"/>
              </a:rPr>
              <a:t>Attitudes</a:t>
            </a:r>
            <a:r>
              <a:rPr spc="-10" dirty="0"/>
              <a:t>:</a:t>
            </a:r>
            <a:r>
              <a:rPr spc="10" dirty="0"/>
              <a:t> </a:t>
            </a:r>
            <a:r>
              <a:rPr spc="-5" dirty="0"/>
              <a:t>enduring,</a:t>
            </a:r>
            <a:r>
              <a:rPr spc="15" dirty="0"/>
              <a:t> </a:t>
            </a:r>
            <a:r>
              <a:rPr spc="-5" dirty="0"/>
              <a:t>aﬀectively</a:t>
            </a:r>
            <a:r>
              <a:rPr spc="10" dirty="0"/>
              <a:t> </a:t>
            </a:r>
            <a:r>
              <a:rPr spc="-5" dirty="0"/>
              <a:t>colored</a:t>
            </a:r>
            <a:r>
              <a:rPr spc="15" dirty="0"/>
              <a:t> </a:t>
            </a:r>
            <a:r>
              <a:rPr dirty="0"/>
              <a:t>beliefs,</a:t>
            </a:r>
            <a:r>
              <a:rPr spc="15" dirty="0"/>
              <a:t> </a:t>
            </a:r>
            <a:r>
              <a:rPr spc="-5" dirty="0"/>
              <a:t>dispositions</a:t>
            </a:r>
            <a:r>
              <a:rPr spc="10" dirty="0"/>
              <a:t> </a:t>
            </a:r>
            <a:r>
              <a:rPr spc="-5" dirty="0"/>
              <a:t>towards</a:t>
            </a:r>
            <a:r>
              <a:rPr spc="15" dirty="0"/>
              <a:t> </a:t>
            </a:r>
            <a:r>
              <a:rPr spc="-5" dirty="0"/>
              <a:t>objects</a:t>
            </a:r>
            <a:r>
              <a:rPr spc="10" dirty="0"/>
              <a:t> </a:t>
            </a:r>
            <a:r>
              <a:rPr spc="-5" dirty="0"/>
              <a:t>or</a:t>
            </a:r>
            <a:r>
              <a:rPr spc="15" dirty="0"/>
              <a:t> </a:t>
            </a:r>
            <a:r>
              <a:rPr spc="-5" dirty="0"/>
              <a:t>persons</a:t>
            </a:r>
          </a:p>
          <a:p>
            <a:pPr marL="824865" lvl="1" indent="-280670">
              <a:lnSpc>
                <a:spcPct val="100000"/>
              </a:lnSpc>
              <a:spcBef>
                <a:spcPts val="440"/>
              </a:spcBef>
              <a:buFont typeface="Times New Roman"/>
              <a:buChar char="•"/>
              <a:tabLst>
                <a:tab pos="825500" algn="l"/>
                <a:tab pos="826135" algn="l"/>
              </a:tabLst>
            </a:pPr>
            <a:r>
              <a:rPr sz="1800" i="1" spc="-5" dirty="0">
                <a:latin typeface="Calibri"/>
                <a:cs typeface="Calibri"/>
              </a:rPr>
              <a:t>liking,</a:t>
            </a:r>
            <a:r>
              <a:rPr sz="1800" i="1" spc="-20" dirty="0">
                <a:latin typeface="Calibri"/>
                <a:cs typeface="Calibri"/>
              </a:rPr>
              <a:t> </a:t>
            </a:r>
            <a:r>
              <a:rPr sz="1800" i="1" spc="-5" dirty="0">
                <a:latin typeface="Calibri"/>
                <a:cs typeface="Calibri"/>
              </a:rPr>
              <a:t>loving,</a:t>
            </a:r>
            <a:r>
              <a:rPr sz="1800" i="1" spc="-15" dirty="0">
                <a:latin typeface="Calibri"/>
                <a:cs typeface="Calibri"/>
              </a:rPr>
              <a:t> </a:t>
            </a:r>
            <a:r>
              <a:rPr sz="1800" i="1" spc="-10" dirty="0">
                <a:latin typeface="Calibri"/>
                <a:cs typeface="Calibri"/>
              </a:rPr>
              <a:t>hating,</a:t>
            </a:r>
            <a:r>
              <a:rPr sz="1800" i="1" spc="-15" dirty="0">
                <a:latin typeface="Calibri"/>
                <a:cs typeface="Calibri"/>
              </a:rPr>
              <a:t> </a:t>
            </a:r>
            <a:r>
              <a:rPr sz="1800" i="1" dirty="0">
                <a:latin typeface="Calibri"/>
                <a:cs typeface="Calibri"/>
              </a:rPr>
              <a:t>valuing,</a:t>
            </a:r>
            <a:r>
              <a:rPr sz="1800" i="1" spc="-20" dirty="0">
                <a:latin typeface="Calibri"/>
                <a:cs typeface="Calibri"/>
              </a:rPr>
              <a:t> </a:t>
            </a:r>
            <a:r>
              <a:rPr sz="1800" i="1" spc="-5" dirty="0">
                <a:latin typeface="Calibri"/>
                <a:cs typeface="Calibri"/>
              </a:rPr>
              <a:t>desiring</a:t>
            </a:r>
            <a:endParaRPr sz="1800" dirty="0">
              <a:latin typeface="Calibri"/>
              <a:cs typeface="Calibri"/>
            </a:endParaRPr>
          </a:p>
          <a:p>
            <a:pPr marL="430530" indent="-342900">
              <a:lnSpc>
                <a:spcPct val="100000"/>
              </a:lnSpc>
              <a:spcBef>
                <a:spcPts val="440"/>
              </a:spcBef>
              <a:buClr>
                <a:srgbClr val="CC0000"/>
              </a:buClr>
              <a:buFont typeface="Times New Roman"/>
              <a:buChar char="•"/>
              <a:tabLst>
                <a:tab pos="430530" algn="l"/>
                <a:tab pos="431165" algn="l"/>
              </a:tabLst>
            </a:pPr>
            <a:r>
              <a:rPr b="1" spc="-5" dirty="0">
                <a:solidFill>
                  <a:schemeClr val="accent6">
                    <a:lumMod val="75000"/>
                  </a:schemeClr>
                </a:solidFill>
                <a:latin typeface="Calibri"/>
                <a:cs typeface="Calibri"/>
              </a:rPr>
              <a:t>Personality</a:t>
            </a:r>
            <a:r>
              <a:rPr b="1" spc="5" dirty="0">
                <a:solidFill>
                  <a:schemeClr val="accent6">
                    <a:lumMod val="75000"/>
                  </a:schemeClr>
                </a:solidFill>
                <a:latin typeface="Calibri"/>
                <a:cs typeface="Calibri"/>
              </a:rPr>
              <a:t> </a:t>
            </a:r>
            <a:r>
              <a:rPr b="1" spc="-5" dirty="0">
                <a:solidFill>
                  <a:schemeClr val="accent6">
                    <a:lumMod val="75000"/>
                  </a:schemeClr>
                </a:solidFill>
                <a:latin typeface="Calibri"/>
                <a:cs typeface="Calibri"/>
              </a:rPr>
              <a:t>traits</a:t>
            </a:r>
            <a:r>
              <a:rPr spc="-5" dirty="0"/>
              <a:t>:</a:t>
            </a:r>
            <a:r>
              <a:rPr spc="15" dirty="0"/>
              <a:t> </a:t>
            </a:r>
            <a:r>
              <a:rPr dirty="0"/>
              <a:t>stable</a:t>
            </a:r>
            <a:r>
              <a:rPr spc="15" dirty="0"/>
              <a:t> </a:t>
            </a:r>
            <a:r>
              <a:rPr spc="-5" dirty="0"/>
              <a:t>personality</a:t>
            </a:r>
            <a:r>
              <a:rPr spc="5" dirty="0"/>
              <a:t> </a:t>
            </a:r>
            <a:r>
              <a:rPr spc="-5" dirty="0"/>
              <a:t>dispositions</a:t>
            </a:r>
            <a:r>
              <a:rPr spc="15" dirty="0"/>
              <a:t> </a:t>
            </a:r>
            <a:r>
              <a:rPr dirty="0"/>
              <a:t>and</a:t>
            </a:r>
            <a:r>
              <a:rPr spc="15" dirty="0"/>
              <a:t> </a:t>
            </a:r>
            <a:r>
              <a:rPr spc="-5" dirty="0"/>
              <a:t>typical</a:t>
            </a:r>
            <a:r>
              <a:rPr spc="10" dirty="0"/>
              <a:t> </a:t>
            </a:r>
            <a:r>
              <a:rPr spc="-5" dirty="0"/>
              <a:t>behavior</a:t>
            </a:r>
            <a:r>
              <a:rPr spc="15" dirty="0"/>
              <a:t> </a:t>
            </a:r>
            <a:r>
              <a:rPr spc="-5" dirty="0"/>
              <a:t>tendencies</a:t>
            </a:r>
          </a:p>
          <a:p>
            <a:pPr marL="773430" lvl="1" indent="-228600">
              <a:lnSpc>
                <a:spcPct val="100000"/>
              </a:lnSpc>
              <a:spcBef>
                <a:spcPts val="340"/>
              </a:spcBef>
              <a:buFont typeface="Times New Roman"/>
              <a:buChar char="•"/>
              <a:tabLst>
                <a:tab pos="773430" algn="l"/>
                <a:tab pos="774065" algn="l"/>
              </a:tabLst>
            </a:pPr>
            <a:r>
              <a:rPr sz="1800" i="1" spc="-5" dirty="0">
                <a:latin typeface="Calibri"/>
                <a:cs typeface="Calibri"/>
              </a:rPr>
              <a:t>nervous,</a:t>
            </a:r>
            <a:r>
              <a:rPr sz="1800" i="1" spc="5" dirty="0">
                <a:latin typeface="Calibri"/>
                <a:cs typeface="Calibri"/>
              </a:rPr>
              <a:t> </a:t>
            </a:r>
            <a:r>
              <a:rPr sz="1800" i="1" dirty="0">
                <a:latin typeface="Calibri"/>
                <a:cs typeface="Calibri"/>
              </a:rPr>
              <a:t>anxious,</a:t>
            </a:r>
            <a:r>
              <a:rPr sz="1800" i="1" spc="5" dirty="0">
                <a:latin typeface="Calibri"/>
                <a:cs typeface="Calibri"/>
              </a:rPr>
              <a:t> </a:t>
            </a:r>
            <a:r>
              <a:rPr sz="1800" i="1" spc="-5" dirty="0">
                <a:latin typeface="Calibri"/>
                <a:cs typeface="Calibri"/>
              </a:rPr>
              <a:t>reckless,</a:t>
            </a:r>
            <a:r>
              <a:rPr sz="1800" i="1" spc="5" dirty="0">
                <a:latin typeface="Calibri"/>
                <a:cs typeface="Calibri"/>
              </a:rPr>
              <a:t> </a:t>
            </a:r>
            <a:r>
              <a:rPr sz="1800" i="1" spc="-5" dirty="0">
                <a:latin typeface="Calibri"/>
                <a:cs typeface="Calibri"/>
              </a:rPr>
              <a:t>morose,</a:t>
            </a:r>
            <a:r>
              <a:rPr sz="1800" i="1" spc="10" dirty="0">
                <a:latin typeface="Calibri"/>
                <a:cs typeface="Calibri"/>
              </a:rPr>
              <a:t> </a:t>
            </a:r>
            <a:r>
              <a:rPr sz="1800" i="1" spc="-5" dirty="0">
                <a:latin typeface="Calibri"/>
                <a:cs typeface="Calibri"/>
              </a:rPr>
              <a:t>hostile,</a:t>
            </a:r>
            <a:r>
              <a:rPr sz="1800" i="1" spc="5" dirty="0">
                <a:latin typeface="Calibri"/>
                <a:cs typeface="Calibri"/>
              </a:rPr>
              <a:t> </a:t>
            </a:r>
            <a:r>
              <a:rPr sz="1800" i="1" spc="-5" dirty="0">
                <a:latin typeface="Calibri"/>
                <a:cs typeface="Calibri"/>
              </a:rPr>
              <a:t>jealous</a:t>
            </a:r>
            <a:endParaRPr sz="18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85800" y="267969"/>
            <a:ext cx="3245485" cy="513080"/>
          </a:xfrm>
          <a:prstGeom prst="rect">
            <a:avLst/>
          </a:prstGeom>
        </p:spPr>
        <p:txBody>
          <a:bodyPr vert="horz" wrap="square" lIns="0" tIns="12700" rIns="0" bIns="0" rtlCol="0">
            <a:spAutoFit/>
          </a:bodyPr>
          <a:lstStyle/>
          <a:p>
            <a:pPr marL="12700">
              <a:lnSpc>
                <a:spcPct val="100000"/>
              </a:lnSpc>
              <a:spcBef>
                <a:spcPts val="100"/>
              </a:spcBef>
            </a:pPr>
            <a:r>
              <a:rPr spc="-10" dirty="0"/>
              <a:t>Sentiment</a:t>
            </a:r>
            <a:r>
              <a:rPr spc="-30" dirty="0"/>
              <a:t> </a:t>
            </a:r>
            <a:r>
              <a:rPr spc="-5" dirty="0"/>
              <a:t>Analysis</a:t>
            </a:r>
          </a:p>
        </p:txBody>
      </p:sp>
      <p:sp>
        <p:nvSpPr>
          <p:cNvPr id="7" name="object 7"/>
          <p:cNvSpPr txBox="1"/>
          <p:nvPr/>
        </p:nvSpPr>
        <p:spPr>
          <a:xfrm>
            <a:off x="383539" y="1172209"/>
            <a:ext cx="8580755" cy="807720"/>
          </a:xfrm>
          <a:prstGeom prst="rect">
            <a:avLst/>
          </a:prstGeom>
        </p:spPr>
        <p:txBody>
          <a:bodyPr vert="horz" wrap="square" lIns="0" tIns="73660" rIns="0" bIns="0" rtlCol="0">
            <a:spAutoFit/>
          </a:bodyPr>
          <a:lstStyle/>
          <a:p>
            <a:pPr marL="355600" indent="-342900">
              <a:lnSpc>
                <a:spcPct val="100000"/>
              </a:lnSpc>
              <a:spcBef>
                <a:spcPts val="580"/>
              </a:spcBef>
              <a:buClr>
                <a:srgbClr val="CC0000"/>
              </a:buClr>
              <a:buFont typeface="Times New Roman"/>
              <a:buChar char="•"/>
              <a:tabLst>
                <a:tab pos="354965" algn="l"/>
                <a:tab pos="355600" algn="l"/>
              </a:tabLst>
            </a:pPr>
            <a:r>
              <a:rPr sz="2400" spc="-5" dirty="0">
                <a:latin typeface="Calibri"/>
                <a:cs typeface="Calibri"/>
              </a:rPr>
              <a:t>Sentiment analysis</a:t>
            </a:r>
            <a:r>
              <a:rPr sz="2400" dirty="0">
                <a:latin typeface="Calibri"/>
                <a:cs typeface="Calibri"/>
              </a:rPr>
              <a:t> is the </a:t>
            </a:r>
            <a:r>
              <a:rPr sz="2400" spc="-5" dirty="0">
                <a:latin typeface="Calibri"/>
                <a:cs typeface="Calibri"/>
              </a:rPr>
              <a:t>detection</a:t>
            </a:r>
            <a:r>
              <a:rPr sz="2400" dirty="0">
                <a:latin typeface="Calibri"/>
                <a:cs typeface="Calibri"/>
              </a:rPr>
              <a:t> </a:t>
            </a:r>
            <a:r>
              <a:rPr sz="2400" spc="-5" dirty="0">
                <a:latin typeface="Calibri"/>
                <a:cs typeface="Calibri"/>
              </a:rPr>
              <a:t>of </a:t>
            </a:r>
            <a:r>
              <a:rPr sz="2400" b="1" spc="-15" dirty="0">
                <a:latin typeface="Calibri"/>
                <a:cs typeface="Calibri"/>
              </a:rPr>
              <a:t>attitudes</a:t>
            </a:r>
            <a:endParaRPr sz="2400" dirty="0">
              <a:latin typeface="Calibri"/>
              <a:cs typeface="Calibri"/>
            </a:endParaRPr>
          </a:p>
          <a:p>
            <a:pPr marL="469900">
              <a:lnSpc>
                <a:spcPct val="100000"/>
              </a:lnSpc>
              <a:spcBef>
                <a:spcPts val="400"/>
              </a:spcBef>
            </a:pPr>
            <a:r>
              <a:rPr sz="2000" spc="-5" dirty="0">
                <a:latin typeface="Calibri"/>
                <a:cs typeface="Calibri"/>
              </a:rPr>
              <a:t>“enduring,</a:t>
            </a:r>
            <a:r>
              <a:rPr sz="2000" spc="10" dirty="0">
                <a:latin typeface="Calibri"/>
                <a:cs typeface="Calibri"/>
              </a:rPr>
              <a:t> </a:t>
            </a:r>
            <a:r>
              <a:rPr sz="2000" spc="-5" dirty="0">
                <a:latin typeface="Calibri"/>
                <a:cs typeface="Calibri"/>
              </a:rPr>
              <a:t>aﬀectively</a:t>
            </a:r>
            <a:r>
              <a:rPr sz="2000" spc="15" dirty="0">
                <a:latin typeface="Calibri"/>
                <a:cs typeface="Calibri"/>
              </a:rPr>
              <a:t> </a:t>
            </a:r>
            <a:r>
              <a:rPr sz="2000" spc="-5" dirty="0">
                <a:latin typeface="Calibri"/>
                <a:cs typeface="Calibri"/>
              </a:rPr>
              <a:t>colored</a:t>
            </a:r>
            <a:r>
              <a:rPr sz="2000" spc="15" dirty="0">
                <a:latin typeface="Calibri"/>
                <a:cs typeface="Calibri"/>
              </a:rPr>
              <a:t> </a:t>
            </a:r>
            <a:r>
              <a:rPr sz="2000" dirty="0">
                <a:latin typeface="Calibri"/>
                <a:cs typeface="Calibri"/>
              </a:rPr>
              <a:t>beliefs,</a:t>
            </a:r>
            <a:r>
              <a:rPr sz="2000" spc="15" dirty="0">
                <a:latin typeface="Calibri"/>
                <a:cs typeface="Calibri"/>
              </a:rPr>
              <a:t> </a:t>
            </a:r>
            <a:r>
              <a:rPr sz="2000" spc="-5" dirty="0">
                <a:latin typeface="Calibri"/>
                <a:cs typeface="Calibri"/>
              </a:rPr>
              <a:t>dispositions</a:t>
            </a:r>
            <a:r>
              <a:rPr sz="2000" spc="10" dirty="0">
                <a:latin typeface="Calibri"/>
                <a:cs typeface="Calibri"/>
              </a:rPr>
              <a:t> </a:t>
            </a:r>
            <a:r>
              <a:rPr sz="2000" spc="-5" dirty="0">
                <a:latin typeface="Calibri"/>
                <a:cs typeface="Calibri"/>
              </a:rPr>
              <a:t>towards</a:t>
            </a:r>
            <a:r>
              <a:rPr sz="2000" spc="15" dirty="0">
                <a:latin typeface="Calibri"/>
                <a:cs typeface="Calibri"/>
              </a:rPr>
              <a:t> </a:t>
            </a:r>
            <a:r>
              <a:rPr sz="2000" spc="-5" dirty="0">
                <a:latin typeface="Calibri"/>
                <a:cs typeface="Calibri"/>
              </a:rPr>
              <a:t>objects</a:t>
            </a:r>
            <a:r>
              <a:rPr sz="2000" spc="15" dirty="0">
                <a:latin typeface="Calibri"/>
                <a:cs typeface="Calibri"/>
              </a:rPr>
              <a:t> </a:t>
            </a:r>
            <a:r>
              <a:rPr sz="2000" spc="-5" dirty="0">
                <a:latin typeface="Calibri"/>
                <a:cs typeface="Calibri"/>
              </a:rPr>
              <a:t>or</a:t>
            </a:r>
            <a:r>
              <a:rPr sz="2000" spc="15" dirty="0">
                <a:latin typeface="Calibri"/>
                <a:cs typeface="Calibri"/>
              </a:rPr>
              <a:t> </a:t>
            </a:r>
            <a:r>
              <a:rPr sz="2000" spc="-5" dirty="0">
                <a:latin typeface="Calibri"/>
                <a:cs typeface="Calibri"/>
              </a:rPr>
              <a:t>persons”</a:t>
            </a:r>
            <a:endParaRPr sz="2000" dirty="0">
              <a:latin typeface="Calibri"/>
              <a:cs typeface="Calibri"/>
            </a:endParaRPr>
          </a:p>
        </p:txBody>
      </p:sp>
      <p:sp>
        <p:nvSpPr>
          <p:cNvPr id="8" name="object 8"/>
          <p:cNvSpPr txBox="1"/>
          <p:nvPr/>
        </p:nvSpPr>
        <p:spPr>
          <a:xfrm>
            <a:off x="840739" y="1954529"/>
            <a:ext cx="5556885" cy="3187700"/>
          </a:xfrm>
          <a:prstGeom prst="rect">
            <a:avLst/>
          </a:prstGeom>
        </p:spPr>
        <p:txBody>
          <a:bodyPr vert="horz" wrap="square" lIns="0" tIns="76200" rIns="0" bIns="0" rtlCol="0">
            <a:spAutoFit/>
          </a:bodyPr>
          <a:lstStyle/>
          <a:p>
            <a:pPr marL="434340" indent="-422275">
              <a:lnSpc>
                <a:spcPct val="100000"/>
              </a:lnSpc>
              <a:spcBef>
                <a:spcPts val="600"/>
              </a:spcBef>
              <a:buAutoNum type="arabicPeriod"/>
              <a:tabLst>
                <a:tab pos="434340" algn="l"/>
                <a:tab pos="434975" algn="l"/>
              </a:tabLst>
            </a:pPr>
            <a:r>
              <a:rPr sz="2000" b="1" dirty="0">
                <a:latin typeface="Calibri"/>
                <a:cs typeface="Calibri"/>
              </a:rPr>
              <a:t>Holder</a:t>
            </a:r>
            <a:r>
              <a:rPr sz="2000" b="1" spc="-15" dirty="0">
                <a:latin typeface="Calibri"/>
                <a:cs typeface="Calibri"/>
              </a:rPr>
              <a:t> </a:t>
            </a:r>
            <a:r>
              <a:rPr sz="2000" b="1" dirty="0">
                <a:latin typeface="Calibri"/>
                <a:cs typeface="Calibri"/>
              </a:rPr>
              <a:t>(source)</a:t>
            </a:r>
            <a:r>
              <a:rPr sz="2000" b="1" spc="-30" dirty="0">
                <a:latin typeface="Calibri"/>
                <a:cs typeface="Calibri"/>
              </a:rPr>
              <a:t> </a:t>
            </a:r>
            <a:r>
              <a:rPr sz="2000" spc="-5" dirty="0">
                <a:latin typeface="Calibri"/>
                <a:cs typeface="Calibri"/>
              </a:rPr>
              <a:t>of</a:t>
            </a:r>
            <a:r>
              <a:rPr sz="2000" spc="-15" dirty="0">
                <a:latin typeface="Calibri"/>
                <a:cs typeface="Calibri"/>
              </a:rPr>
              <a:t> attitude</a:t>
            </a:r>
            <a:endParaRPr sz="2000" dirty="0">
              <a:latin typeface="Calibri"/>
              <a:cs typeface="Calibri"/>
            </a:endParaRPr>
          </a:p>
          <a:p>
            <a:pPr marL="434340" indent="-422275">
              <a:lnSpc>
                <a:spcPct val="100000"/>
              </a:lnSpc>
              <a:spcBef>
                <a:spcPts val="500"/>
              </a:spcBef>
              <a:buAutoNum type="arabicPeriod"/>
              <a:tabLst>
                <a:tab pos="434340" algn="l"/>
                <a:tab pos="434975" algn="l"/>
              </a:tabLst>
            </a:pPr>
            <a:r>
              <a:rPr sz="2000" b="1" spc="-5" dirty="0">
                <a:latin typeface="Calibri"/>
                <a:cs typeface="Calibri"/>
              </a:rPr>
              <a:t>Target</a:t>
            </a:r>
            <a:r>
              <a:rPr sz="2000" b="1" spc="-15" dirty="0">
                <a:latin typeface="Calibri"/>
                <a:cs typeface="Calibri"/>
              </a:rPr>
              <a:t> </a:t>
            </a:r>
            <a:r>
              <a:rPr sz="2000" b="1" spc="-5" dirty="0">
                <a:latin typeface="Calibri"/>
                <a:cs typeface="Calibri"/>
              </a:rPr>
              <a:t>(aspect)</a:t>
            </a:r>
            <a:r>
              <a:rPr sz="2000" b="1" spc="-10" dirty="0">
                <a:latin typeface="Calibri"/>
                <a:cs typeface="Calibri"/>
              </a:rPr>
              <a:t> </a:t>
            </a:r>
            <a:r>
              <a:rPr sz="2000" spc="-5" dirty="0">
                <a:latin typeface="Calibri"/>
                <a:cs typeface="Calibri"/>
              </a:rPr>
              <a:t>of</a:t>
            </a:r>
            <a:r>
              <a:rPr sz="2000" spc="-10" dirty="0">
                <a:latin typeface="Calibri"/>
                <a:cs typeface="Calibri"/>
              </a:rPr>
              <a:t> </a:t>
            </a:r>
            <a:r>
              <a:rPr sz="2000" spc="-15" dirty="0">
                <a:latin typeface="Calibri"/>
                <a:cs typeface="Calibri"/>
              </a:rPr>
              <a:t>attitude</a:t>
            </a:r>
            <a:endParaRPr sz="2000" dirty="0">
              <a:latin typeface="Calibri"/>
              <a:cs typeface="Calibri"/>
            </a:endParaRPr>
          </a:p>
          <a:p>
            <a:pPr marL="434340" indent="-422275">
              <a:lnSpc>
                <a:spcPct val="100000"/>
              </a:lnSpc>
              <a:spcBef>
                <a:spcPts val="500"/>
              </a:spcBef>
              <a:buAutoNum type="arabicPeriod"/>
              <a:tabLst>
                <a:tab pos="434340" algn="l"/>
                <a:tab pos="434975" algn="l"/>
              </a:tabLst>
            </a:pPr>
            <a:r>
              <a:rPr sz="2000" b="1" spc="-5" dirty="0">
                <a:latin typeface="Calibri"/>
                <a:cs typeface="Calibri"/>
              </a:rPr>
              <a:t>Type</a:t>
            </a:r>
            <a:r>
              <a:rPr sz="2000" b="1" spc="-15" dirty="0">
                <a:latin typeface="Calibri"/>
                <a:cs typeface="Calibri"/>
              </a:rPr>
              <a:t> </a:t>
            </a:r>
            <a:r>
              <a:rPr sz="2000" spc="-5" dirty="0">
                <a:latin typeface="Calibri"/>
                <a:cs typeface="Calibri"/>
              </a:rPr>
              <a:t>of</a:t>
            </a:r>
            <a:r>
              <a:rPr sz="2000" spc="-15" dirty="0">
                <a:latin typeface="Calibri"/>
                <a:cs typeface="Calibri"/>
              </a:rPr>
              <a:t> attitude</a:t>
            </a:r>
            <a:endParaRPr sz="2000" dirty="0">
              <a:latin typeface="Calibri"/>
              <a:cs typeface="Calibri"/>
            </a:endParaRPr>
          </a:p>
          <a:p>
            <a:pPr marL="584200" lvl="1" indent="-229235">
              <a:lnSpc>
                <a:spcPct val="100000"/>
              </a:lnSpc>
              <a:spcBef>
                <a:spcPts val="500"/>
              </a:spcBef>
              <a:buClr>
                <a:srgbClr val="CC0000"/>
              </a:buClr>
              <a:buFont typeface="Times New Roman"/>
              <a:buChar char="•"/>
              <a:tabLst>
                <a:tab pos="583565" algn="l"/>
                <a:tab pos="584200" algn="l"/>
              </a:tabLst>
            </a:pPr>
            <a:r>
              <a:rPr sz="2000" spc="-5" dirty="0">
                <a:latin typeface="Calibri"/>
                <a:cs typeface="Calibri"/>
              </a:rPr>
              <a:t>From</a:t>
            </a:r>
            <a:r>
              <a:rPr sz="2000" spc="-15" dirty="0">
                <a:latin typeface="Calibri"/>
                <a:cs typeface="Calibri"/>
              </a:rPr>
              <a:t> </a:t>
            </a:r>
            <a:r>
              <a:rPr sz="2000" dirty="0">
                <a:latin typeface="Calibri"/>
                <a:cs typeface="Calibri"/>
              </a:rPr>
              <a:t>a</a:t>
            </a:r>
            <a:r>
              <a:rPr sz="2000" spc="-10" dirty="0">
                <a:latin typeface="Calibri"/>
                <a:cs typeface="Calibri"/>
              </a:rPr>
              <a:t> </a:t>
            </a:r>
            <a:r>
              <a:rPr sz="2000" dirty="0">
                <a:latin typeface="Calibri"/>
                <a:cs typeface="Calibri"/>
              </a:rPr>
              <a:t>set</a:t>
            </a:r>
            <a:r>
              <a:rPr sz="2000" spc="-15"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types</a:t>
            </a:r>
            <a:endParaRPr sz="2000" dirty="0">
              <a:latin typeface="Calibri"/>
              <a:cs typeface="Calibri"/>
            </a:endParaRPr>
          </a:p>
          <a:p>
            <a:pPr marL="927100" lvl="2" indent="-229235">
              <a:lnSpc>
                <a:spcPct val="100000"/>
              </a:lnSpc>
              <a:spcBef>
                <a:spcPts val="350"/>
              </a:spcBef>
              <a:buFont typeface="Times New Roman"/>
              <a:buChar char="•"/>
              <a:tabLst>
                <a:tab pos="926465" algn="l"/>
                <a:tab pos="927100" algn="l"/>
              </a:tabLst>
            </a:pPr>
            <a:r>
              <a:rPr sz="1800" i="1" spc="-5" dirty="0">
                <a:latin typeface="Calibri"/>
                <a:cs typeface="Calibri"/>
              </a:rPr>
              <a:t>Like,</a:t>
            </a:r>
            <a:r>
              <a:rPr sz="1800" i="1" dirty="0">
                <a:latin typeface="Calibri"/>
                <a:cs typeface="Calibri"/>
              </a:rPr>
              <a:t> </a:t>
            </a:r>
            <a:r>
              <a:rPr sz="1800" i="1" spc="-5" dirty="0">
                <a:latin typeface="Calibri"/>
                <a:cs typeface="Calibri"/>
              </a:rPr>
              <a:t>love,</a:t>
            </a:r>
            <a:r>
              <a:rPr sz="1800" i="1" spc="5" dirty="0">
                <a:latin typeface="Calibri"/>
                <a:cs typeface="Calibri"/>
              </a:rPr>
              <a:t> </a:t>
            </a:r>
            <a:r>
              <a:rPr sz="1800" i="1" spc="-5" dirty="0">
                <a:latin typeface="Calibri"/>
                <a:cs typeface="Calibri"/>
              </a:rPr>
              <a:t>hate,</a:t>
            </a:r>
            <a:r>
              <a:rPr sz="1800" i="1" spc="5" dirty="0">
                <a:latin typeface="Calibri"/>
                <a:cs typeface="Calibri"/>
              </a:rPr>
              <a:t> </a:t>
            </a:r>
            <a:r>
              <a:rPr sz="1800" i="1" spc="-5" dirty="0">
                <a:latin typeface="Calibri"/>
                <a:cs typeface="Calibri"/>
              </a:rPr>
              <a:t>value,</a:t>
            </a:r>
            <a:r>
              <a:rPr sz="1800" i="1" spc="5" dirty="0">
                <a:latin typeface="Calibri"/>
                <a:cs typeface="Calibri"/>
              </a:rPr>
              <a:t> </a:t>
            </a:r>
            <a:r>
              <a:rPr sz="1800" i="1" spc="-5" dirty="0">
                <a:latin typeface="Calibri"/>
                <a:cs typeface="Calibri"/>
              </a:rPr>
              <a:t>desire,</a:t>
            </a:r>
            <a:r>
              <a:rPr sz="1800" i="1" dirty="0">
                <a:latin typeface="Calibri"/>
                <a:cs typeface="Calibri"/>
              </a:rPr>
              <a:t> </a:t>
            </a:r>
            <a:r>
              <a:rPr sz="1800" spc="-5" dirty="0">
                <a:latin typeface="Calibri"/>
                <a:cs typeface="Calibri"/>
              </a:rPr>
              <a:t>etc.</a:t>
            </a:r>
            <a:endParaRPr sz="1800" dirty="0">
              <a:latin typeface="Calibri"/>
              <a:cs typeface="Calibri"/>
            </a:endParaRPr>
          </a:p>
          <a:p>
            <a:pPr marL="584200" lvl="1" indent="-229235">
              <a:lnSpc>
                <a:spcPct val="100000"/>
              </a:lnSpc>
              <a:spcBef>
                <a:spcPts val="490"/>
              </a:spcBef>
              <a:buClr>
                <a:srgbClr val="CC0000"/>
              </a:buClr>
              <a:buFont typeface="Times New Roman"/>
              <a:buChar char="•"/>
              <a:tabLst>
                <a:tab pos="583565" algn="l"/>
                <a:tab pos="584200" algn="l"/>
              </a:tabLst>
            </a:pPr>
            <a:r>
              <a:rPr sz="2000" dirty="0">
                <a:latin typeface="Calibri"/>
                <a:cs typeface="Calibri"/>
              </a:rPr>
              <a:t>Or </a:t>
            </a:r>
            <a:r>
              <a:rPr sz="2000" spc="-5" dirty="0">
                <a:latin typeface="Calibri"/>
                <a:cs typeface="Calibri"/>
              </a:rPr>
              <a:t>(more</a:t>
            </a:r>
            <a:r>
              <a:rPr sz="2000" spc="5" dirty="0">
                <a:latin typeface="Calibri"/>
                <a:cs typeface="Calibri"/>
              </a:rPr>
              <a:t> </a:t>
            </a:r>
            <a:r>
              <a:rPr sz="2000" spc="-5" dirty="0">
                <a:latin typeface="Calibri"/>
                <a:cs typeface="Calibri"/>
              </a:rPr>
              <a:t>commonly)</a:t>
            </a:r>
            <a:r>
              <a:rPr sz="2000" spc="5" dirty="0">
                <a:latin typeface="Calibri"/>
                <a:cs typeface="Calibri"/>
              </a:rPr>
              <a:t> </a:t>
            </a:r>
            <a:r>
              <a:rPr sz="2000" spc="-5" dirty="0">
                <a:latin typeface="Calibri"/>
                <a:cs typeface="Calibri"/>
              </a:rPr>
              <a:t>simple</a:t>
            </a:r>
            <a:r>
              <a:rPr sz="2000" spc="5" dirty="0">
                <a:latin typeface="Calibri"/>
                <a:cs typeface="Calibri"/>
              </a:rPr>
              <a:t> </a:t>
            </a:r>
            <a:r>
              <a:rPr sz="2000" spc="-5" dirty="0">
                <a:latin typeface="Calibri"/>
                <a:cs typeface="Calibri"/>
              </a:rPr>
              <a:t>weighted</a:t>
            </a:r>
            <a:r>
              <a:rPr sz="2000" dirty="0">
                <a:latin typeface="Calibri"/>
                <a:cs typeface="Calibri"/>
              </a:rPr>
              <a:t> </a:t>
            </a:r>
            <a:r>
              <a:rPr sz="2000" b="1" spc="-5" dirty="0">
                <a:latin typeface="Calibri"/>
                <a:cs typeface="Calibri"/>
              </a:rPr>
              <a:t>polarity</a:t>
            </a:r>
            <a:r>
              <a:rPr sz="2000" spc="-5" dirty="0">
                <a:latin typeface="Calibri"/>
                <a:cs typeface="Calibri"/>
              </a:rPr>
              <a:t>:</a:t>
            </a:r>
            <a:endParaRPr sz="2000" dirty="0">
              <a:latin typeface="Calibri"/>
              <a:cs typeface="Calibri"/>
            </a:endParaRPr>
          </a:p>
          <a:p>
            <a:pPr marL="927100" lvl="2" indent="-229235">
              <a:lnSpc>
                <a:spcPct val="100000"/>
              </a:lnSpc>
              <a:spcBef>
                <a:spcPts val="450"/>
              </a:spcBef>
              <a:buFont typeface="Times New Roman"/>
              <a:buChar char="•"/>
              <a:tabLst>
                <a:tab pos="926465" algn="l"/>
                <a:tab pos="927100" algn="l"/>
              </a:tabLst>
            </a:pPr>
            <a:r>
              <a:rPr sz="1800" i="1" spc="-5" dirty="0">
                <a:latin typeface="Calibri"/>
                <a:cs typeface="Calibri"/>
              </a:rPr>
              <a:t>positive,</a:t>
            </a:r>
            <a:r>
              <a:rPr sz="1800" i="1" dirty="0">
                <a:latin typeface="Calibri"/>
                <a:cs typeface="Calibri"/>
              </a:rPr>
              <a:t> </a:t>
            </a:r>
            <a:r>
              <a:rPr sz="1800" i="1" spc="-5" dirty="0">
                <a:latin typeface="Calibri"/>
                <a:cs typeface="Calibri"/>
              </a:rPr>
              <a:t>negative,</a:t>
            </a:r>
            <a:r>
              <a:rPr sz="1800" i="1" spc="5" dirty="0">
                <a:latin typeface="Calibri"/>
                <a:cs typeface="Calibri"/>
              </a:rPr>
              <a:t> </a:t>
            </a:r>
            <a:r>
              <a:rPr sz="1800" i="1" spc="-5" dirty="0">
                <a:latin typeface="Calibri"/>
                <a:cs typeface="Calibri"/>
              </a:rPr>
              <a:t>neutral, </a:t>
            </a:r>
            <a:r>
              <a:rPr sz="1800" dirty="0">
                <a:latin typeface="Calibri"/>
                <a:cs typeface="Calibri"/>
              </a:rPr>
              <a:t>together</a:t>
            </a:r>
            <a:r>
              <a:rPr sz="1800" spc="5" dirty="0">
                <a:latin typeface="Calibri"/>
                <a:cs typeface="Calibri"/>
              </a:rPr>
              <a:t> </a:t>
            </a:r>
            <a:r>
              <a:rPr sz="1800" spc="-5" dirty="0">
                <a:latin typeface="Calibri"/>
                <a:cs typeface="Calibri"/>
              </a:rPr>
              <a:t>with </a:t>
            </a:r>
            <a:r>
              <a:rPr sz="1800" i="1" spc="-5" dirty="0">
                <a:latin typeface="Calibri"/>
                <a:cs typeface="Calibri"/>
              </a:rPr>
              <a:t>strength</a:t>
            </a:r>
            <a:endParaRPr sz="1800" dirty="0">
              <a:latin typeface="Calibri"/>
              <a:cs typeface="Calibri"/>
            </a:endParaRPr>
          </a:p>
          <a:p>
            <a:pPr marL="434340" indent="-422275">
              <a:lnSpc>
                <a:spcPct val="100000"/>
              </a:lnSpc>
              <a:spcBef>
                <a:spcPts val="290"/>
              </a:spcBef>
              <a:buAutoNum type="arabicPeriod"/>
              <a:tabLst>
                <a:tab pos="434340" algn="l"/>
                <a:tab pos="434975" algn="l"/>
              </a:tabLst>
            </a:pPr>
            <a:r>
              <a:rPr sz="2000" b="1" dirty="0">
                <a:latin typeface="Calibri"/>
                <a:cs typeface="Calibri"/>
              </a:rPr>
              <a:t>Text</a:t>
            </a:r>
            <a:r>
              <a:rPr sz="2000" b="1" spc="-5" dirty="0">
                <a:latin typeface="Calibri"/>
                <a:cs typeface="Calibri"/>
              </a:rPr>
              <a:t> </a:t>
            </a:r>
            <a:r>
              <a:rPr sz="2000" spc="-5" dirty="0">
                <a:latin typeface="Calibri"/>
                <a:cs typeface="Calibri"/>
              </a:rPr>
              <a:t>containing </a:t>
            </a:r>
            <a:r>
              <a:rPr sz="2000" dirty="0">
                <a:latin typeface="Calibri"/>
                <a:cs typeface="Calibri"/>
              </a:rPr>
              <a:t>the</a:t>
            </a:r>
            <a:r>
              <a:rPr sz="2000" spc="-5" dirty="0">
                <a:latin typeface="Calibri"/>
                <a:cs typeface="Calibri"/>
              </a:rPr>
              <a:t> </a:t>
            </a:r>
            <a:r>
              <a:rPr sz="2000" spc="-15" dirty="0">
                <a:latin typeface="Calibri"/>
                <a:cs typeface="Calibri"/>
              </a:rPr>
              <a:t>attitude</a:t>
            </a:r>
            <a:endParaRPr sz="2000" dirty="0">
              <a:latin typeface="Calibri"/>
              <a:cs typeface="Calibri"/>
            </a:endParaRPr>
          </a:p>
          <a:p>
            <a:pPr marL="584200" lvl="1" indent="-229235">
              <a:lnSpc>
                <a:spcPct val="100000"/>
              </a:lnSpc>
              <a:spcBef>
                <a:spcPts val="200"/>
              </a:spcBef>
              <a:buClr>
                <a:srgbClr val="CC0000"/>
              </a:buClr>
              <a:buFont typeface="Times New Roman"/>
              <a:buChar char="•"/>
              <a:tabLst>
                <a:tab pos="583565" algn="l"/>
                <a:tab pos="584200" algn="l"/>
              </a:tabLst>
            </a:pPr>
            <a:r>
              <a:rPr sz="2000" spc="-5" dirty="0">
                <a:latin typeface="Calibri"/>
                <a:cs typeface="Calibri"/>
              </a:rPr>
              <a:t>Sentence</a:t>
            </a:r>
            <a:r>
              <a:rPr sz="2000" spc="-10" dirty="0">
                <a:latin typeface="Calibri"/>
                <a:cs typeface="Calibri"/>
              </a:rPr>
              <a:t> </a:t>
            </a:r>
            <a:r>
              <a:rPr sz="2000" spc="-5" dirty="0">
                <a:latin typeface="Calibri"/>
                <a:cs typeface="Calibri"/>
              </a:rPr>
              <a:t>or entire document</a:t>
            </a:r>
            <a:endParaRPr sz="20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3245485" cy="513080"/>
          </a:xfrm>
          <a:prstGeom prst="rect">
            <a:avLst/>
          </a:prstGeom>
        </p:spPr>
        <p:txBody>
          <a:bodyPr vert="horz" wrap="square" lIns="0" tIns="12700" rIns="0" bIns="0" rtlCol="0">
            <a:spAutoFit/>
          </a:bodyPr>
          <a:lstStyle/>
          <a:p>
            <a:pPr marL="12700">
              <a:lnSpc>
                <a:spcPct val="100000"/>
              </a:lnSpc>
              <a:spcBef>
                <a:spcPts val="100"/>
              </a:spcBef>
            </a:pPr>
            <a:r>
              <a:rPr spc="-10" dirty="0"/>
              <a:t>Sentiment</a:t>
            </a:r>
            <a:r>
              <a:rPr spc="-30" dirty="0"/>
              <a:t> </a:t>
            </a:r>
            <a:r>
              <a:rPr spc="-5" dirty="0"/>
              <a:t>Analysis</a:t>
            </a:r>
          </a:p>
        </p:txBody>
      </p:sp>
      <p:sp>
        <p:nvSpPr>
          <p:cNvPr id="7" name="object 7"/>
          <p:cNvSpPr txBox="1"/>
          <p:nvPr/>
        </p:nvSpPr>
        <p:spPr>
          <a:xfrm>
            <a:off x="383539" y="1293839"/>
            <a:ext cx="8197215" cy="3308985"/>
          </a:xfrm>
          <a:prstGeom prst="rect">
            <a:avLst/>
          </a:prstGeom>
        </p:spPr>
        <p:txBody>
          <a:bodyPr vert="horz" wrap="square" lIns="0" tIns="104139" rIns="0" bIns="0" rtlCol="0">
            <a:spAutoFit/>
          </a:bodyPr>
          <a:lstStyle/>
          <a:p>
            <a:pPr marL="355600" indent="-342900">
              <a:lnSpc>
                <a:spcPct val="100000"/>
              </a:lnSpc>
              <a:spcBef>
                <a:spcPts val="819"/>
              </a:spcBef>
              <a:buClr>
                <a:srgbClr val="CC0000"/>
              </a:buClr>
              <a:buFont typeface="Times New Roman"/>
              <a:buChar char="•"/>
              <a:tabLst>
                <a:tab pos="354965" algn="l"/>
                <a:tab pos="355600" algn="l"/>
              </a:tabLst>
            </a:pPr>
            <a:r>
              <a:rPr sz="3200" spc="-5" dirty="0">
                <a:latin typeface="Calibri"/>
                <a:cs typeface="Calibri"/>
              </a:rPr>
              <a:t>Simplest</a:t>
            </a:r>
            <a:r>
              <a:rPr sz="3200" spc="-30" dirty="0">
                <a:latin typeface="Calibri"/>
                <a:cs typeface="Calibri"/>
              </a:rPr>
              <a:t> </a:t>
            </a:r>
            <a:r>
              <a:rPr sz="3200" dirty="0">
                <a:latin typeface="Calibri"/>
                <a:cs typeface="Calibri"/>
              </a:rPr>
              <a:t>task:</a:t>
            </a:r>
          </a:p>
          <a:p>
            <a:pPr marL="698500" lvl="1" indent="-228600">
              <a:lnSpc>
                <a:spcPct val="100000"/>
              </a:lnSpc>
              <a:spcBef>
                <a:spcPts val="635"/>
              </a:spcBef>
              <a:buClr>
                <a:srgbClr val="000000"/>
              </a:buClr>
              <a:buFont typeface="Times New Roman"/>
              <a:buChar char="•"/>
              <a:tabLst>
                <a:tab pos="698500" algn="l"/>
              </a:tabLst>
            </a:pPr>
            <a:r>
              <a:rPr sz="2800" dirty="0">
                <a:solidFill>
                  <a:srgbClr val="000090"/>
                </a:solidFill>
                <a:latin typeface="Calibri"/>
                <a:cs typeface="Calibri"/>
              </a:rPr>
              <a:t>Is</a:t>
            </a:r>
            <a:r>
              <a:rPr sz="2800" spc="-5" dirty="0">
                <a:solidFill>
                  <a:srgbClr val="000090"/>
                </a:solidFill>
                <a:latin typeface="Calibri"/>
                <a:cs typeface="Calibri"/>
              </a:rPr>
              <a:t> </a:t>
            </a:r>
            <a:r>
              <a:rPr sz="2800" dirty="0">
                <a:solidFill>
                  <a:srgbClr val="000090"/>
                </a:solidFill>
                <a:latin typeface="Calibri"/>
                <a:cs typeface="Calibri"/>
              </a:rPr>
              <a:t>the </a:t>
            </a:r>
            <a:r>
              <a:rPr sz="2800" spc="-20" dirty="0">
                <a:solidFill>
                  <a:srgbClr val="000090"/>
                </a:solidFill>
                <a:latin typeface="Calibri"/>
                <a:cs typeface="Calibri"/>
              </a:rPr>
              <a:t>attitude</a:t>
            </a:r>
            <a:r>
              <a:rPr sz="2800" dirty="0">
                <a:solidFill>
                  <a:srgbClr val="000090"/>
                </a:solidFill>
                <a:latin typeface="Calibri"/>
                <a:cs typeface="Calibri"/>
              </a:rPr>
              <a:t> </a:t>
            </a:r>
            <a:r>
              <a:rPr sz="2800" spc="-5" dirty="0">
                <a:solidFill>
                  <a:srgbClr val="000090"/>
                </a:solidFill>
                <a:latin typeface="Calibri"/>
                <a:cs typeface="Calibri"/>
              </a:rPr>
              <a:t>of</a:t>
            </a:r>
            <a:r>
              <a:rPr sz="2800" dirty="0">
                <a:solidFill>
                  <a:srgbClr val="000090"/>
                </a:solidFill>
                <a:latin typeface="Calibri"/>
                <a:cs typeface="Calibri"/>
              </a:rPr>
              <a:t> this </a:t>
            </a:r>
            <a:r>
              <a:rPr sz="2800" spc="-5" dirty="0">
                <a:solidFill>
                  <a:srgbClr val="000090"/>
                </a:solidFill>
                <a:latin typeface="Calibri"/>
                <a:cs typeface="Calibri"/>
              </a:rPr>
              <a:t>text</a:t>
            </a:r>
            <a:r>
              <a:rPr sz="2800" dirty="0">
                <a:solidFill>
                  <a:srgbClr val="000090"/>
                </a:solidFill>
                <a:latin typeface="Calibri"/>
                <a:cs typeface="Calibri"/>
              </a:rPr>
              <a:t> </a:t>
            </a:r>
            <a:r>
              <a:rPr sz="2800" spc="-5" dirty="0">
                <a:solidFill>
                  <a:srgbClr val="000090"/>
                </a:solidFill>
                <a:latin typeface="Calibri"/>
                <a:cs typeface="Calibri"/>
              </a:rPr>
              <a:t>positive</a:t>
            </a:r>
            <a:r>
              <a:rPr sz="2800" dirty="0">
                <a:solidFill>
                  <a:srgbClr val="000090"/>
                </a:solidFill>
                <a:latin typeface="Calibri"/>
                <a:cs typeface="Calibri"/>
              </a:rPr>
              <a:t> </a:t>
            </a:r>
            <a:r>
              <a:rPr sz="2800" spc="-5" dirty="0">
                <a:solidFill>
                  <a:srgbClr val="000090"/>
                </a:solidFill>
                <a:latin typeface="Calibri"/>
                <a:cs typeface="Calibri"/>
              </a:rPr>
              <a:t>or</a:t>
            </a:r>
            <a:r>
              <a:rPr sz="2800" dirty="0">
                <a:solidFill>
                  <a:srgbClr val="000090"/>
                </a:solidFill>
                <a:latin typeface="Calibri"/>
                <a:cs typeface="Calibri"/>
              </a:rPr>
              <a:t> </a:t>
            </a:r>
            <a:r>
              <a:rPr sz="2800" spc="-5" dirty="0">
                <a:solidFill>
                  <a:srgbClr val="000090"/>
                </a:solidFill>
                <a:latin typeface="Calibri"/>
                <a:cs typeface="Calibri"/>
              </a:rPr>
              <a:t>negative?</a:t>
            </a:r>
            <a:endParaRPr sz="2800" dirty="0">
              <a:latin typeface="Calibri"/>
              <a:cs typeface="Calibri"/>
            </a:endParaRPr>
          </a:p>
          <a:p>
            <a:pPr marL="355600" indent="-342900">
              <a:lnSpc>
                <a:spcPct val="100000"/>
              </a:lnSpc>
              <a:spcBef>
                <a:spcPts val="735"/>
              </a:spcBef>
              <a:buClr>
                <a:srgbClr val="CC0000"/>
              </a:buClr>
              <a:buFont typeface="Times New Roman"/>
              <a:buChar char="•"/>
              <a:tabLst>
                <a:tab pos="354965" algn="l"/>
                <a:tab pos="355600" algn="l"/>
              </a:tabLst>
            </a:pPr>
            <a:r>
              <a:rPr sz="3200" spc="-5" dirty="0">
                <a:latin typeface="Calibri"/>
                <a:cs typeface="Calibri"/>
              </a:rPr>
              <a:t>More</a:t>
            </a:r>
            <a:r>
              <a:rPr sz="3200" spc="-25" dirty="0">
                <a:latin typeface="Calibri"/>
                <a:cs typeface="Calibri"/>
              </a:rPr>
              <a:t> </a:t>
            </a:r>
            <a:r>
              <a:rPr sz="3200" spc="-5" dirty="0">
                <a:latin typeface="Calibri"/>
                <a:cs typeface="Calibri"/>
              </a:rPr>
              <a:t>complex:</a:t>
            </a:r>
            <a:endParaRPr sz="3200" dirty="0">
              <a:latin typeface="Calibri"/>
              <a:cs typeface="Calibri"/>
            </a:endParaRPr>
          </a:p>
          <a:p>
            <a:pPr marL="698500" lvl="1" indent="-228600">
              <a:lnSpc>
                <a:spcPct val="100000"/>
              </a:lnSpc>
              <a:spcBef>
                <a:spcPts val="665"/>
              </a:spcBef>
              <a:buFont typeface="Times New Roman"/>
              <a:buChar char="•"/>
              <a:tabLst>
                <a:tab pos="698500" algn="l"/>
              </a:tabLst>
            </a:pPr>
            <a:r>
              <a:rPr sz="2800" dirty="0">
                <a:latin typeface="Calibri"/>
                <a:cs typeface="Calibri"/>
              </a:rPr>
              <a:t>Rank</a:t>
            </a:r>
            <a:r>
              <a:rPr sz="2800" spc="-5" dirty="0">
                <a:latin typeface="Calibri"/>
                <a:cs typeface="Calibri"/>
              </a:rPr>
              <a:t> </a:t>
            </a:r>
            <a:r>
              <a:rPr sz="2800" dirty="0">
                <a:latin typeface="Calibri"/>
                <a:cs typeface="Calibri"/>
              </a:rPr>
              <a:t>the</a:t>
            </a:r>
            <a:r>
              <a:rPr sz="2800" spc="-5" dirty="0">
                <a:latin typeface="Calibri"/>
                <a:cs typeface="Calibri"/>
              </a:rPr>
              <a:t> </a:t>
            </a:r>
            <a:r>
              <a:rPr sz="2800" spc="-20" dirty="0">
                <a:latin typeface="Calibri"/>
                <a:cs typeface="Calibri"/>
              </a:rPr>
              <a:t>attitude</a:t>
            </a:r>
            <a:r>
              <a:rPr sz="2800" dirty="0">
                <a:latin typeface="Calibri"/>
                <a:cs typeface="Calibri"/>
              </a:rPr>
              <a:t> </a:t>
            </a:r>
            <a:r>
              <a:rPr sz="2800" spc="-5" dirty="0">
                <a:latin typeface="Calibri"/>
                <a:cs typeface="Calibri"/>
              </a:rPr>
              <a:t>of </a:t>
            </a:r>
            <a:r>
              <a:rPr sz="2800" dirty="0">
                <a:latin typeface="Calibri"/>
                <a:cs typeface="Calibri"/>
              </a:rPr>
              <a:t>this</a:t>
            </a:r>
            <a:r>
              <a:rPr sz="2800" spc="-5" dirty="0">
                <a:latin typeface="Calibri"/>
                <a:cs typeface="Calibri"/>
              </a:rPr>
              <a:t> text</a:t>
            </a:r>
            <a:r>
              <a:rPr sz="2800" dirty="0">
                <a:latin typeface="Calibri"/>
                <a:cs typeface="Calibri"/>
              </a:rPr>
              <a:t> </a:t>
            </a:r>
            <a:r>
              <a:rPr sz="2800" spc="-5" dirty="0">
                <a:latin typeface="Calibri"/>
                <a:cs typeface="Calibri"/>
              </a:rPr>
              <a:t>from </a:t>
            </a:r>
            <a:r>
              <a:rPr sz="2800" dirty="0">
                <a:latin typeface="Calibri"/>
                <a:cs typeface="Calibri"/>
              </a:rPr>
              <a:t>1 to</a:t>
            </a:r>
            <a:r>
              <a:rPr sz="2800" spc="-5" dirty="0">
                <a:latin typeface="Calibri"/>
                <a:cs typeface="Calibri"/>
              </a:rPr>
              <a:t> </a:t>
            </a:r>
            <a:r>
              <a:rPr sz="2800" dirty="0">
                <a:latin typeface="Calibri"/>
                <a:cs typeface="Calibri"/>
              </a:rPr>
              <a:t>5</a:t>
            </a:r>
          </a:p>
          <a:p>
            <a:pPr marL="355600" indent="-342900">
              <a:lnSpc>
                <a:spcPct val="100000"/>
              </a:lnSpc>
              <a:spcBef>
                <a:spcPts val="835"/>
              </a:spcBef>
              <a:buClr>
                <a:srgbClr val="CC0000"/>
              </a:buClr>
              <a:buFont typeface="Times New Roman"/>
              <a:buChar char="•"/>
              <a:tabLst>
                <a:tab pos="354965" algn="l"/>
                <a:tab pos="355600" algn="l"/>
              </a:tabLst>
            </a:pPr>
            <a:r>
              <a:rPr sz="3200" dirty="0">
                <a:latin typeface="Calibri"/>
                <a:cs typeface="Calibri"/>
              </a:rPr>
              <a:t>Advanced:</a:t>
            </a:r>
          </a:p>
          <a:p>
            <a:pPr marL="698500" lvl="1" indent="-228600">
              <a:lnSpc>
                <a:spcPct val="100000"/>
              </a:lnSpc>
              <a:spcBef>
                <a:spcPts val="665"/>
              </a:spcBef>
              <a:buFont typeface="Times New Roman"/>
              <a:buChar char="•"/>
              <a:tabLst>
                <a:tab pos="698500" algn="l"/>
              </a:tabLst>
            </a:pPr>
            <a:r>
              <a:rPr sz="2800" spc="-5" dirty="0">
                <a:latin typeface="Calibri"/>
                <a:cs typeface="Calibri"/>
              </a:rPr>
              <a:t>Detect</a:t>
            </a:r>
            <a:r>
              <a:rPr sz="2800" spc="5" dirty="0">
                <a:latin typeface="Calibri"/>
                <a:cs typeface="Calibri"/>
              </a:rPr>
              <a:t> </a:t>
            </a:r>
            <a:r>
              <a:rPr sz="2800" dirty="0">
                <a:latin typeface="Calibri"/>
                <a:cs typeface="Calibri"/>
              </a:rPr>
              <a:t>the</a:t>
            </a:r>
            <a:r>
              <a:rPr sz="2800" spc="10" dirty="0">
                <a:latin typeface="Calibri"/>
                <a:cs typeface="Calibri"/>
              </a:rPr>
              <a:t> </a:t>
            </a:r>
            <a:r>
              <a:rPr sz="2800" spc="-5" dirty="0">
                <a:latin typeface="Calibri"/>
                <a:cs typeface="Calibri"/>
              </a:rPr>
              <a:t>target,</a:t>
            </a:r>
            <a:r>
              <a:rPr sz="2800" spc="5" dirty="0">
                <a:latin typeface="Calibri"/>
                <a:cs typeface="Calibri"/>
              </a:rPr>
              <a:t> </a:t>
            </a:r>
            <a:r>
              <a:rPr sz="2800" spc="-5" dirty="0">
                <a:latin typeface="Calibri"/>
                <a:cs typeface="Calibri"/>
              </a:rPr>
              <a:t>source,</a:t>
            </a:r>
            <a:r>
              <a:rPr sz="2800" spc="10" dirty="0">
                <a:latin typeface="Calibri"/>
                <a:cs typeface="Calibri"/>
              </a:rPr>
              <a:t> </a:t>
            </a:r>
            <a:r>
              <a:rPr sz="2800" spc="-5" dirty="0">
                <a:latin typeface="Calibri"/>
                <a:cs typeface="Calibri"/>
              </a:rPr>
              <a:t>or</a:t>
            </a:r>
            <a:r>
              <a:rPr sz="2800" spc="5" dirty="0">
                <a:latin typeface="Calibri"/>
                <a:cs typeface="Calibri"/>
              </a:rPr>
              <a:t> </a:t>
            </a:r>
            <a:r>
              <a:rPr sz="2800" spc="-5" dirty="0">
                <a:latin typeface="Calibri"/>
                <a:cs typeface="Calibri"/>
              </a:rPr>
              <a:t>complex</a:t>
            </a:r>
            <a:r>
              <a:rPr sz="2800" spc="10" dirty="0">
                <a:latin typeface="Calibri"/>
                <a:cs typeface="Calibri"/>
              </a:rPr>
              <a:t> </a:t>
            </a:r>
            <a:r>
              <a:rPr sz="2800" spc="-20" dirty="0">
                <a:latin typeface="Calibri"/>
                <a:cs typeface="Calibri"/>
              </a:rPr>
              <a:t>attitude</a:t>
            </a:r>
            <a:r>
              <a:rPr sz="2800" spc="10" dirty="0">
                <a:latin typeface="Calibri"/>
                <a:cs typeface="Calibri"/>
              </a:rPr>
              <a:t> </a:t>
            </a:r>
            <a:r>
              <a:rPr sz="2800" spc="-5" dirty="0">
                <a:latin typeface="Calibri"/>
                <a:cs typeface="Calibri"/>
              </a:rPr>
              <a:t>types</a:t>
            </a:r>
            <a:endParaRPr sz="2800" dirty="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297939" y="311150"/>
            <a:ext cx="6849745" cy="513080"/>
          </a:xfrm>
          <a:prstGeom prst="rect">
            <a:avLst/>
          </a:prstGeom>
        </p:spPr>
        <p:txBody>
          <a:bodyPr vert="horz" wrap="square" lIns="0" tIns="12700" rIns="0" bIns="0" rtlCol="0">
            <a:spAutoFit/>
          </a:bodyPr>
          <a:lstStyle/>
          <a:p>
            <a:pPr marL="12700">
              <a:lnSpc>
                <a:spcPct val="100000"/>
              </a:lnSpc>
              <a:spcBef>
                <a:spcPts val="100"/>
              </a:spcBef>
            </a:pPr>
            <a:r>
              <a:rPr spc="-5" dirty="0"/>
              <a:t>IMDB data</a:t>
            </a:r>
            <a:r>
              <a:rPr dirty="0"/>
              <a:t> in </a:t>
            </a:r>
            <a:r>
              <a:rPr spc="-5" dirty="0"/>
              <a:t>the</a:t>
            </a:r>
            <a:r>
              <a:rPr dirty="0"/>
              <a:t> </a:t>
            </a:r>
            <a:r>
              <a:rPr spc="-5" dirty="0"/>
              <a:t>Pang</a:t>
            </a:r>
            <a:r>
              <a:rPr dirty="0"/>
              <a:t> </a:t>
            </a:r>
            <a:r>
              <a:rPr spc="-5" dirty="0"/>
              <a:t>and</a:t>
            </a:r>
            <a:r>
              <a:rPr dirty="0"/>
              <a:t> </a:t>
            </a:r>
            <a:r>
              <a:rPr spc="-5" dirty="0"/>
              <a:t>Lee</a:t>
            </a:r>
            <a:r>
              <a:rPr dirty="0"/>
              <a:t> </a:t>
            </a:r>
            <a:r>
              <a:rPr spc="-5" dirty="0"/>
              <a:t>database</a:t>
            </a:r>
          </a:p>
        </p:txBody>
      </p:sp>
      <p:sp>
        <p:nvSpPr>
          <p:cNvPr id="7" name="object 7"/>
          <p:cNvSpPr txBox="1"/>
          <p:nvPr/>
        </p:nvSpPr>
        <p:spPr>
          <a:xfrm>
            <a:off x="167639" y="1690369"/>
            <a:ext cx="4768850" cy="2928620"/>
          </a:xfrm>
          <a:prstGeom prst="rect">
            <a:avLst/>
          </a:prstGeom>
        </p:spPr>
        <p:txBody>
          <a:bodyPr vert="horz" wrap="square" lIns="0" tIns="13970" rIns="0" bIns="0" rtlCol="0">
            <a:spAutoFit/>
          </a:bodyPr>
          <a:lstStyle/>
          <a:p>
            <a:pPr marR="253365">
              <a:lnSpc>
                <a:spcPct val="99500"/>
              </a:lnSpc>
              <a:spcBef>
                <a:spcPts val="110"/>
              </a:spcBef>
            </a:pPr>
            <a:r>
              <a:rPr sz="1800" spc="-5" dirty="0">
                <a:latin typeface="Calibri"/>
                <a:cs typeface="Calibri"/>
              </a:rPr>
              <a:t>when</a:t>
            </a:r>
            <a:r>
              <a:rPr sz="1800" dirty="0">
                <a:latin typeface="Calibri"/>
                <a:cs typeface="Calibri"/>
              </a:rPr>
              <a:t> </a:t>
            </a:r>
            <a:r>
              <a:rPr sz="1800" spc="-5" dirty="0">
                <a:latin typeface="Calibri"/>
                <a:cs typeface="Calibri"/>
              </a:rPr>
              <a:t>_star</a:t>
            </a:r>
            <a:r>
              <a:rPr sz="1800" dirty="0">
                <a:latin typeface="Calibri"/>
                <a:cs typeface="Calibri"/>
              </a:rPr>
              <a:t> </a:t>
            </a:r>
            <a:r>
              <a:rPr sz="1800" spc="-5" dirty="0">
                <a:latin typeface="Calibri"/>
                <a:cs typeface="Calibri"/>
              </a:rPr>
              <a:t>wars_ came</a:t>
            </a:r>
            <a:r>
              <a:rPr sz="1800" spc="5" dirty="0">
                <a:latin typeface="Calibri"/>
                <a:cs typeface="Calibri"/>
              </a:rPr>
              <a:t> </a:t>
            </a:r>
            <a:r>
              <a:rPr sz="1800" spc="-5" dirty="0">
                <a:latin typeface="Calibri"/>
                <a:cs typeface="Calibri"/>
              </a:rPr>
              <a:t>out</a:t>
            </a:r>
            <a:r>
              <a:rPr sz="1800" dirty="0">
                <a:latin typeface="Calibri"/>
                <a:cs typeface="Calibri"/>
              </a:rPr>
              <a:t> </a:t>
            </a:r>
            <a:r>
              <a:rPr sz="1800" spc="-5" dirty="0">
                <a:latin typeface="Calibri"/>
                <a:cs typeface="Calibri"/>
              </a:rPr>
              <a:t>some</a:t>
            </a:r>
            <a:r>
              <a:rPr sz="1800" spc="5" dirty="0">
                <a:latin typeface="Calibri"/>
                <a:cs typeface="Calibri"/>
              </a:rPr>
              <a:t> </a:t>
            </a:r>
            <a:r>
              <a:rPr sz="1800" spc="-5" dirty="0">
                <a:latin typeface="Calibri"/>
                <a:cs typeface="Calibri"/>
              </a:rPr>
              <a:t>twenty years </a:t>
            </a:r>
            <a:r>
              <a:rPr sz="1800" dirty="0">
                <a:latin typeface="Calibri"/>
                <a:cs typeface="Calibri"/>
              </a:rPr>
              <a:t> </a:t>
            </a:r>
            <a:r>
              <a:rPr sz="1800" spc="-5" dirty="0">
                <a:latin typeface="Calibri"/>
                <a:cs typeface="Calibri"/>
              </a:rPr>
              <a:t>ago</a:t>
            </a:r>
            <a:r>
              <a:rPr sz="1800" dirty="0">
                <a:latin typeface="Calibri"/>
                <a:cs typeface="Calibri"/>
              </a:rPr>
              <a:t> , the</a:t>
            </a:r>
            <a:r>
              <a:rPr sz="1800" spc="5" dirty="0">
                <a:latin typeface="Calibri"/>
                <a:cs typeface="Calibri"/>
              </a:rPr>
              <a:t> </a:t>
            </a:r>
            <a:r>
              <a:rPr sz="1800" spc="-5" dirty="0">
                <a:latin typeface="Calibri"/>
                <a:cs typeface="Calibri"/>
              </a:rPr>
              <a:t>image</a:t>
            </a:r>
            <a:r>
              <a:rPr sz="1800" dirty="0">
                <a:latin typeface="Calibri"/>
                <a:cs typeface="Calibri"/>
              </a:rPr>
              <a:t> </a:t>
            </a:r>
            <a:r>
              <a:rPr sz="1800" spc="-5" dirty="0">
                <a:latin typeface="Calibri"/>
                <a:cs typeface="Calibri"/>
              </a:rPr>
              <a:t>of</a:t>
            </a:r>
            <a:r>
              <a:rPr sz="1800" spc="5" dirty="0">
                <a:latin typeface="Calibri"/>
                <a:cs typeface="Calibri"/>
              </a:rPr>
              <a:t> </a:t>
            </a:r>
            <a:r>
              <a:rPr sz="1800" spc="-5" dirty="0">
                <a:latin typeface="Calibri"/>
                <a:cs typeface="Calibri"/>
              </a:rPr>
              <a:t>traveling</a:t>
            </a:r>
            <a:r>
              <a:rPr sz="1800" dirty="0">
                <a:latin typeface="Calibri"/>
                <a:cs typeface="Calibri"/>
              </a:rPr>
              <a:t> </a:t>
            </a:r>
            <a:r>
              <a:rPr sz="1800" spc="-5" dirty="0">
                <a:latin typeface="Calibri"/>
                <a:cs typeface="Calibri"/>
              </a:rPr>
              <a:t>throughout</a:t>
            </a:r>
            <a:r>
              <a:rPr sz="1800" spc="5" dirty="0">
                <a:latin typeface="Calibri"/>
                <a:cs typeface="Calibri"/>
              </a:rPr>
              <a:t> </a:t>
            </a:r>
            <a:r>
              <a:rPr sz="1800" dirty="0">
                <a:latin typeface="Calibri"/>
                <a:cs typeface="Calibri"/>
              </a:rPr>
              <a:t>the </a:t>
            </a:r>
            <a:r>
              <a:rPr sz="1800" spc="-5" dirty="0">
                <a:latin typeface="Calibri"/>
                <a:cs typeface="Calibri"/>
              </a:rPr>
              <a:t>stars </a:t>
            </a:r>
            <a:r>
              <a:rPr sz="1800" spc="-390" dirty="0">
                <a:latin typeface="Calibri"/>
                <a:cs typeface="Calibri"/>
              </a:rPr>
              <a:t> </a:t>
            </a:r>
            <a:r>
              <a:rPr sz="1800" dirty="0">
                <a:latin typeface="Calibri"/>
                <a:cs typeface="Calibri"/>
              </a:rPr>
              <a:t>has</a:t>
            </a:r>
            <a:r>
              <a:rPr sz="1800" spc="-5" dirty="0">
                <a:latin typeface="Calibri"/>
                <a:cs typeface="Calibri"/>
              </a:rPr>
              <a:t> become</a:t>
            </a:r>
            <a:r>
              <a:rPr sz="1800" dirty="0">
                <a:latin typeface="Calibri"/>
                <a:cs typeface="Calibri"/>
              </a:rPr>
              <a:t> a </a:t>
            </a:r>
            <a:r>
              <a:rPr sz="1800" spc="-5" dirty="0">
                <a:latin typeface="Calibri"/>
                <a:cs typeface="Calibri"/>
              </a:rPr>
              <a:t>commonplace image</a:t>
            </a:r>
            <a:r>
              <a:rPr sz="1800" dirty="0">
                <a:latin typeface="Calibri"/>
                <a:cs typeface="Calibri"/>
              </a:rPr>
              <a:t> . </a:t>
            </a:r>
            <a:r>
              <a:rPr sz="1800" spc="-5" dirty="0">
                <a:latin typeface="Calibri"/>
                <a:cs typeface="Calibri"/>
              </a:rPr>
              <a:t>[…]</a:t>
            </a:r>
            <a:endParaRPr sz="1800">
              <a:latin typeface="Calibri"/>
              <a:cs typeface="Calibri"/>
            </a:endParaRPr>
          </a:p>
          <a:p>
            <a:pPr marR="168275">
              <a:lnSpc>
                <a:spcPct val="101099"/>
              </a:lnSpc>
              <a:spcBef>
                <a:spcPts val="350"/>
              </a:spcBef>
            </a:pPr>
            <a:r>
              <a:rPr sz="1800" spc="-5" dirty="0">
                <a:latin typeface="Calibri"/>
                <a:cs typeface="Calibri"/>
              </a:rPr>
              <a:t>when </a:t>
            </a:r>
            <a:r>
              <a:rPr sz="1800" dirty="0">
                <a:latin typeface="Calibri"/>
                <a:cs typeface="Calibri"/>
              </a:rPr>
              <a:t>han </a:t>
            </a:r>
            <a:r>
              <a:rPr sz="1800" spc="-5" dirty="0">
                <a:latin typeface="Calibri"/>
                <a:cs typeface="Calibri"/>
              </a:rPr>
              <a:t>solo goes </a:t>
            </a:r>
            <a:r>
              <a:rPr sz="1800" dirty="0">
                <a:latin typeface="Calibri"/>
                <a:cs typeface="Calibri"/>
              </a:rPr>
              <a:t>light speed , the </a:t>
            </a:r>
            <a:r>
              <a:rPr sz="1800" spc="-5" dirty="0">
                <a:latin typeface="Calibri"/>
                <a:cs typeface="Calibri"/>
              </a:rPr>
              <a:t>stars </a:t>
            </a:r>
            <a:r>
              <a:rPr sz="1800" dirty="0">
                <a:latin typeface="Calibri"/>
                <a:cs typeface="Calibri"/>
              </a:rPr>
              <a:t>change </a:t>
            </a:r>
            <a:r>
              <a:rPr sz="1800" spc="-395" dirty="0">
                <a:latin typeface="Calibri"/>
                <a:cs typeface="Calibri"/>
              </a:rPr>
              <a:t> </a:t>
            </a:r>
            <a:r>
              <a:rPr sz="1800" dirty="0">
                <a:latin typeface="Calibri"/>
                <a:cs typeface="Calibri"/>
              </a:rPr>
              <a:t>to</a:t>
            </a:r>
            <a:r>
              <a:rPr sz="1800" spc="-5" dirty="0">
                <a:latin typeface="Calibri"/>
                <a:cs typeface="Calibri"/>
              </a:rPr>
              <a:t> bright</a:t>
            </a:r>
            <a:r>
              <a:rPr sz="1800" dirty="0">
                <a:latin typeface="Calibri"/>
                <a:cs typeface="Calibri"/>
              </a:rPr>
              <a:t> lines , </a:t>
            </a:r>
            <a:r>
              <a:rPr sz="1800" spc="-5" dirty="0">
                <a:latin typeface="Calibri"/>
                <a:cs typeface="Calibri"/>
              </a:rPr>
              <a:t>going</a:t>
            </a:r>
            <a:r>
              <a:rPr sz="1800" dirty="0">
                <a:latin typeface="Calibri"/>
                <a:cs typeface="Calibri"/>
              </a:rPr>
              <a:t> </a:t>
            </a:r>
            <a:r>
              <a:rPr sz="1800" spc="-5" dirty="0">
                <a:latin typeface="Calibri"/>
                <a:cs typeface="Calibri"/>
              </a:rPr>
              <a:t>towards</a:t>
            </a:r>
            <a:r>
              <a:rPr sz="1800" dirty="0">
                <a:latin typeface="Calibri"/>
                <a:cs typeface="Calibri"/>
              </a:rPr>
              <a:t> the </a:t>
            </a:r>
            <a:r>
              <a:rPr sz="1800" spc="-5" dirty="0">
                <a:latin typeface="Calibri"/>
                <a:cs typeface="Calibri"/>
              </a:rPr>
              <a:t>viewer</a:t>
            </a:r>
            <a:r>
              <a:rPr sz="1800" dirty="0">
                <a:latin typeface="Calibri"/>
                <a:cs typeface="Calibri"/>
              </a:rPr>
              <a:t> in lines </a:t>
            </a:r>
            <a:r>
              <a:rPr sz="1800" spc="5" dirty="0">
                <a:latin typeface="Calibri"/>
                <a:cs typeface="Calibri"/>
              </a:rPr>
              <a:t> </a:t>
            </a:r>
            <a:r>
              <a:rPr sz="1800" dirty="0">
                <a:latin typeface="Calibri"/>
                <a:cs typeface="Calibri"/>
              </a:rPr>
              <a:t>that</a:t>
            </a:r>
            <a:r>
              <a:rPr sz="1800" spc="-5" dirty="0">
                <a:latin typeface="Calibri"/>
                <a:cs typeface="Calibri"/>
              </a:rPr>
              <a:t> converge</a:t>
            </a:r>
            <a:r>
              <a:rPr sz="1800" dirty="0">
                <a:latin typeface="Calibri"/>
                <a:cs typeface="Calibri"/>
              </a:rPr>
              <a:t> at an</a:t>
            </a:r>
            <a:r>
              <a:rPr sz="1800" spc="-5" dirty="0">
                <a:latin typeface="Calibri"/>
                <a:cs typeface="Calibri"/>
              </a:rPr>
              <a:t> </a:t>
            </a:r>
            <a:r>
              <a:rPr sz="1800" dirty="0">
                <a:latin typeface="Calibri"/>
                <a:cs typeface="Calibri"/>
              </a:rPr>
              <a:t>invisible </a:t>
            </a:r>
            <a:r>
              <a:rPr sz="1800" spc="-5" dirty="0">
                <a:latin typeface="Calibri"/>
                <a:cs typeface="Calibri"/>
              </a:rPr>
              <a:t>point</a:t>
            </a:r>
            <a:r>
              <a:rPr sz="1800" dirty="0">
                <a:latin typeface="Calibri"/>
                <a:cs typeface="Calibri"/>
              </a:rPr>
              <a:t> .</a:t>
            </a:r>
            <a:endParaRPr sz="1800">
              <a:latin typeface="Calibri"/>
              <a:cs typeface="Calibri"/>
            </a:endParaRPr>
          </a:p>
          <a:p>
            <a:pPr algn="just">
              <a:lnSpc>
                <a:spcPct val="100000"/>
              </a:lnSpc>
              <a:spcBef>
                <a:spcPts val="370"/>
              </a:spcBef>
            </a:pPr>
            <a:r>
              <a:rPr sz="1800" dirty="0">
                <a:latin typeface="Calibri"/>
                <a:cs typeface="Calibri"/>
              </a:rPr>
              <a:t>cool</a:t>
            </a:r>
            <a:r>
              <a:rPr sz="1800" spc="-45" dirty="0">
                <a:latin typeface="Calibri"/>
                <a:cs typeface="Calibri"/>
              </a:rPr>
              <a:t> </a:t>
            </a:r>
            <a:r>
              <a:rPr sz="1800" dirty="0">
                <a:latin typeface="Calibri"/>
                <a:cs typeface="Calibri"/>
              </a:rPr>
              <a:t>.</a:t>
            </a:r>
            <a:endParaRPr sz="1800">
              <a:latin typeface="Calibri"/>
              <a:cs typeface="Calibri"/>
            </a:endParaRPr>
          </a:p>
          <a:p>
            <a:pPr algn="just">
              <a:lnSpc>
                <a:spcPct val="101099"/>
              </a:lnSpc>
              <a:spcBef>
                <a:spcPts val="415"/>
              </a:spcBef>
            </a:pPr>
            <a:r>
              <a:rPr sz="1800" spc="-5" dirty="0">
                <a:latin typeface="Calibri"/>
                <a:cs typeface="Calibri"/>
              </a:rPr>
              <a:t>_october sky_ oﬀers </a:t>
            </a:r>
            <a:r>
              <a:rPr sz="1800" dirty="0">
                <a:latin typeface="Calibri"/>
                <a:cs typeface="Calibri"/>
              </a:rPr>
              <a:t>a </a:t>
            </a:r>
            <a:r>
              <a:rPr sz="1800" spc="-5" dirty="0">
                <a:latin typeface="Calibri"/>
                <a:cs typeface="Calibri"/>
              </a:rPr>
              <a:t>much simpler image–that of </a:t>
            </a:r>
            <a:r>
              <a:rPr sz="1800" dirty="0">
                <a:latin typeface="Calibri"/>
                <a:cs typeface="Calibri"/>
              </a:rPr>
              <a:t> a single </a:t>
            </a:r>
            <a:r>
              <a:rPr sz="1800" spc="-5" dirty="0">
                <a:latin typeface="Calibri"/>
                <a:cs typeface="Calibri"/>
              </a:rPr>
              <a:t>white dot </a:t>
            </a:r>
            <a:r>
              <a:rPr sz="1800" dirty="0">
                <a:latin typeface="Calibri"/>
                <a:cs typeface="Calibri"/>
              </a:rPr>
              <a:t>, </a:t>
            </a:r>
            <a:r>
              <a:rPr sz="1800" spc="-5" dirty="0">
                <a:latin typeface="Calibri"/>
                <a:cs typeface="Calibri"/>
              </a:rPr>
              <a:t>traveling horizontally across </a:t>
            </a:r>
            <a:r>
              <a:rPr sz="1800" dirty="0">
                <a:latin typeface="Calibri"/>
                <a:cs typeface="Calibri"/>
              </a:rPr>
              <a:t>the </a:t>
            </a:r>
            <a:r>
              <a:rPr sz="1800" spc="-395" dirty="0">
                <a:latin typeface="Calibri"/>
                <a:cs typeface="Calibri"/>
              </a:rPr>
              <a:t> </a:t>
            </a:r>
            <a:r>
              <a:rPr sz="1800" dirty="0">
                <a:latin typeface="Calibri"/>
                <a:cs typeface="Calibri"/>
              </a:rPr>
              <a:t>night</a:t>
            </a:r>
            <a:r>
              <a:rPr sz="1800" spc="-5" dirty="0">
                <a:latin typeface="Calibri"/>
                <a:cs typeface="Calibri"/>
              </a:rPr>
              <a:t> </a:t>
            </a:r>
            <a:r>
              <a:rPr sz="1800" dirty="0">
                <a:latin typeface="Calibri"/>
                <a:cs typeface="Calibri"/>
              </a:rPr>
              <a:t>sky .</a:t>
            </a:r>
            <a:r>
              <a:rPr sz="1800" spc="409" dirty="0">
                <a:latin typeface="Calibri"/>
                <a:cs typeface="Calibri"/>
              </a:rPr>
              <a:t> </a:t>
            </a:r>
            <a:r>
              <a:rPr sz="1800" spc="-5" dirty="0">
                <a:latin typeface="Calibri"/>
                <a:cs typeface="Calibri"/>
              </a:rPr>
              <a:t>[.</a:t>
            </a:r>
            <a:r>
              <a:rPr sz="1800" dirty="0">
                <a:latin typeface="Calibri"/>
                <a:cs typeface="Calibri"/>
              </a:rPr>
              <a:t> .</a:t>
            </a:r>
            <a:r>
              <a:rPr sz="1800" spc="-5" dirty="0">
                <a:latin typeface="Calibri"/>
                <a:cs typeface="Calibri"/>
              </a:rPr>
              <a:t> </a:t>
            </a:r>
            <a:r>
              <a:rPr sz="1800" dirty="0">
                <a:latin typeface="Calibri"/>
                <a:cs typeface="Calibri"/>
              </a:rPr>
              <a:t>. ]</a:t>
            </a:r>
            <a:endParaRPr sz="1800">
              <a:latin typeface="Calibri"/>
              <a:cs typeface="Calibri"/>
            </a:endParaRPr>
          </a:p>
        </p:txBody>
      </p:sp>
      <p:sp>
        <p:nvSpPr>
          <p:cNvPr id="8" name="object 8"/>
          <p:cNvSpPr txBox="1"/>
          <p:nvPr/>
        </p:nvSpPr>
        <p:spPr>
          <a:xfrm>
            <a:off x="5184140" y="958849"/>
            <a:ext cx="3852545" cy="4155440"/>
          </a:xfrm>
          <a:prstGeom prst="rect">
            <a:avLst/>
          </a:prstGeom>
        </p:spPr>
        <p:txBody>
          <a:bodyPr vert="horz" wrap="square" lIns="0" tIns="134620" rIns="0" bIns="0" rtlCol="0">
            <a:spAutoFit/>
          </a:bodyPr>
          <a:lstStyle/>
          <a:p>
            <a:pPr marR="357505" algn="ctr">
              <a:lnSpc>
                <a:spcPct val="100000"/>
              </a:lnSpc>
              <a:spcBef>
                <a:spcPts val="1060"/>
              </a:spcBef>
            </a:pPr>
            <a:r>
              <a:rPr sz="3600" spc="-1550" dirty="0">
                <a:solidFill>
                  <a:srgbClr val="FF0000"/>
                </a:solidFill>
                <a:latin typeface="MS UI Gothic"/>
                <a:cs typeface="MS UI Gothic"/>
              </a:rPr>
              <a:t>✗</a:t>
            </a:r>
            <a:endParaRPr sz="3600">
              <a:latin typeface="MS UI Gothic"/>
              <a:cs typeface="MS UI Gothic"/>
            </a:endParaRPr>
          </a:p>
          <a:p>
            <a:pPr marL="12700" marR="314325">
              <a:lnSpc>
                <a:spcPct val="98800"/>
              </a:lnSpc>
              <a:spcBef>
                <a:spcPts val="505"/>
              </a:spcBef>
            </a:pPr>
            <a:r>
              <a:rPr sz="1800" dirty="0">
                <a:latin typeface="Calibri"/>
                <a:cs typeface="Calibri"/>
              </a:rPr>
              <a:t>“ </a:t>
            </a:r>
            <a:r>
              <a:rPr sz="1800" spc="-5" dirty="0">
                <a:latin typeface="Calibri"/>
                <a:cs typeface="Calibri"/>
              </a:rPr>
              <a:t>snake eyes </a:t>
            </a:r>
            <a:r>
              <a:rPr sz="1800" dirty="0">
                <a:latin typeface="Calibri"/>
                <a:cs typeface="Calibri"/>
              </a:rPr>
              <a:t>” is the </a:t>
            </a:r>
            <a:r>
              <a:rPr sz="1800" spc="-5" dirty="0">
                <a:latin typeface="Calibri"/>
                <a:cs typeface="Calibri"/>
              </a:rPr>
              <a:t>most aggravating </a:t>
            </a:r>
            <a:r>
              <a:rPr sz="1800" spc="-395" dirty="0">
                <a:latin typeface="Calibri"/>
                <a:cs typeface="Calibri"/>
              </a:rPr>
              <a:t> </a:t>
            </a:r>
            <a:r>
              <a:rPr sz="1800" dirty="0">
                <a:latin typeface="Calibri"/>
                <a:cs typeface="Calibri"/>
              </a:rPr>
              <a:t>kind</a:t>
            </a:r>
            <a:r>
              <a:rPr sz="1800" spc="-10" dirty="0">
                <a:latin typeface="Calibri"/>
                <a:cs typeface="Calibri"/>
              </a:rPr>
              <a:t> </a:t>
            </a:r>
            <a:r>
              <a:rPr sz="1800" spc="-5" dirty="0">
                <a:latin typeface="Calibri"/>
                <a:cs typeface="Calibri"/>
              </a:rPr>
              <a:t>of</a:t>
            </a:r>
            <a:r>
              <a:rPr sz="1800" spc="-10" dirty="0">
                <a:latin typeface="Calibri"/>
                <a:cs typeface="Calibri"/>
              </a:rPr>
              <a:t> </a:t>
            </a:r>
            <a:r>
              <a:rPr sz="1800" spc="-5" dirty="0">
                <a:latin typeface="Calibri"/>
                <a:cs typeface="Calibri"/>
              </a:rPr>
              <a:t>movie </a:t>
            </a:r>
            <a:r>
              <a:rPr sz="1800" dirty="0">
                <a:latin typeface="Calibri"/>
                <a:cs typeface="Calibri"/>
              </a:rPr>
              <a:t>:</a:t>
            </a:r>
            <a:r>
              <a:rPr sz="1800" spc="-10" dirty="0">
                <a:latin typeface="Calibri"/>
                <a:cs typeface="Calibri"/>
              </a:rPr>
              <a:t> </a:t>
            </a:r>
            <a:r>
              <a:rPr sz="1800" dirty="0">
                <a:latin typeface="Calibri"/>
                <a:cs typeface="Calibri"/>
              </a:rPr>
              <a:t>the</a:t>
            </a:r>
            <a:r>
              <a:rPr sz="1800" spc="-10" dirty="0">
                <a:latin typeface="Calibri"/>
                <a:cs typeface="Calibri"/>
              </a:rPr>
              <a:t> </a:t>
            </a:r>
            <a:r>
              <a:rPr sz="1800" dirty="0">
                <a:latin typeface="Calibri"/>
                <a:cs typeface="Calibri"/>
              </a:rPr>
              <a:t>kind</a:t>
            </a:r>
            <a:r>
              <a:rPr sz="1800" spc="-5" dirty="0">
                <a:latin typeface="Calibri"/>
                <a:cs typeface="Calibri"/>
              </a:rPr>
              <a:t> </a:t>
            </a:r>
            <a:r>
              <a:rPr sz="1800" dirty="0">
                <a:latin typeface="Calibri"/>
                <a:cs typeface="Calibri"/>
              </a:rPr>
              <a:t>that</a:t>
            </a:r>
            <a:r>
              <a:rPr sz="1800" spc="-10" dirty="0">
                <a:latin typeface="Calibri"/>
                <a:cs typeface="Calibri"/>
              </a:rPr>
              <a:t> </a:t>
            </a:r>
            <a:r>
              <a:rPr sz="1800" spc="-5" dirty="0">
                <a:latin typeface="Calibri"/>
                <a:cs typeface="Calibri"/>
              </a:rPr>
              <a:t>shows </a:t>
            </a:r>
            <a:r>
              <a:rPr sz="1800" dirty="0">
                <a:latin typeface="Calibri"/>
                <a:cs typeface="Calibri"/>
              </a:rPr>
              <a:t>so </a:t>
            </a:r>
            <a:r>
              <a:rPr sz="1800" spc="-395" dirty="0">
                <a:latin typeface="Calibri"/>
                <a:cs typeface="Calibri"/>
              </a:rPr>
              <a:t> </a:t>
            </a:r>
            <a:r>
              <a:rPr sz="1800" spc="-5" dirty="0">
                <a:latin typeface="Calibri"/>
                <a:cs typeface="Calibri"/>
              </a:rPr>
              <a:t>much potential</a:t>
            </a:r>
            <a:r>
              <a:rPr sz="1800" dirty="0">
                <a:latin typeface="Calibri"/>
                <a:cs typeface="Calibri"/>
              </a:rPr>
              <a:t> then</a:t>
            </a:r>
            <a:r>
              <a:rPr sz="1800" spc="-5" dirty="0">
                <a:latin typeface="Calibri"/>
                <a:cs typeface="Calibri"/>
              </a:rPr>
              <a:t> becomes </a:t>
            </a:r>
            <a:r>
              <a:rPr sz="1800" dirty="0">
                <a:latin typeface="Calibri"/>
                <a:cs typeface="Calibri"/>
              </a:rPr>
              <a:t> unbelievably</a:t>
            </a:r>
            <a:r>
              <a:rPr sz="1800" spc="-5" dirty="0">
                <a:latin typeface="Calibri"/>
                <a:cs typeface="Calibri"/>
              </a:rPr>
              <a:t> disappointing </a:t>
            </a:r>
            <a:r>
              <a:rPr sz="1800" dirty="0">
                <a:latin typeface="Calibri"/>
                <a:cs typeface="Calibri"/>
              </a:rPr>
              <a:t>.</a:t>
            </a:r>
            <a:endParaRPr sz="1800">
              <a:latin typeface="Calibri"/>
              <a:cs typeface="Calibri"/>
            </a:endParaRPr>
          </a:p>
          <a:p>
            <a:pPr marL="12700" marR="151130">
              <a:lnSpc>
                <a:spcPct val="99800"/>
              </a:lnSpc>
              <a:spcBef>
                <a:spcPts val="475"/>
              </a:spcBef>
            </a:pPr>
            <a:r>
              <a:rPr sz="1800" spc="-5" dirty="0">
                <a:latin typeface="Calibri"/>
                <a:cs typeface="Calibri"/>
              </a:rPr>
              <a:t>it’s not </a:t>
            </a:r>
            <a:r>
              <a:rPr sz="1800" dirty="0">
                <a:latin typeface="Calibri"/>
                <a:cs typeface="Calibri"/>
              </a:rPr>
              <a:t>just because this is a </a:t>
            </a:r>
            <a:r>
              <a:rPr sz="1800" spc="-5" dirty="0">
                <a:latin typeface="Calibri"/>
                <a:cs typeface="Calibri"/>
              </a:rPr>
              <a:t>brian </a:t>
            </a:r>
            <a:r>
              <a:rPr sz="1800" dirty="0">
                <a:latin typeface="Calibri"/>
                <a:cs typeface="Calibri"/>
              </a:rPr>
              <a:t> </a:t>
            </a:r>
            <a:r>
              <a:rPr sz="1800" spc="-5" dirty="0">
                <a:latin typeface="Calibri"/>
                <a:cs typeface="Calibri"/>
              </a:rPr>
              <a:t>depalma film </a:t>
            </a:r>
            <a:r>
              <a:rPr sz="1800" dirty="0">
                <a:latin typeface="Calibri"/>
                <a:cs typeface="Calibri"/>
              </a:rPr>
              <a:t>, and since he’s a </a:t>
            </a:r>
            <a:r>
              <a:rPr sz="1800" spc="-5" dirty="0">
                <a:latin typeface="Calibri"/>
                <a:cs typeface="Calibri"/>
              </a:rPr>
              <a:t>great </a:t>
            </a:r>
            <a:r>
              <a:rPr sz="1800" dirty="0">
                <a:latin typeface="Calibri"/>
                <a:cs typeface="Calibri"/>
              </a:rPr>
              <a:t> </a:t>
            </a:r>
            <a:r>
              <a:rPr sz="1800" spc="-5" dirty="0">
                <a:latin typeface="Calibri"/>
                <a:cs typeface="Calibri"/>
              </a:rPr>
              <a:t>director</a:t>
            </a:r>
            <a:r>
              <a:rPr sz="1800" dirty="0">
                <a:latin typeface="Calibri"/>
                <a:cs typeface="Calibri"/>
              </a:rPr>
              <a:t> and </a:t>
            </a:r>
            <a:r>
              <a:rPr sz="1800" spc="-5" dirty="0">
                <a:latin typeface="Calibri"/>
                <a:cs typeface="Calibri"/>
              </a:rPr>
              <a:t>one</a:t>
            </a:r>
            <a:r>
              <a:rPr sz="1800" dirty="0">
                <a:latin typeface="Calibri"/>
                <a:cs typeface="Calibri"/>
              </a:rPr>
              <a:t> </a:t>
            </a:r>
            <a:r>
              <a:rPr sz="1800" spc="-5" dirty="0">
                <a:latin typeface="Calibri"/>
                <a:cs typeface="Calibri"/>
              </a:rPr>
              <a:t>who’s</a:t>
            </a:r>
            <a:r>
              <a:rPr sz="1800" dirty="0">
                <a:latin typeface="Calibri"/>
                <a:cs typeface="Calibri"/>
              </a:rPr>
              <a:t> </a:t>
            </a:r>
            <a:r>
              <a:rPr sz="1800" spc="-5" dirty="0">
                <a:latin typeface="Calibri"/>
                <a:cs typeface="Calibri"/>
              </a:rPr>
              <a:t>films</a:t>
            </a:r>
            <a:r>
              <a:rPr sz="1800" dirty="0">
                <a:latin typeface="Calibri"/>
                <a:cs typeface="Calibri"/>
              </a:rPr>
              <a:t> </a:t>
            </a:r>
            <a:r>
              <a:rPr sz="1800" spc="-5" dirty="0">
                <a:latin typeface="Calibri"/>
                <a:cs typeface="Calibri"/>
              </a:rPr>
              <a:t>are</a:t>
            </a:r>
            <a:r>
              <a:rPr sz="1800" dirty="0">
                <a:latin typeface="Calibri"/>
                <a:cs typeface="Calibri"/>
              </a:rPr>
              <a:t> </a:t>
            </a:r>
            <a:r>
              <a:rPr sz="1800" spc="-5" dirty="0">
                <a:latin typeface="Calibri"/>
                <a:cs typeface="Calibri"/>
              </a:rPr>
              <a:t>always </a:t>
            </a:r>
            <a:r>
              <a:rPr sz="1800" spc="-395" dirty="0">
                <a:latin typeface="Calibri"/>
                <a:cs typeface="Calibri"/>
              </a:rPr>
              <a:t> </a:t>
            </a:r>
            <a:r>
              <a:rPr sz="1800" spc="-5" dirty="0">
                <a:latin typeface="Calibri"/>
                <a:cs typeface="Calibri"/>
              </a:rPr>
              <a:t>greeted with</a:t>
            </a:r>
            <a:r>
              <a:rPr sz="1800" dirty="0">
                <a:latin typeface="Calibri"/>
                <a:cs typeface="Calibri"/>
              </a:rPr>
              <a:t> at least</a:t>
            </a:r>
            <a:r>
              <a:rPr sz="1800" spc="-5" dirty="0">
                <a:latin typeface="Calibri"/>
                <a:cs typeface="Calibri"/>
              </a:rPr>
              <a:t> some</a:t>
            </a:r>
            <a:r>
              <a:rPr sz="1800" dirty="0">
                <a:latin typeface="Calibri"/>
                <a:cs typeface="Calibri"/>
              </a:rPr>
              <a:t> </a:t>
            </a:r>
            <a:r>
              <a:rPr sz="1800" spc="-5" dirty="0">
                <a:latin typeface="Calibri"/>
                <a:cs typeface="Calibri"/>
              </a:rPr>
              <a:t>fanfare</a:t>
            </a:r>
            <a:r>
              <a:rPr sz="1800" dirty="0">
                <a:latin typeface="Calibri"/>
                <a:cs typeface="Calibri"/>
              </a:rPr>
              <a:t> .</a:t>
            </a:r>
            <a:endParaRPr sz="1800">
              <a:latin typeface="Calibri"/>
              <a:cs typeface="Calibri"/>
            </a:endParaRPr>
          </a:p>
          <a:p>
            <a:pPr marL="12700" marR="5080" algn="just">
              <a:lnSpc>
                <a:spcPct val="99800"/>
              </a:lnSpc>
              <a:spcBef>
                <a:spcPts val="475"/>
              </a:spcBef>
            </a:pPr>
            <a:r>
              <a:rPr sz="1800" dirty="0">
                <a:latin typeface="Calibri"/>
                <a:cs typeface="Calibri"/>
              </a:rPr>
              <a:t>and </a:t>
            </a:r>
            <a:r>
              <a:rPr sz="1800" spc="-5" dirty="0">
                <a:latin typeface="Calibri"/>
                <a:cs typeface="Calibri"/>
              </a:rPr>
              <a:t>it’s not </a:t>
            </a:r>
            <a:r>
              <a:rPr sz="1800" dirty="0">
                <a:latin typeface="Calibri"/>
                <a:cs typeface="Calibri"/>
              </a:rPr>
              <a:t>even because this </a:t>
            </a:r>
            <a:r>
              <a:rPr sz="1800" spc="-5" dirty="0">
                <a:latin typeface="Calibri"/>
                <a:cs typeface="Calibri"/>
              </a:rPr>
              <a:t>was </a:t>
            </a:r>
            <a:r>
              <a:rPr sz="1800" dirty="0">
                <a:latin typeface="Calibri"/>
                <a:cs typeface="Calibri"/>
              </a:rPr>
              <a:t>a </a:t>
            </a:r>
            <a:r>
              <a:rPr sz="1800" spc="-5" dirty="0">
                <a:latin typeface="Calibri"/>
                <a:cs typeface="Calibri"/>
              </a:rPr>
              <a:t>film </a:t>
            </a:r>
            <a:r>
              <a:rPr sz="1800" dirty="0">
                <a:latin typeface="Calibri"/>
                <a:cs typeface="Calibri"/>
              </a:rPr>
              <a:t> </a:t>
            </a:r>
            <a:r>
              <a:rPr sz="1800" spc="-5" dirty="0">
                <a:latin typeface="Calibri"/>
                <a:cs typeface="Calibri"/>
              </a:rPr>
              <a:t>starring nicolas cage </a:t>
            </a:r>
            <a:r>
              <a:rPr sz="1800" dirty="0">
                <a:latin typeface="Calibri"/>
                <a:cs typeface="Calibri"/>
              </a:rPr>
              <a:t>and since he gives a </a:t>
            </a:r>
            <a:r>
              <a:rPr sz="1800" spc="5" dirty="0">
                <a:latin typeface="Calibri"/>
                <a:cs typeface="Calibri"/>
              </a:rPr>
              <a:t> </a:t>
            </a:r>
            <a:r>
              <a:rPr sz="1800" spc="-5" dirty="0">
                <a:latin typeface="Calibri"/>
                <a:cs typeface="Calibri"/>
              </a:rPr>
              <a:t>brauvara performance </a:t>
            </a:r>
            <a:r>
              <a:rPr sz="1800" dirty="0">
                <a:latin typeface="Calibri"/>
                <a:cs typeface="Calibri"/>
              </a:rPr>
              <a:t>, this </a:t>
            </a:r>
            <a:r>
              <a:rPr sz="1800" spc="-5" dirty="0">
                <a:latin typeface="Calibri"/>
                <a:cs typeface="Calibri"/>
              </a:rPr>
              <a:t>film </a:t>
            </a:r>
            <a:r>
              <a:rPr sz="1800" dirty="0">
                <a:latin typeface="Calibri"/>
                <a:cs typeface="Calibri"/>
              </a:rPr>
              <a:t>is </a:t>
            </a:r>
            <a:r>
              <a:rPr sz="1800" spc="-5" dirty="0">
                <a:latin typeface="Calibri"/>
                <a:cs typeface="Calibri"/>
              </a:rPr>
              <a:t>hardly </a:t>
            </a:r>
            <a:r>
              <a:rPr sz="1800" spc="-395" dirty="0">
                <a:latin typeface="Calibri"/>
                <a:cs typeface="Calibri"/>
              </a:rPr>
              <a:t> </a:t>
            </a:r>
            <a:r>
              <a:rPr sz="1800" spc="-5" dirty="0">
                <a:latin typeface="Calibri"/>
                <a:cs typeface="Calibri"/>
              </a:rPr>
              <a:t>worth </a:t>
            </a:r>
            <a:r>
              <a:rPr sz="1800" dirty="0">
                <a:latin typeface="Calibri"/>
                <a:cs typeface="Calibri"/>
              </a:rPr>
              <a:t>his talents</a:t>
            </a:r>
            <a:r>
              <a:rPr sz="1800" spc="-5" dirty="0">
                <a:latin typeface="Calibri"/>
                <a:cs typeface="Calibri"/>
              </a:rPr>
              <a:t> </a:t>
            </a:r>
            <a:r>
              <a:rPr sz="1800" dirty="0">
                <a:latin typeface="Calibri"/>
                <a:cs typeface="Calibri"/>
              </a:rPr>
              <a:t>.</a:t>
            </a:r>
            <a:endParaRPr sz="1800">
              <a:latin typeface="Calibri"/>
              <a:cs typeface="Calibri"/>
            </a:endParaRPr>
          </a:p>
        </p:txBody>
      </p:sp>
      <p:sp>
        <p:nvSpPr>
          <p:cNvPr id="9" name="object 9"/>
          <p:cNvSpPr txBox="1"/>
          <p:nvPr/>
        </p:nvSpPr>
        <p:spPr>
          <a:xfrm>
            <a:off x="2148839" y="1080769"/>
            <a:ext cx="345440" cy="574040"/>
          </a:xfrm>
          <a:prstGeom prst="rect">
            <a:avLst/>
          </a:prstGeom>
        </p:spPr>
        <p:txBody>
          <a:bodyPr vert="horz" wrap="square" lIns="0" tIns="12700" rIns="0" bIns="0" rtlCol="0">
            <a:spAutoFit/>
          </a:bodyPr>
          <a:lstStyle/>
          <a:p>
            <a:pPr>
              <a:lnSpc>
                <a:spcPct val="100000"/>
              </a:lnSpc>
              <a:spcBef>
                <a:spcPts val="100"/>
              </a:spcBef>
            </a:pPr>
            <a:r>
              <a:rPr sz="3600" spc="-885" dirty="0">
                <a:solidFill>
                  <a:srgbClr val="3366FF"/>
                </a:solidFill>
                <a:latin typeface="MS UI Gothic"/>
                <a:cs typeface="MS UI Gothic"/>
              </a:rPr>
              <a:t>✓</a:t>
            </a:r>
            <a:endParaRPr sz="3600">
              <a:latin typeface="MS UI Gothic"/>
              <a:cs typeface="MS UI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051BA6-E1ED-9B16-8CEA-43B0427B66AA}"/>
              </a:ext>
            </a:extLst>
          </p:cNvPr>
          <p:cNvSpPr>
            <a:spLocks noGrp="1"/>
          </p:cNvSpPr>
          <p:nvPr>
            <p:ph type="title"/>
          </p:nvPr>
        </p:nvSpPr>
        <p:spPr>
          <a:xfrm>
            <a:off x="685800" y="2117725"/>
            <a:ext cx="2512061" cy="995680"/>
          </a:xfrm>
        </p:spPr>
        <p:txBody>
          <a:bodyPr wrap="square">
            <a:normAutofit/>
          </a:bodyPr>
          <a:lstStyle/>
          <a:p>
            <a:r>
              <a:rPr lang="en-US" sz="4000" dirty="0">
                <a:solidFill>
                  <a:schemeClr val="accent6">
                    <a:lumMod val="75000"/>
                  </a:schemeClr>
                </a:solidFill>
              </a:rPr>
              <a:t>Workflow</a:t>
            </a:r>
          </a:p>
        </p:txBody>
      </p:sp>
      <p:pic>
        <p:nvPicPr>
          <p:cNvPr id="14" name="Picture 13">
            <a:extLst>
              <a:ext uri="{FF2B5EF4-FFF2-40B4-BE49-F238E27FC236}">
                <a16:creationId xmlns:a16="http://schemas.microsoft.com/office/drawing/2014/main" id="{979D9C8A-9472-3CEF-7DB2-3B3BA4A38572}"/>
              </a:ext>
            </a:extLst>
          </p:cNvPr>
          <p:cNvPicPr>
            <a:picLocks noChangeAspect="1"/>
          </p:cNvPicPr>
          <p:nvPr/>
        </p:nvPicPr>
        <p:blipFill>
          <a:blip r:embed="rId3"/>
          <a:stretch>
            <a:fillRect/>
          </a:stretch>
        </p:blipFill>
        <p:spPr>
          <a:xfrm>
            <a:off x="3671810" y="136525"/>
            <a:ext cx="5243590" cy="4724400"/>
          </a:xfrm>
          <a:prstGeom prst="rect">
            <a:avLst/>
          </a:prstGeom>
          <a:noFill/>
        </p:spPr>
      </p:pic>
    </p:spTree>
    <p:extLst>
      <p:ext uri="{BB962C8B-B14F-4D97-AF65-F5344CB8AC3E}">
        <p14:creationId xmlns:p14="http://schemas.microsoft.com/office/powerpoint/2010/main" val="3613264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90169"/>
            <a:ext cx="6678930" cy="995680"/>
          </a:xfrm>
          <a:prstGeom prst="rect">
            <a:avLst/>
          </a:prstGeom>
        </p:spPr>
        <p:txBody>
          <a:bodyPr vert="horz" wrap="square" lIns="0" tIns="30480" rIns="0" bIns="0" rtlCol="0">
            <a:spAutoFit/>
          </a:bodyPr>
          <a:lstStyle/>
          <a:p>
            <a:pPr marL="12700" marR="5080">
              <a:lnSpc>
                <a:spcPts val="3800"/>
              </a:lnSpc>
              <a:spcBef>
                <a:spcPts val="240"/>
              </a:spcBef>
            </a:pPr>
            <a:r>
              <a:rPr spc="-5" dirty="0"/>
              <a:t>Baseline Algorithm (adapted </a:t>
            </a:r>
            <a:r>
              <a:rPr dirty="0"/>
              <a:t>from </a:t>
            </a:r>
            <a:r>
              <a:rPr spc="-5" dirty="0"/>
              <a:t>Pang </a:t>
            </a:r>
            <a:r>
              <a:rPr spc="-710" dirty="0"/>
              <a:t> </a:t>
            </a:r>
            <a:r>
              <a:rPr dirty="0"/>
              <a:t>and</a:t>
            </a:r>
            <a:r>
              <a:rPr spc="-5" dirty="0"/>
              <a:t> Lee)</a:t>
            </a:r>
          </a:p>
        </p:txBody>
      </p:sp>
      <p:sp>
        <p:nvSpPr>
          <p:cNvPr id="7" name="object 7"/>
          <p:cNvSpPr txBox="1"/>
          <p:nvPr/>
        </p:nvSpPr>
        <p:spPr>
          <a:xfrm>
            <a:off x="383539" y="1307845"/>
            <a:ext cx="5904230" cy="2866390"/>
          </a:xfrm>
          <a:prstGeom prst="rect">
            <a:avLst/>
          </a:prstGeom>
        </p:spPr>
        <p:txBody>
          <a:bodyPr vert="horz" wrap="square" lIns="0" tIns="90170" rIns="0" bIns="0" rtlCol="0">
            <a:spAutoFit/>
          </a:bodyPr>
          <a:lstStyle/>
          <a:p>
            <a:pPr marL="355600" indent="-342900">
              <a:lnSpc>
                <a:spcPct val="100000"/>
              </a:lnSpc>
              <a:spcBef>
                <a:spcPts val="710"/>
              </a:spcBef>
              <a:buClr>
                <a:srgbClr val="CC0000"/>
              </a:buClr>
              <a:buFont typeface="Times New Roman"/>
              <a:buChar char="•"/>
              <a:tabLst>
                <a:tab pos="354965" algn="l"/>
                <a:tab pos="355600" algn="l"/>
              </a:tabLst>
            </a:pPr>
            <a:r>
              <a:rPr sz="2800" spc="-5" dirty="0">
                <a:latin typeface="Calibri"/>
                <a:cs typeface="Calibri"/>
              </a:rPr>
              <a:t>Tokenization</a:t>
            </a:r>
            <a:endParaRPr sz="2800" dirty="0">
              <a:latin typeface="Calibri"/>
              <a:cs typeface="Calibri"/>
            </a:endParaRPr>
          </a:p>
          <a:p>
            <a:pPr marL="355600" indent="-342900">
              <a:lnSpc>
                <a:spcPct val="100000"/>
              </a:lnSpc>
              <a:spcBef>
                <a:spcPts val="615"/>
              </a:spcBef>
              <a:buClr>
                <a:srgbClr val="CC0000"/>
              </a:buClr>
              <a:buFont typeface="Times New Roman"/>
              <a:buChar char="•"/>
              <a:tabLst>
                <a:tab pos="354965" algn="l"/>
                <a:tab pos="355600" algn="l"/>
              </a:tabLst>
            </a:pPr>
            <a:r>
              <a:rPr sz="2800" spc="-5" dirty="0">
                <a:latin typeface="Calibri"/>
                <a:cs typeface="Calibri"/>
              </a:rPr>
              <a:t>Feature</a:t>
            </a:r>
            <a:r>
              <a:rPr sz="2800" spc="-25" dirty="0">
                <a:latin typeface="Calibri"/>
                <a:cs typeface="Calibri"/>
              </a:rPr>
              <a:t> </a:t>
            </a:r>
            <a:r>
              <a:rPr sz="2800" spc="-5" dirty="0">
                <a:latin typeface="Calibri"/>
                <a:cs typeface="Calibri"/>
              </a:rPr>
              <a:t>Extraction</a:t>
            </a:r>
            <a:endParaRPr sz="2800" dirty="0">
              <a:latin typeface="Calibri"/>
              <a:cs typeface="Calibri"/>
            </a:endParaRPr>
          </a:p>
          <a:p>
            <a:pPr marL="355600" indent="-342900">
              <a:lnSpc>
                <a:spcPct val="100000"/>
              </a:lnSpc>
              <a:spcBef>
                <a:spcPts val="640"/>
              </a:spcBef>
              <a:buClr>
                <a:srgbClr val="CC0000"/>
              </a:buClr>
              <a:buFont typeface="Times New Roman"/>
              <a:buChar char="•"/>
              <a:tabLst>
                <a:tab pos="354965" algn="l"/>
                <a:tab pos="355600" algn="l"/>
              </a:tabLst>
            </a:pPr>
            <a:r>
              <a:rPr sz="2800" spc="-5" dirty="0">
                <a:latin typeface="Calibri"/>
                <a:cs typeface="Calibri"/>
              </a:rPr>
              <a:t>Classification </a:t>
            </a:r>
            <a:r>
              <a:rPr sz="2800" dirty="0">
                <a:latin typeface="Calibri"/>
                <a:cs typeface="Calibri"/>
              </a:rPr>
              <a:t>using </a:t>
            </a:r>
            <a:r>
              <a:rPr sz="2800" spc="-5" dirty="0">
                <a:latin typeface="Calibri"/>
                <a:cs typeface="Calibri"/>
              </a:rPr>
              <a:t>diﬀerent</a:t>
            </a:r>
            <a:r>
              <a:rPr sz="2800" dirty="0">
                <a:latin typeface="Calibri"/>
                <a:cs typeface="Calibri"/>
              </a:rPr>
              <a:t> </a:t>
            </a:r>
            <a:r>
              <a:rPr sz="2800" spc="-5" dirty="0">
                <a:latin typeface="Calibri"/>
                <a:cs typeface="Calibri"/>
              </a:rPr>
              <a:t>classifiers</a:t>
            </a:r>
            <a:endParaRPr sz="2800" dirty="0">
              <a:latin typeface="Calibri"/>
              <a:cs typeface="Calibri"/>
            </a:endParaRPr>
          </a:p>
          <a:p>
            <a:pPr marL="698500" lvl="1" indent="-228600">
              <a:lnSpc>
                <a:spcPct val="100000"/>
              </a:lnSpc>
              <a:spcBef>
                <a:spcPts val="640"/>
              </a:spcBef>
              <a:buFont typeface="Times New Roman"/>
              <a:buChar char="•"/>
              <a:tabLst>
                <a:tab pos="698500" algn="l"/>
              </a:tabLst>
            </a:pPr>
            <a:r>
              <a:rPr sz="2400" dirty="0">
                <a:latin typeface="Calibri"/>
                <a:cs typeface="Calibri"/>
              </a:rPr>
              <a:t>Naïve</a:t>
            </a:r>
            <a:r>
              <a:rPr sz="2400" spc="-35" dirty="0">
                <a:latin typeface="Calibri"/>
                <a:cs typeface="Calibri"/>
              </a:rPr>
              <a:t> </a:t>
            </a:r>
            <a:r>
              <a:rPr sz="2400" spc="-5" dirty="0">
                <a:latin typeface="Calibri"/>
                <a:cs typeface="Calibri"/>
              </a:rPr>
              <a:t>Bayes</a:t>
            </a:r>
            <a:endParaRPr sz="2400" dirty="0">
              <a:latin typeface="Calibri"/>
              <a:cs typeface="Calibri"/>
            </a:endParaRPr>
          </a:p>
          <a:p>
            <a:pPr marL="698500" lvl="1" indent="-228600">
              <a:lnSpc>
                <a:spcPct val="100000"/>
              </a:lnSpc>
              <a:spcBef>
                <a:spcPts val="520"/>
              </a:spcBef>
              <a:buFont typeface="Times New Roman"/>
              <a:buChar char="•"/>
              <a:tabLst>
                <a:tab pos="698500" algn="l"/>
              </a:tabLst>
            </a:pPr>
            <a:r>
              <a:rPr sz="2400" dirty="0">
                <a:latin typeface="Calibri"/>
                <a:cs typeface="Calibri"/>
              </a:rPr>
              <a:t>MaxEnt</a:t>
            </a:r>
          </a:p>
          <a:p>
            <a:pPr marL="698500" lvl="1" indent="-228600">
              <a:lnSpc>
                <a:spcPct val="100000"/>
              </a:lnSpc>
              <a:spcBef>
                <a:spcPts val="620"/>
              </a:spcBef>
              <a:buFont typeface="Times New Roman"/>
              <a:buChar char="•"/>
              <a:tabLst>
                <a:tab pos="698500" algn="l"/>
              </a:tabLst>
            </a:pPr>
            <a:r>
              <a:rPr sz="2400" dirty="0">
                <a:latin typeface="Calibri"/>
                <a:cs typeface="Calibri"/>
              </a:rPr>
              <a:t>SVM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2102577-E5D0-0DCC-2C53-FDD4E71860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 y="365125"/>
            <a:ext cx="8458200" cy="4114799"/>
          </a:xfrm>
          <a:prstGeom prst="rect">
            <a:avLst/>
          </a:prstGeom>
        </p:spPr>
      </p:pic>
    </p:spTree>
    <p:extLst>
      <p:ext uri="{BB962C8B-B14F-4D97-AF65-F5344CB8AC3E}">
        <p14:creationId xmlns:p14="http://schemas.microsoft.com/office/powerpoint/2010/main" val="1966166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5147945" cy="513080"/>
          </a:xfrm>
          <a:prstGeom prst="rect">
            <a:avLst/>
          </a:prstGeom>
        </p:spPr>
        <p:txBody>
          <a:bodyPr vert="horz" wrap="square" lIns="0" tIns="12700" rIns="0" bIns="0" rtlCol="0">
            <a:spAutoFit/>
          </a:bodyPr>
          <a:lstStyle/>
          <a:p>
            <a:pPr marL="12700">
              <a:lnSpc>
                <a:spcPct val="100000"/>
              </a:lnSpc>
              <a:spcBef>
                <a:spcPts val="100"/>
              </a:spcBef>
            </a:pPr>
            <a:r>
              <a:rPr spc="-10" dirty="0"/>
              <a:t>Sentiment</a:t>
            </a:r>
            <a:r>
              <a:rPr spc="-15" dirty="0"/>
              <a:t> </a:t>
            </a:r>
            <a:r>
              <a:rPr spc="-5" dirty="0"/>
              <a:t>Tokenization</a:t>
            </a:r>
            <a:r>
              <a:rPr spc="-10" dirty="0"/>
              <a:t> </a:t>
            </a:r>
            <a:r>
              <a:rPr spc="-5" dirty="0"/>
              <a:t>Issues</a:t>
            </a:r>
          </a:p>
        </p:txBody>
      </p:sp>
      <p:sp>
        <p:nvSpPr>
          <p:cNvPr id="7" name="object 7"/>
          <p:cNvSpPr txBox="1"/>
          <p:nvPr/>
        </p:nvSpPr>
        <p:spPr>
          <a:xfrm>
            <a:off x="383539" y="1322577"/>
            <a:ext cx="4757420" cy="1327785"/>
          </a:xfrm>
          <a:prstGeom prst="rect">
            <a:avLst/>
          </a:prstGeom>
        </p:spPr>
        <p:txBody>
          <a:bodyPr vert="horz" wrap="square" lIns="0" tIns="75565" rIns="0" bIns="0" rtlCol="0">
            <a:spAutoFit/>
          </a:bodyPr>
          <a:lstStyle/>
          <a:p>
            <a:pPr marL="355600" indent="-342900">
              <a:lnSpc>
                <a:spcPct val="100000"/>
              </a:lnSpc>
              <a:spcBef>
                <a:spcPts val="595"/>
              </a:spcBef>
              <a:buClr>
                <a:srgbClr val="CC0000"/>
              </a:buClr>
              <a:buFont typeface="Times New Roman"/>
              <a:buChar char="•"/>
              <a:tabLst>
                <a:tab pos="354965" algn="l"/>
                <a:tab pos="355600" algn="l"/>
              </a:tabLst>
            </a:pPr>
            <a:r>
              <a:rPr sz="2400" spc="-5" dirty="0">
                <a:latin typeface="Calibri"/>
                <a:cs typeface="Calibri"/>
              </a:rPr>
              <a:t>Deal with HTML </a:t>
            </a:r>
            <a:r>
              <a:rPr sz="2400" dirty="0">
                <a:latin typeface="Calibri"/>
                <a:cs typeface="Calibri"/>
              </a:rPr>
              <a:t>and</a:t>
            </a:r>
            <a:r>
              <a:rPr sz="2400" spc="-5" dirty="0">
                <a:latin typeface="Calibri"/>
                <a:cs typeface="Calibri"/>
              </a:rPr>
              <a:t> XML markup</a:t>
            </a:r>
            <a:endParaRPr sz="2400">
              <a:latin typeface="Calibri"/>
              <a:cs typeface="Calibri"/>
            </a:endParaRPr>
          </a:p>
          <a:p>
            <a:pPr marL="355600" indent="-342900">
              <a:lnSpc>
                <a:spcPct val="100000"/>
              </a:lnSpc>
              <a:spcBef>
                <a:spcPts val="495"/>
              </a:spcBef>
              <a:buClr>
                <a:srgbClr val="CC0000"/>
              </a:buClr>
              <a:buFont typeface="Times New Roman"/>
              <a:buChar char="•"/>
              <a:tabLst>
                <a:tab pos="354965" algn="l"/>
                <a:tab pos="355600" algn="l"/>
              </a:tabLst>
            </a:pPr>
            <a:r>
              <a:rPr sz="2400" dirty="0">
                <a:latin typeface="Calibri"/>
                <a:cs typeface="Calibri"/>
              </a:rPr>
              <a:t>T</a:t>
            </a:r>
            <a:r>
              <a:rPr sz="2400" spc="-5" dirty="0">
                <a:latin typeface="Calibri"/>
                <a:cs typeface="Calibri"/>
              </a:rPr>
              <a:t>w</a:t>
            </a:r>
            <a:r>
              <a:rPr sz="2400" dirty="0">
                <a:latin typeface="Calibri"/>
                <a:cs typeface="Calibri"/>
              </a:rPr>
              <a:t>i</a:t>
            </a:r>
            <a:r>
              <a:rPr sz="2400" spc="-45" dirty="0">
                <a:latin typeface="Calibri"/>
                <a:cs typeface="Calibri"/>
              </a:rPr>
              <a:t>tt</a:t>
            </a:r>
            <a:r>
              <a:rPr sz="2400" dirty="0">
                <a:latin typeface="Calibri"/>
                <a:cs typeface="Calibri"/>
              </a:rPr>
              <a:t>er </a:t>
            </a:r>
            <a:r>
              <a:rPr sz="2400" spc="-5" dirty="0">
                <a:latin typeface="Calibri"/>
                <a:cs typeface="Calibri"/>
              </a:rPr>
              <a:t>m</a:t>
            </a:r>
            <a:r>
              <a:rPr sz="2400" dirty="0">
                <a:latin typeface="Calibri"/>
                <a:cs typeface="Calibri"/>
              </a:rPr>
              <a:t>a</a:t>
            </a:r>
            <a:r>
              <a:rPr sz="2400" spc="-5" dirty="0">
                <a:latin typeface="Calibri"/>
                <a:cs typeface="Calibri"/>
              </a:rPr>
              <a:t>r</a:t>
            </a:r>
            <a:r>
              <a:rPr sz="2400" dirty="0">
                <a:latin typeface="Calibri"/>
                <a:cs typeface="Calibri"/>
              </a:rPr>
              <a:t>k</a:t>
            </a:r>
            <a:r>
              <a:rPr sz="2400" spc="-490" dirty="0">
                <a:latin typeface="Calibri"/>
                <a:cs typeface="Calibri"/>
              </a:rPr>
              <a:t>-­‐</a:t>
            </a:r>
            <a:r>
              <a:rPr sz="2400" dirty="0">
                <a:latin typeface="Calibri"/>
                <a:cs typeface="Calibri"/>
              </a:rPr>
              <a:t>up </a:t>
            </a:r>
            <a:r>
              <a:rPr sz="2400" spc="-5" dirty="0">
                <a:latin typeface="Calibri"/>
                <a:cs typeface="Calibri"/>
              </a:rPr>
              <a:t>(</a:t>
            </a:r>
            <a:r>
              <a:rPr sz="2400" dirty="0">
                <a:latin typeface="Calibri"/>
                <a:cs typeface="Calibri"/>
              </a:rPr>
              <a:t>na</a:t>
            </a:r>
            <a:r>
              <a:rPr sz="2400" spc="-5" dirty="0">
                <a:latin typeface="Calibri"/>
                <a:cs typeface="Calibri"/>
              </a:rPr>
              <a:t>m</a:t>
            </a:r>
            <a:r>
              <a:rPr sz="2400" dirty="0">
                <a:latin typeface="Calibri"/>
                <a:cs typeface="Calibri"/>
              </a:rPr>
              <a:t>es, hash ta</a:t>
            </a:r>
            <a:r>
              <a:rPr sz="2400" spc="-5" dirty="0">
                <a:latin typeface="Calibri"/>
                <a:cs typeface="Calibri"/>
              </a:rPr>
              <a:t>g</a:t>
            </a:r>
            <a:r>
              <a:rPr sz="2400" dirty="0">
                <a:latin typeface="Calibri"/>
                <a:cs typeface="Calibri"/>
              </a:rPr>
              <a:t>s)</a:t>
            </a:r>
            <a:endParaRPr sz="2400">
              <a:latin typeface="Calibri"/>
              <a:cs typeface="Calibri"/>
            </a:endParaRPr>
          </a:p>
          <a:p>
            <a:pPr marL="355600" indent="-342900">
              <a:lnSpc>
                <a:spcPct val="100000"/>
              </a:lnSpc>
              <a:spcBef>
                <a:spcPts val="620"/>
              </a:spcBef>
              <a:buClr>
                <a:srgbClr val="CC0000"/>
              </a:buClr>
              <a:buFont typeface="Times New Roman"/>
              <a:buChar char="•"/>
              <a:tabLst>
                <a:tab pos="354965" algn="l"/>
                <a:tab pos="355600" algn="l"/>
              </a:tabLst>
            </a:pPr>
            <a:r>
              <a:rPr sz="2400" spc="-5" dirty="0">
                <a:latin typeface="Calibri"/>
                <a:cs typeface="Calibri"/>
              </a:rPr>
              <a:t>Capitalization (preserve for</a:t>
            </a:r>
            <a:endParaRPr sz="2400">
              <a:latin typeface="Calibri"/>
              <a:cs typeface="Calibri"/>
            </a:endParaRPr>
          </a:p>
        </p:txBody>
      </p:sp>
      <p:sp>
        <p:nvSpPr>
          <p:cNvPr id="8" name="object 8"/>
          <p:cNvSpPr txBox="1"/>
          <p:nvPr/>
        </p:nvSpPr>
        <p:spPr>
          <a:xfrm>
            <a:off x="383539" y="2611882"/>
            <a:ext cx="3152775" cy="1790700"/>
          </a:xfrm>
          <a:prstGeom prst="rect">
            <a:avLst/>
          </a:prstGeom>
        </p:spPr>
        <p:txBody>
          <a:bodyPr vert="horz" wrap="square" lIns="0" tIns="91440" rIns="0" bIns="0" rtlCol="0">
            <a:spAutoFit/>
          </a:bodyPr>
          <a:lstStyle/>
          <a:p>
            <a:pPr marL="977265">
              <a:lnSpc>
                <a:spcPct val="100000"/>
              </a:lnSpc>
              <a:spcBef>
                <a:spcPts val="720"/>
              </a:spcBef>
            </a:pPr>
            <a:r>
              <a:rPr sz="2400" spc="-5" dirty="0">
                <a:latin typeface="Calibri"/>
                <a:cs typeface="Calibri"/>
              </a:rPr>
              <a:t>words</a:t>
            </a:r>
            <a:r>
              <a:rPr sz="2400" spc="-25" dirty="0">
                <a:latin typeface="Calibri"/>
                <a:cs typeface="Calibri"/>
              </a:rPr>
              <a:t> </a:t>
            </a:r>
            <a:r>
              <a:rPr sz="2400" dirty="0">
                <a:latin typeface="Calibri"/>
                <a:cs typeface="Calibri"/>
              </a:rPr>
              <a:t>in</a:t>
            </a:r>
            <a:r>
              <a:rPr sz="2400" spc="-25" dirty="0">
                <a:latin typeface="Calibri"/>
                <a:cs typeface="Calibri"/>
              </a:rPr>
              <a:t> </a:t>
            </a:r>
            <a:r>
              <a:rPr sz="2400" dirty="0">
                <a:latin typeface="Calibri"/>
                <a:cs typeface="Calibri"/>
              </a:rPr>
              <a:t>all</a:t>
            </a:r>
            <a:r>
              <a:rPr sz="2400" spc="-25" dirty="0">
                <a:latin typeface="Calibri"/>
                <a:cs typeface="Calibri"/>
              </a:rPr>
              <a:t> </a:t>
            </a:r>
            <a:r>
              <a:rPr sz="2400" dirty="0">
                <a:latin typeface="Calibri"/>
                <a:cs typeface="Calibri"/>
              </a:rPr>
              <a:t>caps)</a:t>
            </a:r>
            <a:endParaRPr sz="2400">
              <a:latin typeface="Calibri"/>
              <a:cs typeface="Calibri"/>
            </a:endParaRPr>
          </a:p>
          <a:p>
            <a:pPr marL="355600" indent="-342900">
              <a:lnSpc>
                <a:spcPct val="100000"/>
              </a:lnSpc>
              <a:spcBef>
                <a:spcPts val="620"/>
              </a:spcBef>
              <a:buClr>
                <a:srgbClr val="CC0000"/>
              </a:buClr>
              <a:buFont typeface="Times New Roman"/>
              <a:buChar char="•"/>
              <a:tabLst>
                <a:tab pos="354965" algn="l"/>
                <a:tab pos="355600" algn="l"/>
              </a:tabLst>
            </a:pPr>
            <a:r>
              <a:rPr sz="2400" spc="-5" dirty="0">
                <a:latin typeface="Calibri"/>
                <a:cs typeface="Calibri"/>
              </a:rPr>
              <a:t>Phone</a:t>
            </a:r>
            <a:r>
              <a:rPr sz="2400" spc="-15" dirty="0">
                <a:latin typeface="Calibri"/>
                <a:cs typeface="Calibri"/>
              </a:rPr>
              <a:t> </a:t>
            </a:r>
            <a:r>
              <a:rPr sz="2400" spc="-5" dirty="0">
                <a:latin typeface="Calibri"/>
                <a:cs typeface="Calibri"/>
              </a:rPr>
              <a:t>numbers,</a:t>
            </a:r>
            <a:r>
              <a:rPr sz="2400" spc="-15" dirty="0">
                <a:latin typeface="Calibri"/>
                <a:cs typeface="Calibri"/>
              </a:rPr>
              <a:t> </a:t>
            </a:r>
            <a:r>
              <a:rPr sz="2400" spc="-5" dirty="0">
                <a:latin typeface="Calibri"/>
                <a:cs typeface="Calibri"/>
              </a:rPr>
              <a:t>dates</a:t>
            </a:r>
            <a:endParaRPr sz="2400">
              <a:latin typeface="Calibri"/>
              <a:cs typeface="Calibri"/>
            </a:endParaRPr>
          </a:p>
          <a:p>
            <a:pPr marL="355600" indent="-342900">
              <a:lnSpc>
                <a:spcPct val="100000"/>
              </a:lnSpc>
              <a:spcBef>
                <a:spcPts val="620"/>
              </a:spcBef>
              <a:buClr>
                <a:srgbClr val="CC0000"/>
              </a:buClr>
              <a:buFont typeface="Times New Roman"/>
              <a:buChar char="•"/>
              <a:tabLst>
                <a:tab pos="354965" algn="l"/>
                <a:tab pos="355600" algn="l"/>
              </a:tabLst>
            </a:pPr>
            <a:r>
              <a:rPr sz="2400" spc="-10" dirty="0">
                <a:latin typeface="Calibri"/>
                <a:cs typeface="Calibri"/>
              </a:rPr>
              <a:t>Emoticons</a:t>
            </a:r>
            <a:endParaRPr sz="2400">
              <a:latin typeface="Calibri"/>
              <a:cs typeface="Calibri"/>
            </a:endParaRPr>
          </a:p>
          <a:p>
            <a:pPr marL="355600" indent="-342900">
              <a:lnSpc>
                <a:spcPct val="100000"/>
              </a:lnSpc>
              <a:spcBef>
                <a:spcPts val="520"/>
              </a:spcBef>
              <a:buClr>
                <a:srgbClr val="CC0000"/>
              </a:buClr>
              <a:buFont typeface="Times New Roman"/>
              <a:buChar char="•"/>
              <a:tabLst>
                <a:tab pos="354965" algn="l"/>
                <a:tab pos="355600" algn="l"/>
              </a:tabLst>
            </a:pPr>
            <a:r>
              <a:rPr sz="2400" dirty="0">
                <a:latin typeface="Calibri"/>
                <a:cs typeface="Calibri"/>
              </a:rPr>
              <a:t>Useful</a:t>
            </a:r>
            <a:r>
              <a:rPr sz="2400" spc="-35" dirty="0">
                <a:latin typeface="Calibri"/>
                <a:cs typeface="Calibri"/>
              </a:rPr>
              <a:t> </a:t>
            </a:r>
            <a:r>
              <a:rPr sz="2400" spc="-5" dirty="0">
                <a:latin typeface="Calibri"/>
                <a:cs typeface="Calibri"/>
              </a:rPr>
              <a:t>code:</a:t>
            </a:r>
            <a:endParaRPr sz="2400">
              <a:latin typeface="Calibri"/>
              <a:cs typeface="Calibri"/>
            </a:endParaRPr>
          </a:p>
        </p:txBody>
      </p:sp>
      <p:sp>
        <p:nvSpPr>
          <p:cNvPr id="9" name="object 9"/>
          <p:cNvSpPr txBox="1"/>
          <p:nvPr/>
        </p:nvSpPr>
        <p:spPr>
          <a:xfrm>
            <a:off x="840739" y="4392929"/>
            <a:ext cx="4184650" cy="736600"/>
          </a:xfrm>
          <a:prstGeom prst="rect">
            <a:avLst/>
          </a:prstGeom>
        </p:spPr>
        <p:txBody>
          <a:bodyPr vert="horz" wrap="square" lIns="0" tIns="63500" rIns="0" bIns="0" rtlCol="0">
            <a:spAutoFit/>
          </a:bodyPr>
          <a:lstStyle/>
          <a:p>
            <a:pPr marL="241300" indent="-228600">
              <a:lnSpc>
                <a:spcPct val="100000"/>
              </a:lnSpc>
              <a:spcBef>
                <a:spcPts val="500"/>
              </a:spcBef>
              <a:buClr>
                <a:srgbClr val="000000"/>
              </a:buClr>
              <a:buFont typeface="Times New Roman"/>
              <a:buChar char="•"/>
              <a:tabLst>
                <a:tab pos="240665" algn="l"/>
                <a:tab pos="241300" algn="l"/>
              </a:tabLst>
            </a:pPr>
            <a:r>
              <a:rPr sz="2000" u="sng" spc="-5" dirty="0">
                <a:solidFill>
                  <a:srgbClr val="EF8E1C"/>
                </a:solidFill>
                <a:uFill>
                  <a:solidFill>
                    <a:srgbClr val="F49F23"/>
                  </a:solidFill>
                </a:uFill>
                <a:latin typeface="Calibri"/>
                <a:cs typeface="Calibri"/>
              </a:rPr>
              <a:t>Christopher</a:t>
            </a:r>
            <a:r>
              <a:rPr sz="2000" u="sng" spc="10" dirty="0">
                <a:solidFill>
                  <a:srgbClr val="EF8E1C"/>
                </a:solidFill>
                <a:uFill>
                  <a:solidFill>
                    <a:srgbClr val="F49F23"/>
                  </a:solidFill>
                </a:uFill>
                <a:latin typeface="Calibri"/>
                <a:cs typeface="Calibri"/>
              </a:rPr>
              <a:t> </a:t>
            </a:r>
            <a:r>
              <a:rPr sz="2000" u="sng" spc="-20" dirty="0">
                <a:solidFill>
                  <a:srgbClr val="EF8E1C"/>
                </a:solidFill>
                <a:uFill>
                  <a:solidFill>
                    <a:srgbClr val="F49F23"/>
                  </a:solidFill>
                </a:uFill>
                <a:latin typeface="Calibri"/>
                <a:cs typeface="Calibri"/>
              </a:rPr>
              <a:t>Potts</a:t>
            </a:r>
            <a:r>
              <a:rPr sz="2000" u="sng" spc="10" dirty="0">
                <a:solidFill>
                  <a:srgbClr val="EF8E1C"/>
                </a:solidFill>
                <a:uFill>
                  <a:solidFill>
                    <a:srgbClr val="F49F23"/>
                  </a:solidFill>
                </a:uFill>
                <a:latin typeface="Calibri"/>
                <a:cs typeface="Calibri"/>
              </a:rPr>
              <a:t> </a:t>
            </a:r>
            <a:r>
              <a:rPr sz="2000" u="sng" spc="-5" dirty="0">
                <a:solidFill>
                  <a:srgbClr val="EF8E1C"/>
                </a:solidFill>
                <a:uFill>
                  <a:solidFill>
                    <a:srgbClr val="F49F23"/>
                  </a:solidFill>
                </a:uFill>
                <a:latin typeface="Calibri"/>
                <a:cs typeface="Calibri"/>
              </a:rPr>
              <a:t>sentiment</a:t>
            </a:r>
            <a:r>
              <a:rPr sz="2000" u="sng" spc="15" dirty="0">
                <a:solidFill>
                  <a:srgbClr val="EF8E1C"/>
                </a:solidFill>
                <a:uFill>
                  <a:solidFill>
                    <a:srgbClr val="F49F23"/>
                  </a:solidFill>
                </a:uFill>
                <a:latin typeface="Calibri"/>
                <a:cs typeface="Calibri"/>
              </a:rPr>
              <a:t> </a:t>
            </a:r>
            <a:r>
              <a:rPr sz="2000" u="sng" spc="-5" dirty="0">
                <a:solidFill>
                  <a:srgbClr val="EF8E1C"/>
                </a:solidFill>
                <a:uFill>
                  <a:solidFill>
                    <a:srgbClr val="F49F23"/>
                  </a:solidFill>
                </a:uFill>
                <a:latin typeface="Calibri"/>
                <a:cs typeface="Calibri"/>
              </a:rPr>
              <a:t>tokenizer</a:t>
            </a:r>
            <a:endParaRPr sz="2000">
              <a:latin typeface="Calibri"/>
              <a:cs typeface="Calibri"/>
            </a:endParaRPr>
          </a:p>
          <a:p>
            <a:pPr marL="241300" indent="-228600">
              <a:lnSpc>
                <a:spcPct val="100000"/>
              </a:lnSpc>
              <a:spcBef>
                <a:spcPts val="400"/>
              </a:spcBef>
              <a:buClr>
                <a:srgbClr val="000000"/>
              </a:buClr>
              <a:buFont typeface="Times New Roman"/>
              <a:buChar char="•"/>
              <a:tabLst>
                <a:tab pos="240665" algn="l"/>
                <a:tab pos="241300" algn="l"/>
              </a:tabLst>
            </a:pPr>
            <a:r>
              <a:rPr sz="2000" u="sng" spc="-5" dirty="0">
                <a:solidFill>
                  <a:srgbClr val="EF8E1C"/>
                </a:solidFill>
                <a:uFill>
                  <a:solidFill>
                    <a:srgbClr val="F49F23"/>
                  </a:solidFill>
                </a:uFill>
                <a:latin typeface="Calibri"/>
                <a:cs typeface="Calibri"/>
              </a:rPr>
              <a:t>Brendan</a:t>
            </a:r>
            <a:r>
              <a:rPr sz="2000" u="sng" spc="5" dirty="0">
                <a:solidFill>
                  <a:srgbClr val="EF8E1C"/>
                </a:solidFill>
                <a:uFill>
                  <a:solidFill>
                    <a:srgbClr val="F49F23"/>
                  </a:solidFill>
                </a:uFill>
                <a:latin typeface="Calibri"/>
                <a:cs typeface="Calibri"/>
              </a:rPr>
              <a:t> </a:t>
            </a:r>
            <a:r>
              <a:rPr sz="2000" u="sng" spc="-5" dirty="0">
                <a:solidFill>
                  <a:srgbClr val="EF8E1C"/>
                </a:solidFill>
                <a:uFill>
                  <a:solidFill>
                    <a:srgbClr val="F49F23"/>
                  </a:solidFill>
                </a:uFill>
                <a:latin typeface="Calibri"/>
                <a:cs typeface="Calibri"/>
              </a:rPr>
              <a:t>O’Connor</a:t>
            </a:r>
            <a:r>
              <a:rPr sz="2000" u="sng" spc="10" dirty="0">
                <a:solidFill>
                  <a:srgbClr val="EF8E1C"/>
                </a:solidFill>
                <a:uFill>
                  <a:solidFill>
                    <a:srgbClr val="F49F23"/>
                  </a:solidFill>
                </a:uFill>
                <a:latin typeface="Calibri"/>
                <a:cs typeface="Calibri"/>
              </a:rPr>
              <a:t> </a:t>
            </a:r>
            <a:r>
              <a:rPr sz="2000" u="sng" spc="-15" dirty="0">
                <a:solidFill>
                  <a:srgbClr val="EF8E1C"/>
                </a:solidFill>
                <a:uFill>
                  <a:solidFill>
                    <a:srgbClr val="F49F23"/>
                  </a:solidFill>
                </a:uFill>
                <a:latin typeface="Calibri"/>
                <a:cs typeface="Calibri"/>
              </a:rPr>
              <a:t>twitter</a:t>
            </a:r>
            <a:r>
              <a:rPr sz="2000" u="sng" spc="5" dirty="0">
                <a:solidFill>
                  <a:srgbClr val="EF8E1C"/>
                </a:solidFill>
                <a:uFill>
                  <a:solidFill>
                    <a:srgbClr val="F49F23"/>
                  </a:solidFill>
                </a:uFill>
                <a:latin typeface="Calibri"/>
                <a:cs typeface="Calibri"/>
              </a:rPr>
              <a:t> </a:t>
            </a:r>
            <a:r>
              <a:rPr sz="2000" u="sng" spc="-5" dirty="0">
                <a:solidFill>
                  <a:srgbClr val="EF8E1C"/>
                </a:solidFill>
                <a:uFill>
                  <a:solidFill>
                    <a:srgbClr val="F49F23"/>
                  </a:solidFill>
                </a:uFill>
                <a:latin typeface="Calibri"/>
                <a:cs typeface="Calibri"/>
              </a:rPr>
              <a:t>tokenizer</a:t>
            </a:r>
            <a:endParaRPr sz="2000">
              <a:latin typeface="Calibri"/>
              <a:cs typeface="Calibri"/>
            </a:endParaRPr>
          </a:p>
        </p:txBody>
      </p:sp>
      <p:sp>
        <p:nvSpPr>
          <p:cNvPr id="11" name="object 11"/>
          <p:cNvSpPr txBox="1"/>
          <p:nvPr/>
        </p:nvSpPr>
        <p:spPr>
          <a:xfrm>
            <a:off x="3964940" y="2680969"/>
            <a:ext cx="2403475" cy="1668780"/>
          </a:xfrm>
          <a:prstGeom prst="rect">
            <a:avLst/>
          </a:prstGeom>
        </p:spPr>
        <p:txBody>
          <a:bodyPr vert="horz" wrap="square" lIns="0" tIns="12700" rIns="0" bIns="0" rtlCol="0">
            <a:spAutoFit/>
          </a:bodyPr>
          <a:lstStyle/>
          <a:p>
            <a:pPr marL="12700">
              <a:lnSpc>
                <a:spcPts val="1420"/>
              </a:lnSpc>
              <a:spcBef>
                <a:spcPts val="100"/>
              </a:spcBef>
            </a:pPr>
            <a:r>
              <a:rPr sz="1200" spc="-5" dirty="0">
                <a:latin typeface="Courier New"/>
                <a:cs typeface="Courier New"/>
              </a:rPr>
              <a:t>[&lt;&gt;]?</a:t>
            </a:r>
            <a:endParaRPr sz="1200">
              <a:latin typeface="Courier New"/>
              <a:cs typeface="Courier New"/>
            </a:endParaRPr>
          </a:p>
          <a:p>
            <a:pPr marL="12700">
              <a:lnSpc>
                <a:spcPts val="1400"/>
              </a:lnSpc>
            </a:pPr>
            <a:r>
              <a:rPr sz="1200" spc="-5" dirty="0">
                <a:latin typeface="Courier New"/>
                <a:cs typeface="Courier New"/>
              </a:rPr>
              <a:t>[:;=8]</a:t>
            </a:r>
            <a:endParaRPr sz="1200">
              <a:latin typeface="Courier New"/>
              <a:cs typeface="Courier New"/>
            </a:endParaRPr>
          </a:p>
          <a:p>
            <a:pPr marL="12700">
              <a:lnSpc>
                <a:spcPts val="1420"/>
              </a:lnSpc>
            </a:pPr>
            <a:r>
              <a:rPr sz="1200" spc="-5" dirty="0">
                <a:latin typeface="Courier New"/>
                <a:cs typeface="Courier New"/>
              </a:rPr>
              <a:t>[\-o\*\']?</a:t>
            </a:r>
            <a:endParaRPr sz="1200">
              <a:latin typeface="Courier New"/>
              <a:cs typeface="Courier New"/>
            </a:endParaRPr>
          </a:p>
          <a:p>
            <a:pPr marL="12700">
              <a:lnSpc>
                <a:spcPts val="1420"/>
              </a:lnSpc>
              <a:spcBef>
                <a:spcPts val="60"/>
              </a:spcBef>
            </a:pPr>
            <a:r>
              <a:rPr sz="1200" spc="-5" dirty="0">
                <a:latin typeface="Courier New"/>
                <a:cs typeface="Courier New"/>
              </a:rPr>
              <a:t>[\)\]\(\[dDpP/\:\}\{@\|\\]</a:t>
            </a:r>
            <a:endParaRPr sz="1200">
              <a:latin typeface="Courier New"/>
              <a:cs typeface="Courier New"/>
            </a:endParaRPr>
          </a:p>
          <a:p>
            <a:pPr marL="12700">
              <a:lnSpc>
                <a:spcPts val="1420"/>
              </a:lnSpc>
            </a:pPr>
            <a:r>
              <a:rPr sz="1200" dirty="0">
                <a:latin typeface="Courier New"/>
                <a:cs typeface="Courier New"/>
              </a:rPr>
              <a:t>|</a:t>
            </a:r>
            <a:endParaRPr sz="1200">
              <a:latin typeface="Courier New"/>
              <a:cs typeface="Courier New"/>
            </a:endParaRPr>
          </a:p>
          <a:p>
            <a:pPr marL="12700" marR="5080">
              <a:lnSpc>
                <a:spcPts val="1400"/>
              </a:lnSpc>
              <a:spcBef>
                <a:spcPts val="140"/>
              </a:spcBef>
            </a:pPr>
            <a:r>
              <a:rPr sz="1200" spc="-5" dirty="0">
                <a:latin typeface="Courier New"/>
                <a:cs typeface="Courier New"/>
              </a:rPr>
              <a:t>[\)\]\(\[dDpP/\:\}\{@\|\\] </a:t>
            </a:r>
            <a:r>
              <a:rPr sz="1200" spc="-710" dirty="0">
                <a:latin typeface="Courier New"/>
                <a:cs typeface="Courier New"/>
              </a:rPr>
              <a:t> </a:t>
            </a:r>
            <a:r>
              <a:rPr sz="1200" spc="-5" dirty="0">
                <a:latin typeface="Courier New"/>
                <a:cs typeface="Courier New"/>
              </a:rPr>
              <a:t>[\-o\*\']?</a:t>
            </a:r>
            <a:endParaRPr sz="1200">
              <a:latin typeface="Courier New"/>
              <a:cs typeface="Courier New"/>
            </a:endParaRPr>
          </a:p>
          <a:p>
            <a:pPr marL="12700">
              <a:lnSpc>
                <a:spcPts val="1360"/>
              </a:lnSpc>
            </a:pPr>
            <a:r>
              <a:rPr sz="1200" spc="-5" dirty="0">
                <a:latin typeface="Courier New"/>
                <a:cs typeface="Courier New"/>
              </a:rPr>
              <a:t>[:;=8]</a:t>
            </a:r>
            <a:endParaRPr sz="1200">
              <a:latin typeface="Courier New"/>
              <a:cs typeface="Courier New"/>
            </a:endParaRPr>
          </a:p>
          <a:p>
            <a:pPr marL="12700">
              <a:lnSpc>
                <a:spcPct val="100000"/>
              </a:lnSpc>
              <a:spcBef>
                <a:spcPts val="60"/>
              </a:spcBef>
            </a:pPr>
            <a:r>
              <a:rPr sz="1200" spc="-5" dirty="0">
                <a:latin typeface="Courier New"/>
                <a:cs typeface="Courier New"/>
              </a:rPr>
              <a:t>[&lt;&gt;]?</a:t>
            </a:r>
            <a:endParaRPr sz="1200">
              <a:latin typeface="Courier New"/>
              <a:cs typeface="Courier New"/>
            </a:endParaRPr>
          </a:p>
        </p:txBody>
      </p:sp>
      <p:sp>
        <p:nvSpPr>
          <p:cNvPr id="12" name="object 12"/>
          <p:cNvSpPr txBox="1"/>
          <p:nvPr/>
        </p:nvSpPr>
        <p:spPr>
          <a:xfrm>
            <a:off x="6525488" y="2680969"/>
            <a:ext cx="1763395" cy="754380"/>
          </a:xfrm>
          <a:prstGeom prst="rect">
            <a:avLst/>
          </a:prstGeom>
        </p:spPr>
        <p:txBody>
          <a:bodyPr vert="horz" wrap="square" lIns="0" tIns="22860" rIns="0" bIns="0" rtlCol="0">
            <a:spAutoFit/>
          </a:bodyPr>
          <a:lstStyle/>
          <a:p>
            <a:pPr marL="12700" marR="5080">
              <a:lnSpc>
                <a:spcPts val="1400"/>
              </a:lnSpc>
              <a:spcBef>
                <a:spcPts val="180"/>
              </a:spcBef>
            </a:pPr>
            <a:r>
              <a:rPr sz="1200" dirty="0">
                <a:latin typeface="Courier New"/>
                <a:cs typeface="Courier New"/>
              </a:rPr>
              <a:t>#</a:t>
            </a:r>
            <a:r>
              <a:rPr sz="1200" spc="-55" dirty="0">
                <a:latin typeface="Courier New"/>
                <a:cs typeface="Courier New"/>
              </a:rPr>
              <a:t> </a:t>
            </a:r>
            <a:r>
              <a:rPr sz="1200" spc="-5" dirty="0">
                <a:latin typeface="Courier New"/>
                <a:cs typeface="Courier New"/>
              </a:rPr>
              <a:t>optional</a:t>
            </a:r>
            <a:r>
              <a:rPr sz="1200" spc="-50" dirty="0">
                <a:latin typeface="Courier New"/>
                <a:cs typeface="Courier New"/>
              </a:rPr>
              <a:t> </a:t>
            </a:r>
            <a:r>
              <a:rPr sz="1200" dirty="0">
                <a:latin typeface="Courier New"/>
                <a:cs typeface="Courier New"/>
              </a:rPr>
              <a:t>hat/brow </a:t>
            </a:r>
            <a:r>
              <a:rPr sz="1200" spc="-705" dirty="0">
                <a:latin typeface="Courier New"/>
                <a:cs typeface="Courier New"/>
              </a:rPr>
              <a:t> </a:t>
            </a:r>
            <a:r>
              <a:rPr sz="1200" dirty="0">
                <a:latin typeface="Courier New"/>
                <a:cs typeface="Courier New"/>
              </a:rPr>
              <a:t>#</a:t>
            </a:r>
            <a:r>
              <a:rPr sz="1200" spc="-15" dirty="0">
                <a:latin typeface="Courier New"/>
                <a:cs typeface="Courier New"/>
              </a:rPr>
              <a:t> </a:t>
            </a:r>
            <a:r>
              <a:rPr sz="1200" dirty="0">
                <a:latin typeface="Courier New"/>
                <a:cs typeface="Courier New"/>
              </a:rPr>
              <a:t>eyes</a:t>
            </a:r>
            <a:endParaRPr sz="1200">
              <a:latin typeface="Courier New"/>
              <a:cs typeface="Courier New"/>
            </a:endParaRPr>
          </a:p>
          <a:p>
            <a:pPr marL="12700">
              <a:lnSpc>
                <a:spcPts val="1360"/>
              </a:lnSpc>
            </a:pPr>
            <a:r>
              <a:rPr sz="1200" dirty="0">
                <a:latin typeface="Courier New"/>
                <a:cs typeface="Courier New"/>
              </a:rPr>
              <a:t>#</a:t>
            </a:r>
            <a:r>
              <a:rPr sz="1200" spc="-45" dirty="0">
                <a:latin typeface="Courier New"/>
                <a:cs typeface="Courier New"/>
              </a:rPr>
              <a:t> </a:t>
            </a:r>
            <a:r>
              <a:rPr sz="1200" spc="-5" dirty="0">
                <a:latin typeface="Courier New"/>
                <a:cs typeface="Courier New"/>
              </a:rPr>
              <a:t>optional</a:t>
            </a:r>
            <a:r>
              <a:rPr sz="1200" spc="-40" dirty="0">
                <a:latin typeface="Courier New"/>
                <a:cs typeface="Courier New"/>
              </a:rPr>
              <a:t> </a:t>
            </a:r>
            <a:r>
              <a:rPr sz="1200" dirty="0">
                <a:latin typeface="Courier New"/>
                <a:cs typeface="Courier New"/>
              </a:rPr>
              <a:t>nose</a:t>
            </a:r>
            <a:endParaRPr sz="1200">
              <a:latin typeface="Courier New"/>
              <a:cs typeface="Courier New"/>
            </a:endParaRPr>
          </a:p>
          <a:p>
            <a:pPr marL="12700">
              <a:lnSpc>
                <a:spcPct val="100000"/>
              </a:lnSpc>
              <a:spcBef>
                <a:spcPts val="60"/>
              </a:spcBef>
            </a:pPr>
            <a:r>
              <a:rPr sz="1200" dirty="0">
                <a:latin typeface="Courier New"/>
                <a:cs typeface="Courier New"/>
              </a:rPr>
              <a:t>#</a:t>
            </a:r>
            <a:r>
              <a:rPr sz="1200" spc="-70" dirty="0">
                <a:latin typeface="Courier New"/>
                <a:cs typeface="Courier New"/>
              </a:rPr>
              <a:t> </a:t>
            </a:r>
            <a:r>
              <a:rPr sz="1200" spc="-5" dirty="0">
                <a:latin typeface="Courier New"/>
                <a:cs typeface="Courier New"/>
              </a:rPr>
              <a:t>mouth</a:t>
            </a:r>
            <a:endParaRPr sz="1200">
              <a:latin typeface="Courier New"/>
              <a:cs typeface="Courier New"/>
            </a:endParaRPr>
          </a:p>
        </p:txBody>
      </p:sp>
      <p:sp>
        <p:nvSpPr>
          <p:cNvPr id="13" name="object 13"/>
          <p:cNvSpPr txBox="1"/>
          <p:nvPr/>
        </p:nvSpPr>
        <p:spPr>
          <a:xfrm>
            <a:off x="6525672" y="3404869"/>
            <a:ext cx="222059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urier New"/>
                <a:cs typeface="Courier New"/>
              </a:rPr>
              <a:t>####</a:t>
            </a:r>
            <a:r>
              <a:rPr sz="1200" spc="-50" dirty="0">
                <a:latin typeface="Courier New"/>
                <a:cs typeface="Courier New"/>
              </a:rPr>
              <a:t> </a:t>
            </a:r>
            <a:r>
              <a:rPr sz="1200" spc="-5" dirty="0">
                <a:latin typeface="Courier New"/>
                <a:cs typeface="Courier New"/>
              </a:rPr>
              <a:t>reverse</a:t>
            </a:r>
            <a:r>
              <a:rPr sz="1200" spc="-45" dirty="0">
                <a:latin typeface="Courier New"/>
                <a:cs typeface="Courier New"/>
              </a:rPr>
              <a:t> </a:t>
            </a:r>
            <a:r>
              <a:rPr sz="1200" dirty="0">
                <a:latin typeface="Courier New"/>
                <a:cs typeface="Courier New"/>
              </a:rPr>
              <a:t>orientation</a:t>
            </a:r>
            <a:endParaRPr sz="1200">
              <a:latin typeface="Courier New"/>
              <a:cs typeface="Courier New"/>
            </a:endParaRPr>
          </a:p>
        </p:txBody>
      </p:sp>
      <p:sp>
        <p:nvSpPr>
          <p:cNvPr id="14" name="object 14"/>
          <p:cNvSpPr txBox="1"/>
          <p:nvPr/>
        </p:nvSpPr>
        <p:spPr>
          <a:xfrm>
            <a:off x="6525488" y="3595369"/>
            <a:ext cx="1763395" cy="754380"/>
          </a:xfrm>
          <a:prstGeom prst="rect">
            <a:avLst/>
          </a:prstGeom>
        </p:spPr>
        <p:txBody>
          <a:bodyPr vert="horz" wrap="square" lIns="0" tIns="12700" rIns="0" bIns="0" rtlCol="0">
            <a:spAutoFit/>
          </a:bodyPr>
          <a:lstStyle/>
          <a:p>
            <a:pPr marL="12700">
              <a:lnSpc>
                <a:spcPts val="1420"/>
              </a:lnSpc>
              <a:spcBef>
                <a:spcPts val="100"/>
              </a:spcBef>
            </a:pPr>
            <a:r>
              <a:rPr sz="1200" dirty="0">
                <a:latin typeface="Courier New"/>
                <a:cs typeface="Courier New"/>
              </a:rPr>
              <a:t>#</a:t>
            </a:r>
            <a:r>
              <a:rPr sz="1200" spc="-70" dirty="0">
                <a:latin typeface="Courier New"/>
                <a:cs typeface="Courier New"/>
              </a:rPr>
              <a:t> </a:t>
            </a:r>
            <a:r>
              <a:rPr sz="1200" dirty="0">
                <a:latin typeface="Courier New"/>
                <a:cs typeface="Courier New"/>
              </a:rPr>
              <a:t>mouth</a:t>
            </a:r>
            <a:endParaRPr sz="1200">
              <a:latin typeface="Courier New"/>
              <a:cs typeface="Courier New"/>
            </a:endParaRPr>
          </a:p>
          <a:p>
            <a:pPr marL="12700" marR="370840" indent="-635">
              <a:lnSpc>
                <a:spcPts val="1400"/>
              </a:lnSpc>
              <a:spcBef>
                <a:spcPts val="60"/>
              </a:spcBef>
            </a:pPr>
            <a:r>
              <a:rPr sz="1200" dirty="0">
                <a:latin typeface="Courier New"/>
                <a:cs typeface="Courier New"/>
              </a:rPr>
              <a:t>#</a:t>
            </a:r>
            <a:r>
              <a:rPr sz="1200" spc="-55" dirty="0">
                <a:latin typeface="Courier New"/>
                <a:cs typeface="Courier New"/>
              </a:rPr>
              <a:t> </a:t>
            </a:r>
            <a:r>
              <a:rPr sz="1200" spc="-5" dirty="0">
                <a:latin typeface="Courier New"/>
                <a:cs typeface="Courier New"/>
              </a:rPr>
              <a:t>optional</a:t>
            </a:r>
            <a:r>
              <a:rPr sz="1200" spc="-50" dirty="0">
                <a:latin typeface="Courier New"/>
                <a:cs typeface="Courier New"/>
              </a:rPr>
              <a:t> </a:t>
            </a:r>
            <a:r>
              <a:rPr sz="1200" dirty="0">
                <a:latin typeface="Courier New"/>
                <a:cs typeface="Courier New"/>
              </a:rPr>
              <a:t>nose </a:t>
            </a:r>
            <a:r>
              <a:rPr sz="1200" spc="-705" dirty="0">
                <a:latin typeface="Courier New"/>
                <a:cs typeface="Courier New"/>
              </a:rPr>
              <a:t> </a:t>
            </a:r>
            <a:r>
              <a:rPr sz="1200" dirty="0">
                <a:latin typeface="Courier New"/>
                <a:cs typeface="Courier New"/>
              </a:rPr>
              <a:t>#</a:t>
            </a:r>
            <a:r>
              <a:rPr sz="1200" spc="-15" dirty="0">
                <a:latin typeface="Courier New"/>
                <a:cs typeface="Courier New"/>
              </a:rPr>
              <a:t> </a:t>
            </a:r>
            <a:r>
              <a:rPr sz="1200" dirty="0">
                <a:latin typeface="Courier New"/>
                <a:cs typeface="Courier New"/>
              </a:rPr>
              <a:t>eyes</a:t>
            </a:r>
            <a:endParaRPr sz="1200">
              <a:latin typeface="Courier New"/>
              <a:cs typeface="Courier New"/>
            </a:endParaRPr>
          </a:p>
          <a:p>
            <a:pPr marL="12700">
              <a:lnSpc>
                <a:spcPct val="100000"/>
              </a:lnSpc>
              <a:spcBef>
                <a:spcPts val="20"/>
              </a:spcBef>
            </a:pPr>
            <a:r>
              <a:rPr sz="1200" dirty="0">
                <a:latin typeface="Courier New"/>
                <a:cs typeface="Courier New"/>
              </a:rPr>
              <a:t>#</a:t>
            </a:r>
            <a:r>
              <a:rPr sz="1200" spc="-50" dirty="0">
                <a:latin typeface="Courier New"/>
                <a:cs typeface="Courier New"/>
              </a:rPr>
              <a:t> </a:t>
            </a:r>
            <a:r>
              <a:rPr sz="1200" spc="-5" dirty="0">
                <a:latin typeface="Courier New"/>
                <a:cs typeface="Courier New"/>
              </a:rPr>
              <a:t>optional</a:t>
            </a:r>
            <a:r>
              <a:rPr sz="1200" spc="-50" dirty="0">
                <a:latin typeface="Courier New"/>
                <a:cs typeface="Courier New"/>
              </a:rPr>
              <a:t> </a:t>
            </a:r>
            <a:r>
              <a:rPr sz="1200" dirty="0">
                <a:latin typeface="Courier New"/>
                <a:cs typeface="Courier New"/>
              </a:rPr>
              <a:t>hat/brow</a:t>
            </a:r>
            <a:endParaRPr sz="1200">
              <a:latin typeface="Courier New"/>
              <a:cs typeface="Courier New"/>
            </a:endParaRPr>
          </a:p>
        </p:txBody>
      </p:sp>
      <p:sp>
        <p:nvSpPr>
          <p:cNvPr id="15" name="object 15"/>
          <p:cNvSpPr txBox="1"/>
          <p:nvPr/>
        </p:nvSpPr>
        <p:spPr>
          <a:xfrm>
            <a:off x="6022338" y="2299969"/>
            <a:ext cx="152273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Potts</a:t>
            </a:r>
            <a:r>
              <a:rPr sz="1800" spc="-50" dirty="0">
                <a:latin typeface="Calibri"/>
                <a:cs typeface="Calibri"/>
              </a:rPr>
              <a:t> </a:t>
            </a:r>
            <a:r>
              <a:rPr sz="1800" spc="-5" dirty="0">
                <a:latin typeface="Calibri"/>
                <a:cs typeface="Calibri"/>
              </a:rPr>
              <a:t>emoticons</a:t>
            </a:r>
            <a:endParaRPr sz="18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30480" rIns="0" bIns="0" rtlCol="0">
            <a:spAutoFit/>
          </a:bodyPr>
          <a:lstStyle/>
          <a:p>
            <a:pPr marL="12700" marR="5080">
              <a:lnSpc>
                <a:spcPts val="3800"/>
              </a:lnSpc>
              <a:spcBef>
                <a:spcPts val="240"/>
              </a:spcBef>
            </a:pPr>
            <a:r>
              <a:rPr spc="-5" dirty="0"/>
              <a:t>Extracting Features </a:t>
            </a:r>
            <a:r>
              <a:rPr dirty="0"/>
              <a:t>for </a:t>
            </a:r>
            <a:r>
              <a:rPr spc="-10" dirty="0"/>
              <a:t>Sentiment </a:t>
            </a:r>
            <a:r>
              <a:rPr spc="-710" dirty="0"/>
              <a:t> </a:t>
            </a:r>
            <a:r>
              <a:rPr spc="-5" dirty="0"/>
              <a:t>Classiﬁcation</a:t>
            </a:r>
          </a:p>
        </p:txBody>
      </p:sp>
      <p:sp>
        <p:nvSpPr>
          <p:cNvPr id="7" name="object 7"/>
          <p:cNvSpPr txBox="1"/>
          <p:nvPr/>
        </p:nvSpPr>
        <p:spPr>
          <a:xfrm>
            <a:off x="383539" y="1324609"/>
            <a:ext cx="3455035" cy="2712720"/>
          </a:xfrm>
          <a:prstGeom prst="rect">
            <a:avLst/>
          </a:prstGeom>
        </p:spPr>
        <p:txBody>
          <a:bodyPr vert="horz" wrap="square" lIns="0" tIns="73660" rIns="0" bIns="0" rtlCol="0">
            <a:spAutoFit/>
          </a:bodyPr>
          <a:lstStyle/>
          <a:p>
            <a:pPr marL="355600" indent="-342900">
              <a:lnSpc>
                <a:spcPct val="100000"/>
              </a:lnSpc>
              <a:spcBef>
                <a:spcPts val="580"/>
              </a:spcBef>
              <a:buClr>
                <a:srgbClr val="CC0000"/>
              </a:buClr>
              <a:buFont typeface="Times New Roman"/>
              <a:buChar char="•"/>
              <a:tabLst>
                <a:tab pos="354965" algn="l"/>
                <a:tab pos="355600" algn="l"/>
              </a:tabLst>
            </a:pPr>
            <a:r>
              <a:rPr sz="2400" spc="-5" dirty="0">
                <a:latin typeface="Calibri"/>
                <a:cs typeface="Calibri"/>
              </a:rPr>
              <a:t>How</a:t>
            </a:r>
            <a:r>
              <a:rPr sz="2400" spc="-20" dirty="0">
                <a:latin typeface="Calibri"/>
                <a:cs typeface="Calibri"/>
              </a:rPr>
              <a:t> </a:t>
            </a:r>
            <a:r>
              <a:rPr sz="2400" dirty="0">
                <a:latin typeface="Calibri"/>
                <a:cs typeface="Calibri"/>
              </a:rPr>
              <a:t>to</a:t>
            </a:r>
            <a:r>
              <a:rPr sz="2400" spc="-15" dirty="0">
                <a:latin typeface="Calibri"/>
                <a:cs typeface="Calibri"/>
              </a:rPr>
              <a:t> </a:t>
            </a:r>
            <a:r>
              <a:rPr sz="2400" dirty="0">
                <a:latin typeface="Calibri"/>
                <a:cs typeface="Calibri"/>
              </a:rPr>
              <a:t>handle</a:t>
            </a:r>
            <a:r>
              <a:rPr sz="2400" spc="-15" dirty="0">
                <a:latin typeface="Calibri"/>
                <a:cs typeface="Calibri"/>
              </a:rPr>
              <a:t> </a:t>
            </a:r>
            <a:r>
              <a:rPr sz="2400" spc="-5" dirty="0">
                <a:latin typeface="Calibri"/>
                <a:cs typeface="Calibri"/>
              </a:rPr>
              <a:t>negation</a:t>
            </a:r>
            <a:endParaRPr sz="2400" dirty="0">
              <a:latin typeface="Calibri"/>
              <a:cs typeface="Calibri"/>
            </a:endParaRPr>
          </a:p>
          <a:p>
            <a:pPr marL="698500" lvl="1" indent="-228600">
              <a:lnSpc>
                <a:spcPct val="100000"/>
              </a:lnSpc>
              <a:spcBef>
                <a:spcPts val="400"/>
              </a:spcBef>
              <a:buFont typeface="Times New Roman"/>
              <a:buChar char="•"/>
              <a:tabLst>
                <a:tab pos="697865" algn="l"/>
                <a:tab pos="698500" algn="l"/>
                <a:tab pos="1002665" algn="l"/>
                <a:tab pos="2070100" algn="l"/>
              </a:tabLst>
            </a:pPr>
            <a:r>
              <a:rPr sz="2000" dirty="0">
                <a:latin typeface="Courier New"/>
                <a:cs typeface="Courier New"/>
              </a:rPr>
              <a:t>I	</a:t>
            </a:r>
            <a:r>
              <a:rPr sz="2000" b="1" dirty="0">
                <a:latin typeface="Courier New"/>
                <a:cs typeface="Courier New"/>
              </a:rPr>
              <a:t>didn’t	</a:t>
            </a:r>
            <a:r>
              <a:rPr sz="2000" spc="-5" dirty="0">
                <a:latin typeface="Courier New"/>
                <a:cs typeface="Courier New"/>
              </a:rPr>
              <a:t>like</a:t>
            </a:r>
            <a:r>
              <a:rPr sz="2000" spc="-90" dirty="0">
                <a:latin typeface="Courier New"/>
                <a:cs typeface="Courier New"/>
              </a:rPr>
              <a:t> </a:t>
            </a:r>
            <a:r>
              <a:rPr sz="2000" spc="-5" dirty="0">
                <a:latin typeface="Courier New"/>
                <a:cs typeface="Courier New"/>
              </a:rPr>
              <a:t>this</a:t>
            </a:r>
            <a:endParaRPr sz="2000" dirty="0">
              <a:latin typeface="Courier New"/>
              <a:cs typeface="Courier New"/>
            </a:endParaRPr>
          </a:p>
          <a:p>
            <a:pPr marL="641985">
              <a:lnSpc>
                <a:spcPct val="100000"/>
              </a:lnSpc>
              <a:spcBef>
                <a:spcPts val="500"/>
              </a:spcBef>
            </a:pPr>
            <a:r>
              <a:rPr sz="2000" dirty="0">
                <a:latin typeface="Calibri"/>
                <a:cs typeface="Calibri"/>
              </a:rPr>
              <a:t>vs</a:t>
            </a:r>
          </a:p>
          <a:p>
            <a:pPr marL="698500" lvl="1" indent="-228600">
              <a:lnSpc>
                <a:spcPct val="100000"/>
              </a:lnSpc>
              <a:spcBef>
                <a:spcPts val="500"/>
              </a:spcBef>
              <a:buFont typeface="Times New Roman"/>
              <a:buChar char="•"/>
              <a:tabLst>
                <a:tab pos="697865" algn="l"/>
                <a:tab pos="698500" algn="l"/>
              </a:tabLst>
            </a:pPr>
            <a:r>
              <a:rPr sz="2000" dirty="0">
                <a:latin typeface="Courier New"/>
                <a:cs typeface="Courier New"/>
              </a:rPr>
              <a:t>I</a:t>
            </a:r>
            <a:r>
              <a:rPr sz="2000" spc="-35" dirty="0">
                <a:latin typeface="Courier New"/>
                <a:cs typeface="Courier New"/>
              </a:rPr>
              <a:t> </a:t>
            </a:r>
            <a:r>
              <a:rPr sz="2000" spc="-5" dirty="0">
                <a:latin typeface="Courier New"/>
                <a:cs typeface="Courier New"/>
              </a:rPr>
              <a:t>really</a:t>
            </a:r>
            <a:r>
              <a:rPr sz="2000" spc="-35" dirty="0">
                <a:latin typeface="Courier New"/>
                <a:cs typeface="Courier New"/>
              </a:rPr>
              <a:t> </a:t>
            </a:r>
            <a:r>
              <a:rPr sz="2000" spc="-5" dirty="0">
                <a:latin typeface="Courier New"/>
                <a:cs typeface="Courier New"/>
              </a:rPr>
              <a:t>like</a:t>
            </a:r>
            <a:r>
              <a:rPr sz="2000" spc="-35" dirty="0">
                <a:latin typeface="Courier New"/>
                <a:cs typeface="Courier New"/>
              </a:rPr>
              <a:t> </a:t>
            </a:r>
            <a:r>
              <a:rPr sz="2000" spc="-5" dirty="0">
                <a:latin typeface="Courier New"/>
                <a:cs typeface="Courier New"/>
              </a:rPr>
              <a:t>this</a:t>
            </a:r>
            <a:endParaRPr sz="2000" dirty="0">
              <a:latin typeface="Courier New"/>
              <a:cs typeface="Courier New"/>
            </a:endParaRPr>
          </a:p>
          <a:p>
            <a:pPr marL="355600" indent="-342900">
              <a:lnSpc>
                <a:spcPct val="100000"/>
              </a:lnSpc>
              <a:spcBef>
                <a:spcPts val="595"/>
              </a:spcBef>
              <a:buClr>
                <a:srgbClr val="CC0000"/>
              </a:buClr>
              <a:buFont typeface="Times New Roman"/>
              <a:buChar char="•"/>
              <a:tabLst>
                <a:tab pos="354965" algn="l"/>
                <a:tab pos="355600" algn="l"/>
              </a:tabLst>
            </a:pPr>
            <a:r>
              <a:rPr sz="2400" spc="-5" dirty="0">
                <a:latin typeface="Calibri"/>
                <a:cs typeface="Calibri"/>
              </a:rPr>
              <a:t>Which</a:t>
            </a:r>
            <a:r>
              <a:rPr sz="2400" spc="-20" dirty="0">
                <a:latin typeface="Calibri"/>
                <a:cs typeface="Calibri"/>
              </a:rPr>
              <a:t> </a:t>
            </a:r>
            <a:r>
              <a:rPr sz="2400" spc="-5" dirty="0">
                <a:latin typeface="Calibri"/>
                <a:cs typeface="Calibri"/>
              </a:rPr>
              <a:t>words</a:t>
            </a:r>
            <a:r>
              <a:rPr sz="2400" spc="-15" dirty="0">
                <a:latin typeface="Calibri"/>
                <a:cs typeface="Calibri"/>
              </a:rPr>
              <a:t> </a:t>
            </a:r>
            <a:r>
              <a:rPr sz="2400" dirty="0">
                <a:latin typeface="Calibri"/>
                <a:cs typeface="Calibri"/>
              </a:rPr>
              <a:t>to</a:t>
            </a:r>
            <a:r>
              <a:rPr sz="2400" spc="-15" dirty="0">
                <a:latin typeface="Calibri"/>
                <a:cs typeface="Calibri"/>
              </a:rPr>
              <a:t> </a:t>
            </a:r>
            <a:r>
              <a:rPr sz="2400" dirty="0">
                <a:latin typeface="Calibri"/>
                <a:cs typeface="Calibri"/>
              </a:rPr>
              <a:t>use?</a:t>
            </a:r>
          </a:p>
          <a:p>
            <a:pPr marL="698500" lvl="1" indent="-228600">
              <a:lnSpc>
                <a:spcPct val="100000"/>
              </a:lnSpc>
              <a:spcBef>
                <a:spcPts val="425"/>
              </a:spcBef>
              <a:buFont typeface="Times New Roman"/>
              <a:buChar char="•"/>
              <a:tabLst>
                <a:tab pos="697865" algn="l"/>
                <a:tab pos="698500" algn="l"/>
              </a:tabLst>
            </a:pPr>
            <a:r>
              <a:rPr sz="2000" dirty="0">
                <a:latin typeface="Calibri"/>
                <a:cs typeface="Calibri"/>
              </a:rPr>
              <a:t>Only</a:t>
            </a:r>
            <a:r>
              <a:rPr sz="2000" spc="-30" dirty="0">
                <a:latin typeface="Calibri"/>
                <a:cs typeface="Calibri"/>
              </a:rPr>
              <a:t> </a:t>
            </a:r>
            <a:r>
              <a:rPr sz="2000" spc="-5" dirty="0">
                <a:latin typeface="Calibri"/>
                <a:cs typeface="Calibri"/>
              </a:rPr>
              <a:t>adjectives</a:t>
            </a:r>
            <a:endParaRPr sz="2000" dirty="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dirty="0">
                <a:latin typeface="Calibri"/>
                <a:cs typeface="Calibri"/>
              </a:rPr>
              <a:t>All</a:t>
            </a:r>
            <a:r>
              <a:rPr sz="2000" spc="-35" dirty="0">
                <a:latin typeface="Calibri"/>
                <a:cs typeface="Calibri"/>
              </a:rPr>
              <a:t> </a:t>
            </a:r>
            <a:r>
              <a:rPr sz="2000" spc="-5" dirty="0">
                <a:latin typeface="Calibri"/>
                <a:cs typeface="Calibri"/>
              </a:rPr>
              <a:t>words</a:t>
            </a:r>
            <a:endParaRPr sz="2000" dirty="0">
              <a:latin typeface="Calibri"/>
              <a:cs typeface="Calibri"/>
            </a:endParaRPr>
          </a:p>
        </p:txBody>
      </p:sp>
      <p:sp>
        <p:nvSpPr>
          <p:cNvPr id="8" name="object 8"/>
          <p:cNvSpPr txBox="1"/>
          <p:nvPr/>
        </p:nvSpPr>
        <p:spPr>
          <a:xfrm>
            <a:off x="3965219" y="1802129"/>
            <a:ext cx="78803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Courier New"/>
                <a:cs typeface="Courier New"/>
              </a:rPr>
              <a:t>movie</a:t>
            </a:r>
            <a:endParaRPr sz="2000">
              <a:latin typeface="Courier New"/>
              <a:cs typeface="Courier New"/>
            </a:endParaRPr>
          </a:p>
        </p:txBody>
      </p:sp>
      <p:sp>
        <p:nvSpPr>
          <p:cNvPr id="9" name="object 9"/>
          <p:cNvSpPr txBox="1"/>
          <p:nvPr/>
        </p:nvSpPr>
        <p:spPr>
          <a:xfrm>
            <a:off x="3965051" y="2538729"/>
            <a:ext cx="78803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Courier New"/>
                <a:cs typeface="Courier New"/>
              </a:rPr>
              <a:t>movie</a:t>
            </a:r>
            <a:endParaRPr sz="2000">
              <a:latin typeface="Courier New"/>
              <a:cs typeface="Courier New"/>
            </a:endParaRPr>
          </a:p>
        </p:txBody>
      </p:sp>
      <p:sp>
        <p:nvSpPr>
          <p:cNvPr id="10" name="object 10"/>
          <p:cNvSpPr txBox="1"/>
          <p:nvPr/>
        </p:nvSpPr>
        <p:spPr>
          <a:xfrm>
            <a:off x="383539" y="4075429"/>
            <a:ext cx="6720205" cy="901700"/>
          </a:xfrm>
          <a:prstGeom prst="rect">
            <a:avLst/>
          </a:prstGeom>
        </p:spPr>
        <p:txBody>
          <a:bodyPr vert="horz" wrap="square" lIns="0" tIns="12700" rIns="0" bIns="0" rtlCol="0">
            <a:spAutoFit/>
          </a:bodyPr>
          <a:lstStyle/>
          <a:p>
            <a:pPr marL="1041400" indent="-228600">
              <a:lnSpc>
                <a:spcPct val="100000"/>
              </a:lnSpc>
              <a:spcBef>
                <a:spcPts val="100"/>
              </a:spcBef>
              <a:buClr>
                <a:srgbClr val="CC0000"/>
              </a:buClr>
              <a:buFont typeface="Times New Roman"/>
              <a:buChar char="•"/>
              <a:tabLst>
                <a:tab pos="1040765" algn="l"/>
                <a:tab pos="1041400" algn="l"/>
              </a:tabLst>
            </a:pPr>
            <a:r>
              <a:rPr sz="2000" dirty="0">
                <a:latin typeface="Calibri"/>
                <a:cs typeface="Calibri"/>
              </a:rPr>
              <a:t>All</a:t>
            </a:r>
            <a:r>
              <a:rPr sz="2000" spc="-5" dirty="0">
                <a:latin typeface="Calibri"/>
                <a:cs typeface="Calibri"/>
              </a:rPr>
              <a:t> words</a:t>
            </a:r>
            <a:r>
              <a:rPr sz="2000" dirty="0">
                <a:latin typeface="Calibri"/>
                <a:cs typeface="Calibri"/>
              </a:rPr>
              <a:t> </a:t>
            </a:r>
            <a:r>
              <a:rPr sz="2000" spc="-5" dirty="0">
                <a:latin typeface="Calibri"/>
                <a:cs typeface="Calibri"/>
              </a:rPr>
              <a:t>turns out</a:t>
            </a:r>
            <a:r>
              <a:rPr sz="2000" dirty="0">
                <a:latin typeface="Calibri"/>
                <a:cs typeface="Calibri"/>
              </a:rPr>
              <a:t> to </a:t>
            </a:r>
            <a:r>
              <a:rPr sz="2000" spc="-5" dirty="0">
                <a:latin typeface="Calibri"/>
                <a:cs typeface="Calibri"/>
              </a:rPr>
              <a:t>work </a:t>
            </a:r>
            <a:r>
              <a:rPr sz="2000" spc="-15" dirty="0">
                <a:latin typeface="Calibri"/>
                <a:cs typeface="Calibri"/>
              </a:rPr>
              <a:t>better,</a:t>
            </a:r>
            <a:r>
              <a:rPr sz="2000" dirty="0">
                <a:latin typeface="Calibri"/>
                <a:cs typeface="Calibri"/>
              </a:rPr>
              <a:t> at least</a:t>
            </a:r>
            <a:r>
              <a:rPr sz="2000" spc="-5" dirty="0">
                <a:latin typeface="Calibri"/>
                <a:cs typeface="Calibri"/>
              </a:rPr>
              <a:t> on</a:t>
            </a:r>
            <a:r>
              <a:rPr sz="2000" dirty="0">
                <a:latin typeface="Calibri"/>
                <a:cs typeface="Calibri"/>
              </a:rPr>
              <a:t> this</a:t>
            </a:r>
            <a:r>
              <a:rPr sz="2000" spc="-5" dirty="0">
                <a:latin typeface="Calibri"/>
                <a:cs typeface="Calibri"/>
              </a:rPr>
              <a:t> </a:t>
            </a:r>
            <a:r>
              <a:rPr sz="2000" dirty="0">
                <a:latin typeface="Calibri"/>
                <a:cs typeface="Calibri"/>
              </a:rPr>
              <a:t>data</a:t>
            </a:r>
          </a:p>
          <a:p>
            <a:pPr>
              <a:lnSpc>
                <a:spcPct val="100000"/>
              </a:lnSpc>
              <a:spcBef>
                <a:spcPts val="10"/>
              </a:spcBef>
            </a:pPr>
            <a:endParaRPr sz="2300" dirty="0">
              <a:latin typeface="Calibri"/>
              <a:cs typeface="Calibri"/>
            </a:endParaRPr>
          </a:p>
          <a:p>
            <a:pPr marL="12700">
              <a:lnSpc>
                <a:spcPct val="100000"/>
              </a:lnSpc>
            </a:pPr>
            <a:endParaRPr sz="1400"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541F-23D5-9CCA-1EEF-C2D485135B0A}"/>
              </a:ext>
            </a:extLst>
          </p:cNvPr>
          <p:cNvSpPr>
            <a:spLocks noGrp="1"/>
          </p:cNvSpPr>
          <p:nvPr>
            <p:ph type="title"/>
          </p:nvPr>
        </p:nvSpPr>
        <p:spPr>
          <a:xfrm>
            <a:off x="307975" y="288925"/>
            <a:ext cx="6243320" cy="492443"/>
          </a:xfrm>
        </p:spPr>
        <p:txBody>
          <a:bodyPr/>
          <a:lstStyle/>
          <a:p>
            <a:r>
              <a:rPr lang="en-US" dirty="0"/>
              <a:t>What is Sentiment Analysis?</a:t>
            </a:r>
          </a:p>
        </p:txBody>
      </p:sp>
      <p:sp>
        <p:nvSpPr>
          <p:cNvPr id="3" name="Text Placeholder 2">
            <a:extLst>
              <a:ext uri="{FF2B5EF4-FFF2-40B4-BE49-F238E27FC236}">
                <a16:creationId xmlns:a16="http://schemas.microsoft.com/office/drawing/2014/main" id="{75B4F27D-C692-C690-2D0B-4F5BF7D7B20C}"/>
              </a:ext>
            </a:extLst>
          </p:cNvPr>
          <p:cNvSpPr>
            <a:spLocks noGrp="1"/>
          </p:cNvSpPr>
          <p:nvPr>
            <p:ph type="body" idx="1"/>
          </p:nvPr>
        </p:nvSpPr>
        <p:spPr>
          <a:xfrm>
            <a:off x="307975" y="1508125"/>
            <a:ext cx="4261069" cy="2479596"/>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Sentiment analysis (or opinion mining) is a natural language processing (NLP) technique used to determine whether data is positive, negative or neutral. Sentiment analysis is often performed on textual data to help businesses monitor brand and product sentiment in customer feedback and understand customer needs.</a:t>
            </a:r>
          </a:p>
        </p:txBody>
      </p:sp>
      <p:pic>
        <p:nvPicPr>
          <p:cNvPr id="9" name="Picture 8">
            <a:extLst>
              <a:ext uri="{FF2B5EF4-FFF2-40B4-BE49-F238E27FC236}">
                <a16:creationId xmlns:a16="http://schemas.microsoft.com/office/drawing/2014/main" id="{ED3BFFD0-45DF-7B28-2EA5-31377A0B97BE}"/>
              </a:ext>
            </a:extLst>
          </p:cNvPr>
          <p:cNvPicPr>
            <a:picLocks noChangeAspect="1"/>
          </p:cNvPicPr>
          <p:nvPr/>
        </p:nvPicPr>
        <p:blipFill>
          <a:blip r:embed="rId3"/>
          <a:stretch>
            <a:fillRect/>
          </a:stretch>
        </p:blipFill>
        <p:spPr>
          <a:xfrm>
            <a:off x="4574956" y="1736725"/>
            <a:ext cx="4261069" cy="1778091"/>
          </a:xfrm>
          <a:prstGeom prst="rect">
            <a:avLst/>
          </a:prstGeom>
        </p:spPr>
      </p:pic>
    </p:spTree>
    <p:extLst>
      <p:ext uri="{BB962C8B-B14F-4D97-AF65-F5344CB8AC3E}">
        <p14:creationId xmlns:p14="http://schemas.microsoft.com/office/powerpoint/2010/main" val="1482501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526539" y="330200"/>
            <a:ext cx="1566545" cy="513080"/>
          </a:xfrm>
          <a:prstGeom prst="rect">
            <a:avLst/>
          </a:prstGeom>
        </p:spPr>
        <p:txBody>
          <a:bodyPr vert="horz" wrap="square" lIns="0" tIns="12700" rIns="0" bIns="0" rtlCol="0">
            <a:spAutoFit/>
          </a:bodyPr>
          <a:lstStyle/>
          <a:p>
            <a:pPr marL="12700">
              <a:lnSpc>
                <a:spcPct val="100000"/>
              </a:lnSpc>
              <a:spcBef>
                <a:spcPts val="100"/>
              </a:spcBef>
            </a:pPr>
            <a:r>
              <a:rPr dirty="0"/>
              <a:t>Ne</a:t>
            </a:r>
            <a:r>
              <a:rPr spc="-15" dirty="0"/>
              <a:t>gat</a:t>
            </a:r>
            <a:r>
              <a:rPr spc="-5" dirty="0"/>
              <a:t>i</a:t>
            </a:r>
            <a:r>
              <a:rPr dirty="0"/>
              <a:t>on</a:t>
            </a:r>
          </a:p>
        </p:txBody>
      </p:sp>
      <p:sp>
        <p:nvSpPr>
          <p:cNvPr id="7" name="object 7"/>
          <p:cNvSpPr txBox="1"/>
          <p:nvPr/>
        </p:nvSpPr>
        <p:spPr>
          <a:xfrm>
            <a:off x="307339" y="2071369"/>
            <a:ext cx="8457565" cy="2145030"/>
          </a:xfrm>
          <a:prstGeom prst="rect">
            <a:avLst/>
          </a:prstGeom>
        </p:spPr>
        <p:txBody>
          <a:bodyPr vert="horz" wrap="square" lIns="0" tIns="12700" rIns="0" bIns="0" rtlCol="0">
            <a:spAutoFit/>
          </a:bodyPr>
          <a:lstStyle/>
          <a:p>
            <a:pPr marL="12700">
              <a:lnSpc>
                <a:spcPct val="100000"/>
              </a:lnSpc>
              <a:spcBef>
                <a:spcPts val="100"/>
              </a:spcBef>
            </a:pPr>
            <a:r>
              <a:rPr sz="2300" dirty="0">
                <a:latin typeface="Calibri"/>
                <a:cs typeface="Calibri"/>
              </a:rPr>
              <a:t>Add NOT_ to</a:t>
            </a:r>
            <a:r>
              <a:rPr sz="2300" spc="5" dirty="0">
                <a:latin typeface="Calibri"/>
                <a:cs typeface="Calibri"/>
              </a:rPr>
              <a:t> </a:t>
            </a:r>
            <a:r>
              <a:rPr sz="2300" spc="-5" dirty="0">
                <a:latin typeface="Calibri"/>
                <a:cs typeface="Calibri"/>
              </a:rPr>
              <a:t>every</a:t>
            </a:r>
            <a:r>
              <a:rPr sz="2300" spc="5" dirty="0">
                <a:latin typeface="Calibri"/>
                <a:cs typeface="Calibri"/>
              </a:rPr>
              <a:t> </a:t>
            </a:r>
            <a:r>
              <a:rPr sz="2300" spc="-5" dirty="0">
                <a:latin typeface="Calibri"/>
                <a:cs typeface="Calibri"/>
              </a:rPr>
              <a:t>word</a:t>
            </a:r>
            <a:r>
              <a:rPr sz="2300" spc="5" dirty="0">
                <a:latin typeface="Calibri"/>
                <a:cs typeface="Calibri"/>
              </a:rPr>
              <a:t> </a:t>
            </a:r>
            <a:r>
              <a:rPr sz="2300" spc="-5" dirty="0">
                <a:latin typeface="Calibri"/>
                <a:cs typeface="Calibri"/>
              </a:rPr>
              <a:t>between</a:t>
            </a:r>
            <a:r>
              <a:rPr sz="2300" spc="5" dirty="0">
                <a:latin typeface="Calibri"/>
                <a:cs typeface="Calibri"/>
              </a:rPr>
              <a:t> </a:t>
            </a:r>
            <a:r>
              <a:rPr sz="2300" spc="-5" dirty="0">
                <a:latin typeface="Calibri"/>
                <a:cs typeface="Calibri"/>
              </a:rPr>
              <a:t>negation</a:t>
            </a:r>
            <a:r>
              <a:rPr sz="2300" spc="5" dirty="0">
                <a:latin typeface="Calibri"/>
                <a:cs typeface="Calibri"/>
              </a:rPr>
              <a:t> </a:t>
            </a:r>
            <a:r>
              <a:rPr sz="2300" dirty="0">
                <a:latin typeface="Calibri"/>
                <a:cs typeface="Calibri"/>
              </a:rPr>
              <a:t>and</a:t>
            </a:r>
            <a:r>
              <a:rPr sz="2300" spc="5" dirty="0">
                <a:latin typeface="Calibri"/>
                <a:cs typeface="Calibri"/>
              </a:rPr>
              <a:t> </a:t>
            </a:r>
            <a:r>
              <a:rPr sz="2300" spc="-5" dirty="0">
                <a:latin typeface="Calibri"/>
                <a:cs typeface="Calibri"/>
              </a:rPr>
              <a:t>following</a:t>
            </a:r>
            <a:r>
              <a:rPr sz="2300" dirty="0">
                <a:latin typeface="Calibri"/>
                <a:cs typeface="Calibri"/>
              </a:rPr>
              <a:t> </a:t>
            </a:r>
            <a:r>
              <a:rPr sz="2300" spc="-5" dirty="0">
                <a:latin typeface="Calibri"/>
                <a:cs typeface="Calibri"/>
              </a:rPr>
              <a:t>punctuation:</a:t>
            </a:r>
            <a:endParaRPr sz="2300" dirty="0">
              <a:latin typeface="Calibri"/>
              <a:cs typeface="Calibri"/>
            </a:endParaRPr>
          </a:p>
          <a:p>
            <a:pPr>
              <a:lnSpc>
                <a:spcPct val="100000"/>
              </a:lnSpc>
              <a:spcBef>
                <a:spcPts val="15"/>
              </a:spcBef>
            </a:pPr>
            <a:endParaRPr sz="2350" dirty="0">
              <a:latin typeface="Calibri"/>
              <a:cs typeface="Calibri"/>
            </a:endParaRPr>
          </a:p>
          <a:p>
            <a:pPr marL="12700">
              <a:lnSpc>
                <a:spcPct val="100000"/>
              </a:lnSpc>
              <a:spcBef>
                <a:spcPts val="5"/>
              </a:spcBef>
            </a:pPr>
            <a:r>
              <a:rPr sz="2700" spc="-5" dirty="0">
                <a:solidFill>
                  <a:srgbClr val="660066"/>
                </a:solidFill>
                <a:latin typeface="Courier New"/>
                <a:cs typeface="Courier New"/>
              </a:rPr>
              <a:t>didn’t</a:t>
            </a:r>
            <a:r>
              <a:rPr sz="2700" spc="-20" dirty="0">
                <a:solidFill>
                  <a:srgbClr val="660066"/>
                </a:solidFill>
                <a:latin typeface="Courier New"/>
                <a:cs typeface="Courier New"/>
              </a:rPr>
              <a:t> </a:t>
            </a:r>
            <a:r>
              <a:rPr sz="2700" spc="-5" dirty="0">
                <a:solidFill>
                  <a:srgbClr val="660066"/>
                </a:solidFill>
                <a:latin typeface="Courier New"/>
                <a:cs typeface="Courier New"/>
              </a:rPr>
              <a:t>like</a:t>
            </a:r>
            <a:r>
              <a:rPr sz="2700" spc="-15" dirty="0">
                <a:solidFill>
                  <a:srgbClr val="660066"/>
                </a:solidFill>
                <a:latin typeface="Courier New"/>
                <a:cs typeface="Courier New"/>
              </a:rPr>
              <a:t> </a:t>
            </a:r>
            <a:r>
              <a:rPr sz="2700" spc="-5" dirty="0">
                <a:solidFill>
                  <a:srgbClr val="660066"/>
                </a:solidFill>
                <a:latin typeface="Courier New"/>
                <a:cs typeface="Courier New"/>
              </a:rPr>
              <a:t>this</a:t>
            </a:r>
            <a:r>
              <a:rPr sz="2700" spc="-15" dirty="0">
                <a:solidFill>
                  <a:srgbClr val="660066"/>
                </a:solidFill>
                <a:latin typeface="Courier New"/>
                <a:cs typeface="Courier New"/>
              </a:rPr>
              <a:t> </a:t>
            </a:r>
            <a:r>
              <a:rPr sz="2700" spc="-5" dirty="0">
                <a:solidFill>
                  <a:srgbClr val="660066"/>
                </a:solidFill>
                <a:latin typeface="Courier New"/>
                <a:cs typeface="Courier New"/>
              </a:rPr>
              <a:t>movie</a:t>
            </a:r>
            <a:r>
              <a:rPr sz="2700" spc="-20" dirty="0">
                <a:solidFill>
                  <a:srgbClr val="660066"/>
                </a:solidFill>
                <a:latin typeface="Courier New"/>
                <a:cs typeface="Courier New"/>
              </a:rPr>
              <a:t> </a:t>
            </a:r>
            <a:r>
              <a:rPr sz="2700" dirty="0">
                <a:solidFill>
                  <a:srgbClr val="660066"/>
                </a:solidFill>
                <a:latin typeface="Courier New"/>
                <a:cs typeface="Courier New"/>
              </a:rPr>
              <a:t>,</a:t>
            </a:r>
            <a:r>
              <a:rPr sz="2700" spc="-15" dirty="0">
                <a:solidFill>
                  <a:srgbClr val="660066"/>
                </a:solidFill>
                <a:latin typeface="Courier New"/>
                <a:cs typeface="Courier New"/>
              </a:rPr>
              <a:t> </a:t>
            </a:r>
            <a:r>
              <a:rPr sz="2700" spc="-5" dirty="0">
                <a:solidFill>
                  <a:srgbClr val="660066"/>
                </a:solidFill>
                <a:latin typeface="Courier New"/>
                <a:cs typeface="Courier New"/>
              </a:rPr>
              <a:t>but</a:t>
            </a:r>
            <a:r>
              <a:rPr sz="2700" spc="-15" dirty="0">
                <a:solidFill>
                  <a:srgbClr val="660066"/>
                </a:solidFill>
                <a:latin typeface="Courier New"/>
                <a:cs typeface="Courier New"/>
              </a:rPr>
              <a:t> </a:t>
            </a:r>
            <a:r>
              <a:rPr sz="2700" dirty="0">
                <a:solidFill>
                  <a:srgbClr val="660066"/>
                </a:solidFill>
                <a:latin typeface="Courier New"/>
                <a:cs typeface="Courier New"/>
              </a:rPr>
              <a:t>I</a:t>
            </a:r>
            <a:endParaRPr sz="2700" dirty="0">
              <a:latin typeface="Courier New"/>
              <a:cs typeface="Courier New"/>
            </a:endParaRPr>
          </a:p>
          <a:p>
            <a:pPr>
              <a:lnSpc>
                <a:spcPct val="100000"/>
              </a:lnSpc>
              <a:spcBef>
                <a:spcPts val="25"/>
              </a:spcBef>
            </a:pPr>
            <a:endParaRPr sz="4000" dirty="0">
              <a:latin typeface="Courier New"/>
              <a:cs typeface="Courier New"/>
            </a:endParaRPr>
          </a:p>
          <a:p>
            <a:pPr marL="12700">
              <a:lnSpc>
                <a:spcPct val="100000"/>
              </a:lnSpc>
              <a:tabLst>
                <a:tab pos="3304540" algn="l"/>
                <a:tab pos="5156835" algn="l"/>
                <a:tab pos="7214234" algn="l"/>
              </a:tabLst>
            </a:pPr>
            <a:r>
              <a:rPr sz="2700" spc="-5" dirty="0">
                <a:solidFill>
                  <a:srgbClr val="660066"/>
                </a:solidFill>
                <a:latin typeface="Courier New"/>
                <a:cs typeface="Courier New"/>
              </a:rPr>
              <a:t>didn’t</a:t>
            </a:r>
            <a:r>
              <a:rPr sz="2700" dirty="0">
                <a:solidFill>
                  <a:srgbClr val="660066"/>
                </a:solidFill>
                <a:latin typeface="Courier New"/>
                <a:cs typeface="Courier New"/>
              </a:rPr>
              <a:t> NOT_like	NOT_this	NOT_movie	</a:t>
            </a:r>
            <a:r>
              <a:rPr sz="2700" spc="-5" dirty="0">
                <a:solidFill>
                  <a:srgbClr val="660066"/>
                </a:solidFill>
                <a:latin typeface="Courier New"/>
                <a:cs typeface="Courier New"/>
              </a:rPr>
              <a:t>but</a:t>
            </a:r>
            <a:r>
              <a:rPr sz="2700" spc="-65" dirty="0">
                <a:solidFill>
                  <a:srgbClr val="660066"/>
                </a:solidFill>
                <a:latin typeface="Courier New"/>
                <a:cs typeface="Courier New"/>
              </a:rPr>
              <a:t> </a:t>
            </a:r>
            <a:r>
              <a:rPr sz="2700" dirty="0">
                <a:solidFill>
                  <a:srgbClr val="660066"/>
                </a:solidFill>
                <a:latin typeface="Courier New"/>
                <a:cs typeface="Courier New"/>
              </a:rPr>
              <a:t>I</a:t>
            </a:r>
            <a:endParaRPr sz="2700" dirty="0">
              <a:latin typeface="Courier New"/>
              <a:cs typeface="Courier New"/>
            </a:endParaRPr>
          </a:p>
        </p:txBody>
      </p:sp>
      <p:grpSp>
        <p:nvGrpSpPr>
          <p:cNvPr id="8" name="object 8"/>
          <p:cNvGrpSpPr/>
          <p:nvPr/>
        </p:nvGrpSpPr>
        <p:grpSpPr>
          <a:xfrm>
            <a:off x="3054926" y="3304308"/>
            <a:ext cx="1051560" cy="502920"/>
            <a:chOff x="3054926" y="3304308"/>
            <a:chExt cx="1051560" cy="502920"/>
          </a:xfrm>
        </p:grpSpPr>
        <p:pic>
          <p:nvPicPr>
            <p:cNvPr id="9" name="object 9"/>
            <p:cNvPicPr/>
            <p:nvPr/>
          </p:nvPicPr>
          <p:blipFill>
            <a:blip r:embed="rId3" cstate="print"/>
            <a:stretch>
              <a:fillRect/>
            </a:stretch>
          </p:blipFill>
          <p:spPr>
            <a:xfrm>
              <a:off x="3054926" y="3304308"/>
              <a:ext cx="1051560" cy="502919"/>
            </a:xfrm>
            <a:prstGeom prst="rect">
              <a:avLst/>
            </a:prstGeom>
          </p:spPr>
        </p:pic>
        <p:sp>
          <p:nvSpPr>
            <p:cNvPr id="10" name="object 10"/>
            <p:cNvSpPr/>
            <p:nvPr/>
          </p:nvSpPr>
          <p:spPr>
            <a:xfrm>
              <a:off x="3124199" y="3333749"/>
              <a:ext cx="914400" cy="400050"/>
            </a:xfrm>
            <a:custGeom>
              <a:avLst/>
              <a:gdLst/>
              <a:ahLst/>
              <a:cxnLst/>
              <a:rect l="l" t="t" r="r" b="b"/>
              <a:pathLst>
                <a:path w="914400" h="400050">
                  <a:moveTo>
                    <a:pt x="685800" y="0"/>
                  </a:moveTo>
                  <a:lnTo>
                    <a:pt x="228600" y="0"/>
                  </a:lnTo>
                  <a:lnTo>
                    <a:pt x="228600" y="200025"/>
                  </a:lnTo>
                  <a:lnTo>
                    <a:pt x="0" y="200025"/>
                  </a:lnTo>
                  <a:lnTo>
                    <a:pt x="457200" y="400050"/>
                  </a:lnTo>
                  <a:lnTo>
                    <a:pt x="914400" y="200025"/>
                  </a:lnTo>
                  <a:lnTo>
                    <a:pt x="685800" y="200025"/>
                  </a:lnTo>
                  <a:lnTo>
                    <a:pt x="685800" y="0"/>
                  </a:lnTo>
                  <a:close/>
                </a:path>
              </a:pathLst>
            </a:custGeom>
            <a:solidFill>
              <a:srgbClr val="20779E"/>
            </a:solidFill>
          </p:spPr>
          <p:txBody>
            <a:bodyPr wrap="square" lIns="0" tIns="0" rIns="0" bIns="0" rtlCol="0"/>
            <a:lstStyle/>
            <a:p>
              <a:endParaRPr/>
            </a:p>
          </p:txBody>
        </p:sp>
        <p:sp>
          <p:nvSpPr>
            <p:cNvPr id="11" name="object 11"/>
            <p:cNvSpPr/>
            <p:nvPr/>
          </p:nvSpPr>
          <p:spPr>
            <a:xfrm>
              <a:off x="3124199" y="3333750"/>
              <a:ext cx="914400" cy="400050"/>
            </a:xfrm>
            <a:custGeom>
              <a:avLst/>
              <a:gdLst/>
              <a:ahLst/>
              <a:cxnLst/>
              <a:rect l="l" t="t" r="r" b="b"/>
              <a:pathLst>
                <a:path w="914400" h="400050">
                  <a:moveTo>
                    <a:pt x="0" y="200025"/>
                  </a:moveTo>
                  <a:lnTo>
                    <a:pt x="228600" y="200025"/>
                  </a:lnTo>
                  <a:lnTo>
                    <a:pt x="228600" y="0"/>
                  </a:lnTo>
                  <a:lnTo>
                    <a:pt x="685799" y="0"/>
                  </a:lnTo>
                  <a:lnTo>
                    <a:pt x="685799" y="200025"/>
                  </a:lnTo>
                  <a:lnTo>
                    <a:pt x="914399" y="200025"/>
                  </a:lnTo>
                  <a:lnTo>
                    <a:pt x="457199" y="400049"/>
                  </a:lnTo>
                  <a:lnTo>
                    <a:pt x="0" y="200025"/>
                  </a:lnTo>
                  <a:close/>
                </a:path>
              </a:pathLst>
            </a:custGeom>
            <a:ln w="9524">
              <a:solidFill>
                <a:srgbClr val="20779E"/>
              </a:solidFill>
            </a:ln>
          </p:spPr>
          <p:txBody>
            <a:bodyPr wrap="square" lIns="0" tIns="0" rIns="0" bIns="0" rtlCol="0"/>
            <a:lstStyle/>
            <a:p>
              <a:endParaRPr/>
            </a:p>
          </p:txBody>
        </p:sp>
      </p:grpSp>
      <p:sp>
        <p:nvSpPr>
          <p:cNvPr id="12" name="object 12"/>
          <p:cNvSpPr txBox="1"/>
          <p:nvPr/>
        </p:nvSpPr>
        <p:spPr>
          <a:xfrm>
            <a:off x="1678939" y="1004569"/>
            <a:ext cx="7223125" cy="817880"/>
          </a:xfrm>
          <a:prstGeom prst="rect">
            <a:avLst/>
          </a:prstGeom>
        </p:spPr>
        <p:txBody>
          <a:bodyPr vert="horz" wrap="square" lIns="0" tIns="12065" rIns="0" bIns="0" rtlCol="0">
            <a:spAutoFit/>
          </a:bodyPr>
          <a:lstStyle/>
          <a:p>
            <a:pPr marL="12700" marR="5080">
              <a:lnSpc>
                <a:spcPct val="100200"/>
              </a:lnSpc>
              <a:spcBef>
                <a:spcPts val="95"/>
              </a:spcBef>
            </a:pPr>
            <a:r>
              <a:rPr sz="1400" dirty="0">
                <a:solidFill>
                  <a:srgbClr val="28817A"/>
                </a:solidFill>
                <a:latin typeface="Calibri"/>
                <a:cs typeface="Calibri"/>
              </a:rPr>
              <a:t>Das,</a:t>
            </a:r>
            <a:r>
              <a:rPr sz="1400" spc="-5" dirty="0">
                <a:solidFill>
                  <a:srgbClr val="28817A"/>
                </a:solidFill>
                <a:latin typeface="Calibri"/>
                <a:cs typeface="Calibri"/>
              </a:rPr>
              <a:t> </a:t>
            </a:r>
            <a:r>
              <a:rPr sz="1400" dirty="0">
                <a:solidFill>
                  <a:srgbClr val="28817A"/>
                </a:solidFill>
                <a:latin typeface="Calibri"/>
                <a:cs typeface="Calibri"/>
              </a:rPr>
              <a:t>Sanjiv</a:t>
            </a:r>
            <a:r>
              <a:rPr sz="1400" spc="-5" dirty="0">
                <a:solidFill>
                  <a:srgbClr val="28817A"/>
                </a:solidFill>
                <a:latin typeface="Calibri"/>
                <a:cs typeface="Calibri"/>
              </a:rPr>
              <a:t> </a:t>
            </a:r>
            <a:r>
              <a:rPr sz="1400" dirty="0">
                <a:solidFill>
                  <a:srgbClr val="28817A"/>
                </a:solidFill>
                <a:latin typeface="Calibri"/>
                <a:cs typeface="Calibri"/>
              </a:rPr>
              <a:t>and Mike</a:t>
            </a:r>
            <a:r>
              <a:rPr sz="1400" spc="5" dirty="0">
                <a:solidFill>
                  <a:srgbClr val="28817A"/>
                </a:solidFill>
                <a:latin typeface="Calibri"/>
                <a:cs typeface="Calibri"/>
              </a:rPr>
              <a:t> </a:t>
            </a:r>
            <a:r>
              <a:rPr sz="1400" dirty="0">
                <a:solidFill>
                  <a:srgbClr val="28817A"/>
                </a:solidFill>
                <a:latin typeface="Calibri"/>
                <a:cs typeface="Calibri"/>
              </a:rPr>
              <a:t>Chen. </a:t>
            </a:r>
            <a:r>
              <a:rPr sz="1400" spc="-5" dirty="0">
                <a:solidFill>
                  <a:srgbClr val="28817A"/>
                </a:solidFill>
                <a:latin typeface="Calibri"/>
                <a:cs typeface="Calibri"/>
              </a:rPr>
              <a:t>2001.</a:t>
            </a:r>
            <a:r>
              <a:rPr sz="1400" dirty="0">
                <a:solidFill>
                  <a:srgbClr val="28817A"/>
                </a:solidFill>
                <a:latin typeface="Calibri"/>
                <a:cs typeface="Calibri"/>
              </a:rPr>
              <a:t> </a:t>
            </a:r>
            <a:r>
              <a:rPr sz="1400" spc="-5" dirty="0">
                <a:solidFill>
                  <a:srgbClr val="28817A"/>
                </a:solidFill>
                <a:latin typeface="Calibri"/>
                <a:cs typeface="Calibri"/>
              </a:rPr>
              <a:t>Yahoo!</a:t>
            </a:r>
            <a:r>
              <a:rPr sz="1400" spc="5" dirty="0">
                <a:solidFill>
                  <a:srgbClr val="28817A"/>
                </a:solidFill>
                <a:latin typeface="Calibri"/>
                <a:cs typeface="Calibri"/>
              </a:rPr>
              <a:t> </a:t>
            </a:r>
            <a:r>
              <a:rPr sz="1400" spc="-5" dirty="0">
                <a:solidFill>
                  <a:srgbClr val="28817A"/>
                </a:solidFill>
                <a:latin typeface="Calibri"/>
                <a:cs typeface="Calibri"/>
              </a:rPr>
              <a:t>for</a:t>
            </a:r>
            <a:r>
              <a:rPr sz="1400" dirty="0">
                <a:solidFill>
                  <a:srgbClr val="28817A"/>
                </a:solidFill>
                <a:latin typeface="Calibri"/>
                <a:cs typeface="Calibri"/>
              </a:rPr>
              <a:t> Amazon: </a:t>
            </a:r>
            <a:r>
              <a:rPr sz="1400" spc="-5" dirty="0">
                <a:solidFill>
                  <a:srgbClr val="28817A"/>
                </a:solidFill>
                <a:latin typeface="Calibri"/>
                <a:cs typeface="Calibri"/>
              </a:rPr>
              <a:t>Extracting</a:t>
            </a:r>
            <a:r>
              <a:rPr sz="1400" spc="5" dirty="0">
                <a:solidFill>
                  <a:srgbClr val="28817A"/>
                </a:solidFill>
                <a:latin typeface="Calibri"/>
                <a:cs typeface="Calibri"/>
              </a:rPr>
              <a:t> </a:t>
            </a:r>
            <a:r>
              <a:rPr sz="1400" spc="-5" dirty="0">
                <a:solidFill>
                  <a:srgbClr val="28817A"/>
                </a:solidFill>
                <a:latin typeface="Calibri"/>
                <a:cs typeface="Calibri"/>
              </a:rPr>
              <a:t>market</a:t>
            </a:r>
            <a:r>
              <a:rPr sz="1400" dirty="0">
                <a:solidFill>
                  <a:srgbClr val="28817A"/>
                </a:solidFill>
                <a:latin typeface="Calibri"/>
                <a:cs typeface="Calibri"/>
              </a:rPr>
              <a:t> </a:t>
            </a:r>
            <a:r>
              <a:rPr sz="1400" spc="-5" dirty="0">
                <a:solidFill>
                  <a:srgbClr val="28817A"/>
                </a:solidFill>
                <a:latin typeface="Calibri"/>
                <a:cs typeface="Calibri"/>
              </a:rPr>
              <a:t>sentiment</a:t>
            </a:r>
            <a:r>
              <a:rPr sz="1400" dirty="0">
                <a:solidFill>
                  <a:srgbClr val="28817A"/>
                </a:solidFill>
                <a:latin typeface="Calibri"/>
                <a:cs typeface="Calibri"/>
              </a:rPr>
              <a:t> </a:t>
            </a:r>
            <a:r>
              <a:rPr sz="1400" spc="-5" dirty="0">
                <a:solidFill>
                  <a:srgbClr val="28817A"/>
                </a:solidFill>
                <a:latin typeface="Calibri"/>
                <a:cs typeface="Calibri"/>
              </a:rPr>
              <a:t>from</a:t>
            </a:r>
            <a:r>
              <a:rPr sz="1400" spc="5" dirty="0">
                <a:solidFill>
                  <a:srgbClr val="28817A"/>
                </a:solidFill>
                <a:latin typeface="Calibri"/>
                <a:cs typeface="Calibri"/>
              </a:rPr>
              <a:t> </a:t>
            </a:r>
            <a:r>
              <a:rPr sz="1400" dirty="0">
                <a:solidFill>
                  <a:srgbClr val="28817A"/>
                </a:solidFill>
                <a:latin typeface="Calibri"/>
                <a:cs typeface="Calibri"/>
              </a:rPr>
              <a:t>stock </a:t>
            </a:r>
            <a:r>
              <a:rPr sz="1400" spc="5" dirty="0">
                <a:solidFill>
                  <a:srgbClr val="28817A"/>
                </a:solidFill>
                <a:latin typeface="Calibri"/>
                <a:cs typeface="Calibri"/>
              </a:rPr>
              <a:t> </a:t>
            </a:r>
            <a:r>
              <a:rPr sz="1400" spc="-5" dirty="0">
                <a:solidFill>
                  <a:srgbClr val="28817A"/>
                </a:solidFill>
                <a:latin typeface="Calibri"/>
                <a:cs typeface="Calibri"/>
              </a:rPr>
              <a:t>message</a:t>
            </a:r>
            <a:r>
              <a:rPr sz="1400" spc="5" dirty="0">
                <a:solidFill>
                  <a:srgbClr val="28817A"/>
                </a:solidFill>
                <a:latin typeface="Calibri"/>
                <a:cs typeface="Calibri"/>
              </a:rPr>
              <a:t> </a:t>
            </a:r>
            <a:r>
              <a:rPr sz="1400" spc="-5" dirty="0">
                <a:solidFill>
                  <a:srgbClr val="28817A"/>
                </a:solidFill>
                <a:latin typeface="Calibri"/>
                <a:cs typeface="Calibri"/>
              </a:rPr>
              <a:t>boards.</a:t>
            </a:r>
            <a:r>
              <a:rPr sz="1400" spc="5" dirty="0">
                <a:solidFill>
                  <a:srgbClr val="28817A"/>
                </a:solidFill>
                <a:latin typeface="Calibri"/>
                <a:cs typeface="Calibri"/>
              </a:rPr>
              <a:t> </a:t>
            </a:r>
            <a:r>
              <a:rPr sz="1400" dirty="0">
                <a:solidFill>
                  <a:srgbClr val="28817A"/>
                </a:solidFill>
                <a:latin typeface="Calibri"/>
                <a:cs typeface="Calibri"/>
              </a:rPr>
              <a:t>In</a:t>
            </a:r>
            <a:r>
              <a:rPr sz="1400" spc="10" dirty="0">
                <a:solidFill>
                  <a:srgbClr val="28817A"/>
                </a:solidFill>
                <a:latin typeface="Calibri"/>
                <a:cs typeface="Calibri"/>
              </a:rPr>
              <a:t> </a:t>
            </a:r>
            <a:r>
              <a:rPr sz="1400" spc="-5" dirty="0">
                <a:solidFill>
                  <a:srgbClr val="28817A"/>
                </a:solidFill>
                <a:latin typeface="Calibri"/>
                <a:cs typeface="Calibri"/>
              </a:rPr>
              <a:t>Proceedings</a:t>
            </a:r>
            <a:r>
              <a:rPr sz="1400" spc="5" dirty="0">
                <a:solidFill>
                  <a:srgbClr val="28817A"/>
                </a:solidFill>
                <a:latin typeface="Calibri"/>
                <a:cs typeface="Calibri"/>
              </a:rPr>
              <a:t> </a:t>
            </a:r>
            <a:r>
              <a:rPr sz="1400" spc="-5" dirty="0">
                <a:solidFill>
                  <a:srgbClr val="28817A"/>
                </a:solidFill>
                <a:latin typeface="Calibri"/>
                <a:cs typeface="Calibri"/>
              </a:rPr>
              <a:t>of</a:t>
            </a:r>
            <a:r>
              <a:rPr sz="1400" spc="10" dirty="0">
                <a:solidFill>
                  <a:srgbClr val="28817A"/>
                </a:solidFill>
                <a:latin typeface="Calibri"/>
                <a:cs typeface="Calibri"/>
              </a:rPr>
              <a:t> </a:t>
            </a:r>
            <a:r>
              <a:rPr sz="1400" dirty="0">
                <a:solidFill>
                  <a:srgbClr val="28817A"/>
                </a:solidFill>
                <a:latin typeface="Calibri"/>
                <a:cs typeface="Calibri"/>
              </a:rPr>
              <a:t>the</a:t>
            </a:r>
            <a:r>
              <a:rPr sz="1400" spc="5" dirty="0">
                <a:solidFill>
                  <a:srgbClr val="28817A"/>
                </a:solidFill>
                <a:latin typeface="Calibri"/>
                <a:cs typeface="Calibri"/>
              </a:rPr>
              <a:t> </a:t>
            </a:r>
            <a:r>
              <a:rPr sz="1400" dirty="0">
                <a:solidFill>
                  <a:srgbClr val="28817A"/>
                </a:solidFill>
                <a:latin typeface="Calibri"/>
                <a:cs typeface="Calibri"/>
              </a:rPr>
              <a:t>Asia</a:t>
            </a:r>
            <a:r>
              <a:rPr sz="1400" spc="10" dirty="0">
                <a:solidFill>
                  <a:srgbClr val="28817A"/>
                </a:solidFill>
                <a:latin typeface="Calibri"/>
                <a:cs typeface="Calibri"/>
              </a:rPr>
              <a:t> </a:t>
            </a:r>
            <a:r>
              <a:rPr sz="1400" spc="-5" dirty="0">
                <a:solidFill>
                  <a:srgbClr val="28817A"/>
                </a:solidFill>
                <a:latin typeface="Calibri"/>
                <a:cs typeface="Calibri"/>
              </a:rPr>
              <a:t>Pacific</a:t>
            </a:r>
            <a:r>
              <a:rPr sz="1400" spc="5" dirty="0">
                <a:solidFill>
                  <a:srgbClr val="28817A"/>
                </a:solidFill>
                <a:latin typeface="Calibri"/>
                <a:cs typeface="Calibri"/>
              </a:rPr>
              <a:t> </a:t>
            </a:r>
            <a:r>
              <a:rPr sz="1400" dirty="0">
                <a:solidFill>
                  <a:srgbClr val="28817A"/>
                </a:solidFill>
                <a:latin typeface="Calibri"/>
                <a:cs typeface="Calibri"/>
              </a:rPr>
              <a:t>Finance</a:t>
            </a:r>
            <a:r>
              <a:rPr sz="1400" spc="10" dirty="0">
                <a:solidFill>
                  <a:srgbClr val="28817A"/>
                </a:solidFill>
                <a:latin typeface="Calibri"/>
                <a:cs typeface="Calibri"/>
              </a:rPr>
              <a:t> </a:t>
            </a:r>
            <a:r>
              <a:rPr sz="1400" spc="-5" dirty="0">
                <a:solidFill>
                  <a:srgbClr val="28817A"/>
                </a:solidFill>
                <a:latin typeface="Calibri"/>
                <a:cs typeface="Calibri"/>
              </a:rPr>
              <a:t>Association</a:t>
            </a:r>
            <a:r>
              <a:rPr sz="1400" spc="5" dirty="0">
                <a:solidFill>
                  <a:srgbClr val="28817A"/>
                </a:solidFill>
                <a:latin typeface="Calibri"/>
                <a:cs typeface="Calibri"/>
              </a:rPr>
              <a:t> </a:t>
            </a:r>
            <a:r>
              <a:rPr sz="1400" dirty="0">
                <a:solidFill>
                  <a:srgbClr val="28817A"/>
                </a:solidFill>
                <a:latin typeface="Calibri"/>
                <a:cs typeface="Calibri"/>
              </a:rPr>
              <a:t>Annual</a:t>
            </a:r>
            <a:r>
              <a:rPr sz="1400" spc="10" dirty="0">
                <a:solidFill>
                  <a:srgbClr val="28817A"/>
                </a:solidFill>
                <a:latin typeface="Calibri"/>
                <a:cs typeface="Calibri"/>
              </a:rPr>
              <a:t> </a:t>
            </a:r>
            <a:r>
              <a:rPr sz="1400" spc="-5" dirty="0">
                <a:solidFill>
                  <a:srgbClr val="28817A"/>
                </a:solidFill>
                <a:latin typeface="Calibri"/>
                <a:cs typeface="Calibri"/>
              </a:rPr>
              <a:t>Conference</a:t>
            </a:r>
            <a:r>
              <a:rPr sz="1400" spc="5" dirty="0">
                <a:solidFill>
                  <a:srgbClr val="28817A"/>
                </a:solidFill>
                <a:latin typeface="Calibri"/>
                <a:cs typeface="Calibri"/>
              </a:rPr>
              <a:t> </a:t>
            </a:r>
            <a:r>
              <a:rPr sz="1400" dirty="0">
                <a:solidFill>
                  <a:srgbClr val="28817A"/>
                </a:solidFill>
                <a:latin typeface="Calibri"/>
                <a:cs typeface="Calibri"/>
              </a:rPr>
              <a:t>(APFA). </a:t>
            </a:r>
            <a:r>
              <a:rPr sz="1400" spc="5" dirty="0">
                <a:solidFill>
                  <a:srgbClr val="28817A"/>
                </a:solidFill>
                <a:latin typeface="Calibri"/>
                <a:cs typeface="Calibri"/>
              </a:rPr>
              <a:t> </a:t>
            </a:r>
            <a:r>
              <a:rPr sz="1200" spc="-5" dirty="0">
                <a:solidFill>
                  <a:srgbClr val="28817A"/>
                </a:solidFill>
                <a:latin typeface="Lucida Sans Unicode"/>
                <a:cs typeface="Lucida Sans Unicode"/>
              </a:rPr>
              <a:t>Bo Pang, </a:t>
            </a:r>
            <a:r>
              <a:rPr sz="1200" dirty="0">
                <a:solidFill>
                  <a:srgbClr val="28817A"/>
                </a:solidFill>
                <a:latin typeface="Lucida Sans Unicode"/>
                <a:cs typeface="Lucida Sans Unicode"/>
              </a:rPr>
              <a:t>Lillian</a:t>
            </a:r>
            <a:r>
              <a:rPr sz="1200" spc="-5" dirty="0">
                <a:solidFill>
                  <a:srgbClr val="28817A"/>
                </a:solidFill>
                <a:latin typeface="Lucida Sans Unicode"/>
                <a:cs typeface="Lucida Sans Unicode"/>
              </a:rPr>
              <a:t> Lee,</a:t>
            </a:r>
            <a:r>
              <a:rPr sz="1200" dirty="0">
                <a:solidFill>
                  <a:srgbClr val="28817A"/>
                </a:solidFill>
                <a:latin typeface="Lucida Sans Unicode"/>
                <a:cs typeface="Lucida Sans Unicode"/>
              </a:rPr>
              <a:t> </a:t>
            </a:r>
            <a:r>
              <a:rPr sz="1200" spc="-5" dirty="0">
                <a:solidFill>
                  <a:srgbClr val="28817A"/>
                </a:solidFill>
                <a:latin typeface="Lucida Sans Unicode"/>
                <a:cs typeface="Lucida Sans Unicode"/>
              </a:rPr>
              <a:t>and</a:t>
            </a:r>
            <a:r>
              <a:rPr sz="1200" spc="5" dirty="0">
                <a:solidFill>
                  <a:srgbClr val="28817A"/>
                </a:solidFill>
                <a:latin typeface="Lucida Sans Unicode"/>
                <a:cs typeface="Lucida Sans Unicode"/>
              </a:rPr>
              <a:t> </a:t>
            </a:r>
            <a:r>
              <a:rPr sz="1200" dirty="0">
                <a:solidFill>
                  <a:srgbClr val="28817A"/>
                </a:solidFill>
                <a:latin typeface="Lucida Sans Unicode"/>
                <a:cs typeface="Lucida Sans Unicode"/>
              </a:rPr>
              <a:t>Shivakumar</a:t>
            </a:r>
            <a:r>
              <a:rPr sz="1200" spc="-5" dirty="0">
                <a:solidFill>
                  <a:srgbClr val="28817A"/>
                </a:solidFill>
                <a:latin typeface="Lucida Sans Unicode"/>
                <a:cs typeface="Lucida Sans Unicode"/>
              </a:rPr>
              <a:t> Vaithyanathan.</a:t>
            </a:r>
            <a:r>
              <a:rPr sz="1200" spc="15" dirty="0">
                <a:solidFill>
                  <a:srgbClr val="28817A"/>
                </a:solidFill>
                <a:latin typeface="Lucida Sans Unicode"/>
                <a:cs typeface="Lucida Sans Unicode"/>
              </a:rPr>
              <a:t> </a:t>
            </a:r>
            <a:r>
              <a:rPr sz="1200" dirty="0">
                <a:solidFill>
                  <a:srgbClr val="28817A"/>
                </a:solidFill>
                <a:latin typeface="Lucida Sans Unicode"/>
                <a:cs typeface="Lucida Sans Unicode"/>
              </a:rPr>
              <a:t>2002.</a:t>
            </a:r>
            <a:r>
              <a:rPr sz="1200" spc="5" dirty="0">
                <a:solidFill>
                  <a:srgbClr val="28817A"/>
                </a:solidFill>
                <a:latin typeface="Lucida Sans Unicode"/>
                <a:cs typeface="Lucida Sans Unicode"/>
              </a:rPr>
              <a:t> </a:t>
            </a:r>
            <a:r>
              <a:rPr sz="1200" dirty="0">
                <a:solidFill>
                  <a:srgbClr val="28817A"/>
                </a:solidFill>
                <a:latin typeface="Lucida Sans Unicode"/>
                <a:cs typeface="Lucida Sans Unicode"/>
              </a:rPr>
              <a:t>Thumbs</a:t>
            </a:r>
            <a:r>
              <a:rPr sz="1200" spc="5" dirty="0">
                <a:solidFill>
                  <a:srgbClr val="28817A"/>
                </a:solidFill>
                <a:latin typeface="Lucida Sans Unicode"/>
                <a:cs typeface="Lucida Sans Unicode"/>
              </a:rPr>
              <a:t> </a:t>
            </a:r>
            <a:r>
              <a:rPr sz="1200" dirty="0">
                <a:solidFill>
                  <a:srgbClr val="28817A"/>
                </a:solidFill>
                <a:latin typeface="Lucida Sans Unicode"/>
                <a:cs typeface="Lucida Sans Unicode"/>
              </a:rPr>
              <a:t>up? Sentiment</a:t>
            </a:r>
            <a:r>
              <a:rPr sz="1200" spc="-5" dirty="0">
                <a:solidFill>
                  <a:srgbClr val="28817A"/>
                </a:solidFill>
                <a:latin typeface="Lucida Sans Unicode"/>
                <a:cs typeface="Lucida Sans Unicode"/>
              </a:rPr>
              <a:t> Classification </a:t>
            </a:r>
            <a:r>
              <a:rPr sz="1200" spc="-365" dirty="0">
                <a:solidFill>
                  <a:srgbClr val="28817A"/>
                </a:solidFill>
                <a:latin typeface="Lucida Sans Unicode"/>
                <a:cs typeface="Lucida Sans Unicode"/>
              </a:rPr>
              <a:t> </a:t>
            </a:r>
            <a:r>
              <a:rPr sz="1200" dirty="0">
                <a:solidFill>
                  <a:srgbClr val="28817A"/>
                </a:solidFill>
                <a:latin typeface="Lucida Sans Unicode"/>
                <a:cs typeface="Lucida Sans Unicode"/>
              </a:rPr>
              <a:t>using</a:t>
            </a:r>
            <a:r>
              <a:rPr sz="1200" spc="-5" dirty="0">
                <a:solidFill>
                  <a:srgbClr val="28817A"/>
                </a:solidFill>
                <a:latin typeface="Lucida Sans Unicode"/>
                <a:cs typeface="Lucida Sans Unicode"/>
              </a:rPr>
              <a:t> Machine</a:t>
            </a:r>
            <a:r>
              <a:rPr sz="1200" dirty="0">
                <a:solidFill>
                  <a:srgbClr val="28817A"/>
                </a:solidFill>
                <a:latin typeface="Lucida Sans Unicode"/>
                <a:cs typeface="Lucida Sans Unicode"/>
              </a:rPr>
              <a:t> </a:t>
            </a:r>
            <a:r>
              <a:rPr sz="1200" spc="-5" dirty="0">
                <a:solidFill>
                  <a:srgbClr val="28817A"/>
                </a:solidFill>
                <a:latin typeface="Lucida Sans Unicode"/>
                <a:cs typeface="Lucida Sans Unicode"/>
              </a:rPr>
              <a:t>Learning</a:t>
            </a:r>
            <a:r>
              <a:rPr sz="1200" dirty="0">
                <a:solidFill>
                  <a:srgbClr val="28817A"/>
                </a:solidFill>
                <a:latin typeface="Lucida Sans Unicode"/>
                <a:cs typeface="Lucida Sans Unicode"/>
              </a:rPr>
              <a:t> Techniques. </a:t>
            </a:r>
            <a:r>
              <a:rPr sz="1200" spc="-30" dirty="0">
                <a:solidFill>
                  <a:srgbClr val="28817A"/>
                </a:solidFill>
                <a:latin typeface="Lucida Sans Unicode"/>
                <a:cs typeface="Lucida Sans Unicode"/>
              </a:rPr>
              <a:t>EMNLP-2002,</a:t>
            </a:r>
            <a:r>
              <a:rPr sz="1200" dirty="0">
                <a:solidFill>
                  <a:srgbClr val="28817A"/>
                </a:solidFill>
                <a:latin typeface="Lucida Sans Unicode"/>
                <a:cs typeface="Lucida Sans Unicode"/>
              </a:rPr>
              <a:t> 79—86.</a:t>
            </a:r>
            <a:endParaRPr sz="1200">
              <a:latin typeface="Lucida Sans Unicode"/>
              <a:cs typeface="Lucida Sans Unicod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450339" y="577850"/>
            <a:ext cx="3922395" cy="513080"/>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Calibri"/>
                <a:cs typeface="Calibri"/>
              </a:rPr>
              <a:t>Reminder:</a:t>
            </a:r>
            <a:r>
              <a:rPr sz="3200" b="1" spc="-25" dirty="0">
                <a:latin typeface="Calibri"/>
                <a:cs typeface="Calibri"/>
              </a:rPr>
              <a:t> </a:t>
            </a:r>
            <a:r>
              <a:rPr sz="3200" b="1" spc="-5" dirty="0">
                <a:latin typeface="Calibri"/>
                <a:cs typeface="Calibri"/>
              </a:rPr>
              <a:t>Naïve</a:t>
            </a:r>
            <a:r>
              <a:rPr sz="3200" b="1" spc="-25" dirty="0">
                <a:latin typeface="Calibri"/>
                <a:cs typeface="Calibri"/>
              </a:rPr>
              <a:t> </a:t>
            </a:r>
            <a:r>
              <a:rPr sz="3200" b="1" spc="-5" dirty="0">
                <a:latin typeface="Calibri"/>
                <a:cs typeface="Calibri"/>
              </a:rPr>
              <a:t>Bayes</a:t>
            </a:r>
            <a:endParaRPr sz="3200">
              <a:latin typeface="Calibri"/>
              <a:cs typeface="Calibri"/>
            </a:endParaRPr>
          </a:p>
        </p:txBody>
      </p:sp>
      <p:sp>
        <p:nvSpPr>
          <p:cNvPr id="7" name="object 7"/>
          <p:cNvSpPr txBox="1"/>
          <p:nvPr/>
        </p:nvSpPr>
        <p:spPr>
          <a:xfrm>
            <a:off x="1473782" y="2910231"/>
            <a:ext cx="4826635" cy="1394460"/>
          </a:xfrm>
          <a:prstGeom prst="rect">
            <a:avLst/>
          </a:prstGeom>
        </p:spPr>
        <p:txBody>
          <a:bodyPr vert="horz" wrap="square" lIns="0" tIns="109855" rIns="0" bIns="0" rtlCol="0">
            <a:spAutoFit/>
          </a:bodyPr>
          <a:lstStyle/>
          <a:p>
            <a:pPr marL="50800">
              <a:lnSpc>
                <a:spcPct val="100000"/>
              </a:lnSpc>
              <a:spcBef>
                <a:spcPts val="865"/>
              </a:spcBef>
            </a:pPr>
            <a:r>
              <a:rPr sz="5775" i="1" spc="-2167" baseline="-33189" dirty="0">
                <a:latin typeface="Times New Roman"/>
                <a:cs typeface="Times New Roman"/>
              </a:rPr>
              <a:t>P</a:t>
            </a:r>
            <a:r>
              <a:rPr sz="5775" spc="405" baseline="-18037" dirty="0">
                <a:latin typeface="Times New Roman"/>
                <a:cs typeface="Times New Roman"/>
              </a:rPr>
              <a:t>ˆ</a:t>
            </a:r>
            <a:r>
              <a:rPr sz="5775" spc="135" baseline="-33189" dirty="0">
                <a:latin typeface="Times New Roman"/>
                <a:cs typeface="Times New Roman"/>
              </a:rPr>
              <a:t>(</a:t>
            </a:r>
            <a:r>
              <a:rPr sz="5775" i="1" baseline="-33189" dirty="0">
                <a:latin typeface="Times New Roman"/>
                <a:cs typeface="Times New Roman"/>
              </a:rPr>
              <a:t>w</a:t>
            </a:r>
            <a:r>
              <a:rPr sz="5775" i="1" spc="-382" baseline="-33189" dirty="0">
                <a:latin typeface="Times New Roman"/>
                <a:cs typeface="Times New Roman"/>
              </a:rPr>
              <a:t> </a:t>
            </a:r>
            <a:r>
              <a:rPr sz="5775" baseline="-33189" dirty="0">
                <a:latin typeface="Times New Roman"/>
                <a:cs typeface="Times New Roman"/>
              </a:rPr>
              <a:t>|</a:t>
            </a:r>
            <a:r>
              <a:rPr sz="5775" spc="-525" baseline="-33189" dirty="0">
                <a:latin typeface="Times New Roman"/>
                <a:cs typeface="Times New Roman"/>
              </a:rPr>
              <a:t> </a:t>
            </a:r>
            <a:r>
              <a:rPr sz="5775" i="1" spc="172" baseline="-33189" dirty="0">
                <a:latin typeface="Times New Roman"/>
                <a:cs typeface="Times New Roman"/>
              </a:rPr>
              <a:t>c</a:t>
            </a:r>
            <a:r>
              <a:rPr sz="5775" baseline="-33189" dirty="0">
                <a:latin typeface="Times New Roman"/>
                <a:cs typeface="Times New Roman"/>
              </a:rPr>
              <a:t>)</a:t>
            </a:r>
            <a:r>
              <a:rPr sz="5775" spc="-465" baseline="-33189" dirty="0">
                <a:latin typeface="Times New Roman"/>
                <a:cs typeface="Times New Roman"/>
              </a:rPr>
              <a:t> </a:t>
            </a:r>
            <a:r>
              <a:rPr sz="5775" baseline="-33189" dirty="0">
                <a:latin typeface="Symbol"/>
                <a:cs typeface="Symbol"/>
              </a:rPr>
              <a:t></a:t>
            </a:r>
            <a:r>
              <a:rPr sz="5775" spc="150" baseline="-33189" dirty="0">
                <a:latin typeface="Times New Roman"/>
                <a:cs typeface="Times New Roman"/>
              </a:rPr>
              <a:t> </a:t>
            </a:r>
            <a:r>
              <a:rPr sz="3850" i="1" u="heavy" spc="-25" dirty="0">
                <a:uFill>
                  <a:solidFill>
                    <a:srgbClr val="000000"/>
                  </a:solidFill>
                </a:uFill>
                <a:latin typeface="Times New Roman"/>
                <a:cs typeface="Times New Roman"/>
              </a:rPr>
              <a:t>c</a:t>
            </a:r>
            <a:r>
              <a:rPr sz="3850" i="1" u="heavy" dirty="0">
                <a:uFill>
                  <a:solidFill>
                    <a:srgbClr val="000000"/>
                  </a:solidFill>
                </a:uFill>
                <a:latin typeface="Times New Roman"/>
                <a:cs typeface="Times New Roman"/>
              </a:rPr>
              <a:t>oun</a:t>
            </a:r>
            <a:r>
              <a:rPr sz="3850" i="1" u="heavy" spc="190" dirty="0">
                <a:uFill>
                  <a:solidFill>
                    <a:srgbClr val="000000"/>
                  </a:solidFill>
                </a:uFill>
                <a:latin typeface="Times New Roman"/>
                <a:cs typeface="Times New Roman"/>
              </a:rPr>
              <a:t>t</a:t>
            </a:r>
            <a:r>
              <a:rPr sz="3850" u="heavy" spc="90" dirty="0">
                <a:uFill>
                  <a:solidFill>
                    <a:srgbClr val="000000"/>
                  </a:solidFill>
                </a:uFill>
                <a:latin typeface="Times New Roman"/>
                <a:cs typeface="Times New Roman"/>
              </a:rPr>
              <a:t>(</a:t>
            </a:r>
            <a:r>
              <a:rPr sz="3850" i="1" u="heavy" spc="-185" dirty="0">
                <a:uFill>
                  <a:solidFill>
                    <a:srgbClr val="000000"/>
                  </a:solidFill>
                </a:uFill>
                <a:latin typeface="Times New Roman"/>
                <a:cs typeface="Times New Roman"/>
              </a:rPr>
              <a:t>w</a:t>
            </a:r>
            <a:r>
              <a:rPr sz="3850" u="heavy" dirty="0">
                <a:uFill>
                  <a:solidFill>
                    <a:srgbClr val="000000"/>
                  </a:solidFill>
                </a:uFill>
                <a:latin typeface="Times New Roman"/>
                <a:cs typeface="Times New Roman"/>
              </a:rPr>
              <a:t>,</a:t>
            </a:r>
            <a:r>
              <a:rPr sz="3850" u="heavy" spc="-484" dirty="0">
                <a:uFill>
                  <a:solidFill>
                    <a:srgbClr val="000000"/>
                  </a:solidFill>
                </a:uFill>
                <a:latin typeface="Times New Roman"/>
                <a:cs typeface="Times New Roman"/>
              </a:rPr>
              <a:t> </a:t>
            </a:r>
            <a:r>
              <a:rPr sz="3850" i="1" u="heavy" spc="114" dirty="0">
                <a:uFill>
                  <a:solidFill>
                    <a:srgbClr val="000000"/>
                  </a:solidFill>
                </a:uFill>
                <a:latin typeface="Times New Roman"/>
                <a:cs typeface="Times New Roman"/>
              </a:rPr>
              <a:t>c</a:t>
            </a:r>
            <a:r>
              <a:rPr sz="3850" u="heavy" dirty="0">
                <a:uFill>
                  <a:solidFill>
                    <a:srgbClr val="000000"/>
                  </a:solidFill>
                </a:uFill>
                <a:latin typeface="Times New Roman"/>
                <a:cs typeface="Times New Roman"/>
              </a:rPr>
              <a:t>)</a:t>
            </a:r>
            <a:r>
              <a:rPr sz="3850" u="heavy" spc="-520" dirty="0">
                <a:uFill>
                  <a:solidFill>
                    <a:srgbClr val="000000"/>
                  </a:solidFill>
                </a:uFill>
                <a:latin typeface="Times New Roman"/>
                <a:cs typeface="Times New Roman"/>
              </a:rPr>
              <a:t> </a:t>
            </a:r>
            <a:r>
              <a:rPr sz="3850" u="heavy" spc="220" dirty="0">
                <a:uFill>
                  <a:solidFill>
                    <a:srgbClr val="000000"/>
                  </a:solidFill>
                </a:uFill>
                <a:latin typeface="Symbol"/>
                <a:cs typeface="Symbol"/>
              </a:rPr>
              <a:t></a:t>
            </a:r>
            <a:r>
              <a:rPr sz="3850" u="heavy" dirty="0">
                <a:uFill>
                  <a:solidFill>
                    <a:srgbClr val="000000"/>
                  </a:solidFill>
                </a:uFill>
                <a:latin typeface="Times New Roman"/>
                <a:cs typeface="Times New Roman"/>
              </a:rPr>
              <a:t>1</a:t>
            </a:r>
            <a:endParaRPr sz="3850">
              <a:latin typeface="Times New Roman"/>
              <a:cs typeface="Times New Roman"/>
            </a:endParaRPr>
          </a:p>
          <a:p>
            <a:pPr marL="2105660">
              <a:lnSpc>
                <a:spcPct val="100000"/>
              </a:lnSpc>
              <a:spcBef>
                <a:spcPts val="770"/>
              </a:spcBef>
            </a:pPr>
            <a:r>
              <a:rPr sz="3850" i="1" spc="-25" dirty="0">
                <a:latin typeface="Times New Roman"/>
                <a:cs typeface="Times New Roman"/>
              </a:rPr>
              <a:t>c</a:t>
            </a:r>
            <a:r>
              <a:rPr sz="3850" i="1" dirty="0">
                <a:latin typeface="Times New Roman"/>
                <a:cs typeface="Times New Roman"/>
              </a:rPr>
              <a:t>oun</a:t>
            </a:r>
            <a:r>
              <a:rPr sz="3850" i="1" spc="190" dirty="0">
                <a:latin typeface="Times New Roman"/>
                <a:cs typeface="Times New Roman"/>
              </a:rPr>
              <a:t>t</a:t>
            </a:r>
            <a:r>
              <a:rPr sz="3850" spc="40" dirty="0">
                <a:latin typeface="Times New Roman"/>
                <a:cs typeface="Times New Roman"/>
              </a:rPr>
              <a:t>(</a:t>
            </a:r>
            <a:r>
              <a:rPr sz="3850" i="1" spc="114" dirty="0">
                <a:latin typeface="Times New Roman"/>
                <a:cs typeface="Times New Roman"/>
              </a:rPr>
              <a:t>c</a:t>
            </a:r>
            <a:r>
              <a:rPr sz="3850" dirty="0">
                <a:latin typeface="Times New Roman"/>
                <a:cs typeface="Times New Roman"/>
              </a:rPr>
              <a:t>)</a:t>
            </a:r>
            <a:r>
              <a:rPr sz="3850" spc="-520" dirty="0">
                <a:latin typeface="Times New Roman"/>
                <a:cs typeface="Times New Roman"/>
              </a:rPr>
              <a:t> </a:t>
            </a:r>
            <a:r>
              <a:rPr sz="3850" dirty="0">
                <a:latin typeface="Symbol"/>
                <a:cs typeface="Symbol"/>
              </a:rPr>
              <a:t></a:t>
            </a:r>
            <a:r>
              <a:rPr sz="3850" spc="-10" dirty="0">
                <a:latin typeface="Times New Roman"/>
                <a:cs typeface="Times New Roman"/>
              </a:rPr>
              <a:t> </a:t>
            </a:r>
            <a:r>
              <a:rPr sz="3850" i="1" dirty="0">
                <a:latin typeface="Times New Roman"/>
                <a:cs typeface="Times New Roman"/>
              </a:rPr>
              <a:t>V</a:t>
            </a:r>
            <a:endParaRPr sz="3850">
              <a:latin typeface="Times New Roman"/>
              <a:cs typeface="Times New Roman"/>
            </a:endParaRPr>
          </a:p>
        </p:txBody>
      </p:sp>
      <p:sp>
        <p:nvSpPr>
          <p:cNvPr id="8" name="object 8"/>
          <p:cNvSpPr/>
          <p:nvPr/>
        </p:nvSpPr>
        <p:spPr>
          <a:xfrm>
            <a:off x="5673799" y="3788404"/>
            <a:ext cx="0" cy="586740"/>
          </a:xfrm>
          <a:custGeom>
            <a:avLst/>
            <a:gdLst/>
            <a:ahLst/>
            <a:cxnLst/>
            <a:rect l="l" t="t" r="r" b="b"/>
            <a:pathLst>
              <a:path h="586739">
                <a:moveTo>
                  <a:pt x="0" y="0"/>
                </a:moveTo>
                <a:lnTo>
                  <a:pt x="0" y="586156"/>
                </a:lnTo>
              </a:path>
            </a:pathLst>
          </a:custGeom>
          <a:ln w="24208">
            <a:solidFill>
              <a:srgbClr val="000000"/>
            </a:solidFill>
          </a:ln>
        </p:spPr>
        <p:txBody>
          <a:bodyPr wrap="square" lIns="0" tIns="0" rIns="0" bIns="0" rtlCol="0"/>
          <a:lstStyle/>
          <a:p>
            <a:endParaRPr/>
          </a:p>
        </p:txBody>
      </p:sp>
      <p:sp>
        <p:nvSpPr>
          <p:cNvPr id="9" name="object 9"/>
          <p:cNvSpPr/>
          <p:nvPr/>
        </p:nvSpPr>
        <p:spPr>
          <a:xfrm>
            <a:off x="6094264" y="3788404"/>
            <a:ext cx="0" cy="586740"/>
          </a:xfrm>
          <a:custGeom>
            <a:avLst/>
            <a:gdLst/>
            <a:ahLst/>
            <a:cxnLst/>
            <a:rect l="l" t="t" r="r" b="b"/>
            <a:pathLst>
              <a:path h="586739">
                <a:moveTo>
                  <a:pt x="0" y="0"/>
                </a:moveTo>
                <a:lnTo>
                  <a:pt x="0" y="586156"/>
                </a:lnTo>
              </a:path>
            </a:pathLst>
          </a:custGeom>
          <a:ln w="24208">
            <a:solidFill>
              <a:srgbClr val="000000"/>
            </a:solidFill>
          </a:ln>
        </p:spPr>
        <p:txBody>
          <a:bodyPr wrap="square" lIns="0" tIns="0" rIns="0" bIns="0" rtlCol="0"/>
          <a:lstStyle/>
          <a:p>
            <a:endParaRPr/>
          </a:p>
        </p:txBody>
      </p:sp>
      <p:sp>
        <p:nvSpPr>
          <p:cNvPr id="10" name="object 10"/>
          <p:cNvSpPr txBox="1"/>
          <p:nvPr/>
        </p:nvSpPr>
        <p:spPr>
          <a:xfrm>
            <a:off x="2409991" y="2109106"/>
            <a:ext cx="634365" cy="335915"/>
          </a:xfrm>
          <a:prstGeom prst="rect">
            <a:avLst/>
          </a:prstGeom>
        </p:spPr>
        <p:txBody>
          <a:bodyPr vert="horz" wrap="square" lIns="0" tIns="17145" rIns="0" bIns="0" rtlCol="0">
            <a:spAutoFit/>
          </a:bodyPr>
          <a:lstStyle/>
          <a:p>
            <a:pPr marL="38100">
              <a:lnSpc>
                <a:spcPct val="100000"/>
              </a:lnSpc>
              <a:spcBef>
                <a:spcPts val="135"/>
              </a:spcBef>
            </a:pPr>
            <a:r>
              <a:rPr sz="2000" i="1" spc="80" dirty="0">
                <a:latin typeface="Times New Roman"/>
                <a:cs typeface="Times New Roman"/>
              </a:rPr>
              <a:t>c</a:t>
            </a:r>
            <a:r>
              <a:rPr sz="2175" spc="120" baseline="-19157" dirty="0">
                <a:latin typeface="Times New Roman"/>
                <a:cs typeface="Times New Roman"/>
              </a:rPr>
              <a:t>j</a:t>
            </a:r>
            <a:r>
              <a:rPr sz="2000" spc="80" dirty="0">
                <a:latin typeface="Symbol"/>
                <a:cs typeface="Symbol"/>
              </a:rPr>
              <a:t></a:t>
            </a:r>
            <a:r>
              <a:rPr sz="2000" i="1" spc="80" dirty="0">
                <a:latin typeface="Times New Roman"/>
                <a:cs typeface="Times New Roman"/>
              </a:rPr>
              <a:t>C</a:t>
            </a:r>
            <a:endParaRPr sz="2000">
              <a:latin typeface="Times New Roman"/>
              <a:cs typeface="Times New Roman"/>
            </a:endParaRPr>
          </a:p>
        </p:txBody>
      </p:sp>
      <p:sp>
        <p:nvSpPr>
          <p:cNvPr id="15" name="object 15"/>
          <p:cNvSpPr txBox="1">
            <a:spLocks noGrp="1"/>
          </p:cNvSpPr>
          <p:nvPr>
            <p:ph type="sldNum" sz="quarter" idx="7"/>
          </p:nvPr>
        </p:nvSpPr>
        <p:spPr>
          <a:prstGeom prst="rect">
            <a:avLst/>
          </a:prstGeom>
        </p:spPr>
        <p:txBody>
          <a:bodyPr vert="horz" wrap="square" lIns="0" tIns="80010" rIns="0" bIns="0" rtlCol="0">
            <a:spAutoFit/>
          </a:bodyPr>
          <a:lstStyle/>
          <a:p>
            <a:pPr marL="38100">
              <a:lnSpc>
                <a:spcPct val="100000"/>
              </a:lnSpc>
              <a:spcBef>
                <a:spcPts val="30"/>
              </a:spcBef>
            </a:pPr>
            <a:fld id="{81D60167-4931-47E6-BA6A-407CBD079E47}" type="slidenum">
              <a:rPr dirty="0"/>
              <a:t>21</a:t>
            </a:fld>
            <a:endParaRPr dirty="0"/>
          </a:p>
        </p:txBody>
      </p:sp>
      <p:sp>
        <p:nvSpPr>
          <p:cNvPr id="11" name="object 11"/>
          <p:cNvSpPr txBox="1"/>
          <p:nvPr/>
        </p:nvSpPr>
        <p:spPr>
          <a:xfrm>
            <a:off x="1015665" y="1566738"/>
            <a:ext cx="3440429" cy="561975"/>
          </a:xfrm>
          <a:prstGeom prst="rect">
            <a:avLst/>
          </a:prstGeom>
        </p:spPr>
        <p:txBody>
          <a:bodyPr vert="horz" wrap="square" lIns="0" tIns="15240" rIns="0" bIns="0" rtlCol="0">
            <a:spAutoFit/>
          </a:bodyPr>
          <a:lstStyle/>
          <a:p>
            <a:pPr marL="38100">
              <a:lnSpc>
                <a:spcPct val="100000"/>
              </a:lnSpc>
              <a:spcBef>
                <a:spcPts val="120"/>
              </a:spcBef>
              <a:tabLst>
                <a:tab pos="710565" algn="l"/>
              </a:tabLst>
            </a:pPr>
            <a:r>
              <a:rPr sz="3500" i="1" spc="90" dirty="0">
                <a:latin typeface="Times New Roman"/>
                <a:cs typeface="Times New Roman"/>
              </a:rPr>
              <a:t>c</a:t>
            </a:r>
            <a:r>
              <a:rPr sz="3000" i="1" spc="30" baseline="-25000" dirty="0">
                <a:latin typeface="Times New Roman"/>
                <a:cs typeface="Times New Roman"/>
              </a:rPr>
              <a:t>N</a:t>
            </a:r>
            <a:r>
              <a:rPr sz="3000" i="1" spc="37" baseline="-25000" dirty="0">
                <a:latin typeface="Times New Roman"/>
                <a:cs typeface="Times New Roman"/>
              </a:rPr>
              <a:t>B</a:t>
            </a:r>
            <a:r>
              <a:rPr sz="3000" i="1" baseline="-25000" dirty="0">
                <a:latin typeface="Times New Roman"/>
                <a:cs typeface="Times New Roman"/>
              </a:rPr>
              <a:t>	</a:t>
            </a:r>
            <a:r>
              <a:rPr sz="3500" spc="20" dirty="0">
                <a:latin typeface="Symbol"/>
                <a:cs typeface="Symbol"/>
              </a:rPr>
              <a:t></a:t>
            </a:r>
            <a:r>
              <a:rPr sz="3500" spc="-175" dirty="0">
                <a:latin typeface="Times New Roman"/>
                <a:cs typeface="Times New Roman"/>
              </a:rPr>
              <a:t> </a:t>
            </a:r>
            <a:r>
              <a:rPr sz="3500" spc="-10" dirty="0">
                <a:latin typeface="Times New Roman"/>
                <a:cs typeface="Times New Roman"/>
              </a:rPr>
              <a:t>a</a:t>
            </a:r>
            <a:r>
              <a:rPr sz="3500" spc="-20" dirty="0">
                <a:latin typeface="Times New Roman"/>
                <a:cs typeface="Times New Roman"/>
              </a:rPr>
              <a:t>r</a:t>
            </a:r>
            <a:r>
              <a:rPr sz="3500" spc="15" dirty="0">
                <a:latin typeface="Times New Roman"/>
                <a:cs typeface="Times New Roman"/>
              </a:rPr>
              <a:t>gm</a:t>
            </a:r>
            <a:r>
              <a:rPr sz="3500" spc="-10" dirty="0">
                <a:latin typeface="Times New Roman"/>
                <a:cs typeface="Times New Roman"/>
              </a:rPr>
              <a:t>a</a:t>
            </a:r>
            <a:r>
              <a:rPr sz="3500" spc="15" dirty="0">
                <a:latin typeface="Times New Roman"/>
                <a:cs typeface="Times New Roman"/>
              </a:rPr>
              <a:t>x</a:t>
            </a:r>
            <a:r>
              <a:rPr sz="3500" spc="-390" dirty="0">
                <a:latin typeface="Times New Roman"/>
                <a:cs typeface="Times New Roman"/>
              </a:rPr>
              <a:t> </a:t>
            </a:r>
            <a:r>
              <a:rPr sz="3500" i="1" spc="125" dirty="0">
                <a:latin typeface="Times New Roman"/>
                <a:cs typeface="Times New Roman"/>
              </a:rPr>
              <a:t>P</a:t>
            </a:r>
            <a:r>
              <a:rPr sz="3500" spc="45" dirty="0">
                <a:latin typeface="Times New Roman"/>
                <a:cs typeface="Times New Roman"/>
              </a:rPr>
              <a:t>(</a:t>
            </a:r>
            <a:r>
              <a:rPr sz="3500" i="1" spc="275" dirty="0">
                <a:latin typeface="Times New Roman"/>
                <a:cs typeface="Times New Roman"/>
              </a:rPr>
              <a:t>c</a:t>
            </a:r>
            <a:r>
              <a:rPr sz="3000" i="1" spc="15" baseline="-25000" dirty="0">
                <a:latin typeface="Times New Roman"/>
                <a:cs typeface="Times New Roman"/>
              </a:rPr>
              <a:t>j</a:t>
            </a:r>
            <a:r>
              <a:rPr sz="3000" i="1" spc="-44" baseline="-25000" dirty="0">
                <a:latin typeface="Times New Roman"/>
                <a:cs typeface="Times New Roman"/>
              </a:rPr>
              <a:t> </a:t>
            </a:r>
            <a:r>
              <a:rPr sz="3500" spc="10" dirty="0">
                <a:latin typeface="Times New Roman"/>
                <a:cs typeface="Times New Roman"/>
              </a:rPr>
              <a:t>)</a:t>
            </a:r>
            <a:endParaRPr sz="3500">
              <a:latin typeface="Times New Roman"/>
              <a:cs typeface="Times New Roman"/>
            </a:endParaRPr>
          </a:p>
        </p:txBody>
      </p:sp>
      <p:sp>
        <p:nvSpPr>
          <p:cNvPr id="12" name="object 12"/>
          <p:cNvSpPr txBox="1"/>
          <p:nvPr/>
        </p:nvSpPr>
        <p:spPr>
          <a:xfrm>
            <a:off x="5672387" y="1566738"/>
            <a:ext cx="1685925" cy="561975"/>
          </a:xfrm>
          <a:prstGeom prst="rect">
            <a:avLst/>
          </a:prstGeom>
        </p:spPr>
        <p:txBody>
          <a:bodyPr vert="horz" wrap="square" lIns="0" tIns="15240" rIns="0" bIns="0" rtlCol="0">
            <a:spAutoFit/>
          </a:bodyPr>
          <a:lstStyle/>
          <a:p>
            <a:pPr marL="38100">
              <a:lnSpc>
                <a:spcPct val="100000"/>
              </a:lnSpc>
              <a:spcBef>
                <a:spcPts val="120"/>
              </a:spcBef>
            </a:pPr>
            <a:r>
              <a:rPr sz="3500" i="1" spc="125" dirty="0">
                <a:latin typeface="Times New Roman"/>
                <a:cs typeface="Times New Roman"/>
              </a:rPr>
              <a:t>P</a:t>
            </a:r>
            <a:r>
              <a:rPr sz="3500" spc="90" dirty="0">
                <a:latin typeface="Times New Roman"/>
                <a:cs typeface="Times New Roman"/>
              </a:rPr>
              <a:t>(</a:t>
            </a:r>
            <a:r>
              <a:rPr sz="3500" i="1" spc="-50" dirty="0">
                <a:latin typeface="Times New Roman"/>
                <a:cs typeface="Times New Roman"/>
              </a:rPr>
              <a:t>w</a:t>
            </a:r>
            <a:r>
              <a:rPr sz="3000" i="1" spc="15" baseline="-25000" dirty="0">
                <a:latin typeface="Times New Roman"/>
                <a:cs typeface="Times New Roman"/>
              </a:rPr>
              <a:t>i</a:t>
            </a:r>
            <a:r>
              <a:rPr sz="3000" i="1" baseline="-25000" dirty="0">
                <a:latin typeface="Times New Roman"/>
                <a:cs typeface="Times New Roman"/>
              </a:rPr>
              <a:t> </a:t>
            </a:r>
            <a:r>
              <a:rPr sz="3000" i="1" spc="-60" baseline="-25000" dirty="0">
                <a:latin typeface="Times New Roman"/>
                <a:cs typeface="Times New Roman"/>
              </a:rPr>
              <a:t> </a:t>
            </a:r>
            <a:r>
              <a:rPr sz="3500" spc="5" dirty="0">
                <a:latin typeface="Times New Roman"/>
                <a:cs typeface="Times New Roman"/>
              </a:rPr>
              <a:t>|</a:t>
            </a:r>
            <a:r>
              <a:rPr sz="3500" spc="-315" dirty="0">
                <a:latin typeface="Times New Roman"/>
                <a:cs typeface="Times New Roman"/>
              </a:rPr>
              <a:t> </a:t>
            </a:r>
            <a:r>
              <a:rPr sz="3500" i="1" spc="275" dirty="0">
                <a:latin typeface="Times New Roman"/>
                <a:cs typeface="Times New Roman"/>
              </a:rPr>
              <a:t>c</a:t>
            </a:r>
            <a:r>
              <a:rPr sz="3000" i="1" spc="15" baseline="-25000" dirty="0">
                <a:latin typeface="Times New Roman"/>
                <a:cs typeface="Times New Roman"/>
              </a:rPr>
              <a:t>j</a:t>
            </a:r>
            <a:r>
              <a:rPr sz="3000" i="1" spc="-44" baseline="-25000" dirty="0">
                <a:latin typeface="Times New Roman"/>
                <a:cs typeface="Times New Roman"/>
              </a:rPr>
              <a:t> </a:t>
            </a:r>
            <a:r>
              <a:rPr sz="3500" spc="10" dirty="0">
                <a:latin typeface="Times New Roman"/>
                <a:cs typeface="Times New Roman"/>
              </a:rPr>
              <a:t>)</a:t>
            </a:r>
            <a:endParaRPr sz="3500">
              <a:latin typeface="Times New Roman"/>
              <a:cs typeface="Times New Roman"/>
            </a:endParaRPr>
          </a:p>
        </p:txBody>
      </p:sp>
      <p:sp>
        <p:nvSpPr>
          <p:cNvPr id="13" name="object 13"/>
          <p:cNvSpPr txBox="1"/>
          <p:nvPr/>
        </p:nvSpPr>
        <p:spPr>
          <a:xfrm>
            <a:off x="4402889" y="2232478"/>
            <a:ext cx="1255395" cy="335915"/>
          </a:xfrm>
          <a:prstGeom prst="rect">
            <a:avLst/>
          </a:prstGeom>
        </p:spPr>
        <p:txBody>
          <a:bodyPr vert="horz" wrap="square" lIns="0" tIns="17145" rIns="0" bIns="0" rtlCol="0">
            <a:spAutoFit/>
          </a:bodyPr>
          <a:lstStyle/>
          <a:p>
            <a:pPr marL="12700">
              <a:lnSpc>
                <a:spcPct val="100000"/>
              </a:lnSpc>
              <a:spcBef>
                <a:spcPts val="135"/>
              </a:spcBef>
            </a:pPr>
            <a:r>
              <a:rPr sz="2000" i="1" spc="65" dirty="0">
                <a:latin typeface="Times New Roman"/>
                <a:cs typeface="Times New Roman"/>
              </a:rPr>
              <a:t>i</a:t>
            </a:r>
            <a:r>
              <a:rPr sz="2000" spc="30" dirty="0">
                <a:latin typeface="Symbol"/>
                <a:cs typeface="Symbol"/>
              </a:rPr>
              <a:t></a:t>
            </a:r>
            <a:r>
              <a:rPr sz="2000" spc="-265" dirty="0">
                <a:latin typeface="Times New Roman"/>
                <a:cs typeface="Times New Roman"/>
              </a:rPr>
              <a:t> </a:t>
            </a:r>
            <a:r>
              <a:rPr sz="2000" i="1" spc="20" dirty="0">
                <a:latin typeface="Times New Roman"/>
                <a:cs typeface="Times New Roman"/>
              </a:rPr>
              <a:t>po</a:t>
            </a:r>
            <a:r>
              <a:rPr sz="2000" i="1" spc="10" dirty="0">
                <a:latin typeface="Times New Roman"/>
                <a:cs typeface="Times New Roman"/>
              </a:rPr>
              <a:t>s</a:t>
            </a:r>
            <a:r>
              <a:rPr sz="2000" i="1" dirty="0">
                <a:latin typeface="Times New Roman"/>
                <a:cs typeface="Times New Roman"/>
              </a:rPr>
              <a:t>iti</a:t>
            </a:r>
            <a:r>
              <a:rPr sz="2000" i="1" spc="20" dirty="0">
                <a:latin typeface="Times New Roman"/>
                <a:cs typeface="Times New Roman"/>
              </a:rPr>
              <a:t>ons</a:t>
            </a:r>
            <a:endParaRPr sz="2000">
              <a:latin typeface="Times New Roman"/>
              <a:cs typeface="Times New Roman"/>
            </a:endParaRPr>
          </a:p>
        </p:txBody>
      </p:sp>
      <p:sp>
        <p:nvSpPr>
          <p:cNvPr id="14" name="object 14"/>
          <p:cNvSpPr txBox="1">
            <a:spLocks noGrp="1"/>
          </p:cNvSpPr>
          <p:nvPr>
            <p:ph type="title"/>
          </p:nvPr>
        </p:nvSpPr>
        <p:spPr>
          <a:xfrm>
            <a:off x="4742112" y="1417761"/>
            <a:ext cx="580390" cy="829944"/>
          </a:xfrm>
          <a:prstGeom prst="rect">
            <a:avLst/>
          </a:prstGeom>
        </p:spPr>
        <p:txBody>
          <a:bodyPr vert="horz" wrap="square" lIns="0" tIns="15875" rIns="0" bIns="0" rtlCol="0">
            <a:spAutoFit/>
          </a:bodyPr>
          <a:lstStyle/>
          <a:p>
            <a:pPr marL="12700">
              <a:lnSpc>
                <a:spcPct val="100000"/>
              </a:lnSpc>
              <a:spcBef>
                <a:spcPts val="125"/>
              </a:spcBef>
            </a:pPr>
            <a:r>
              <a:rPr sz="5250" b="0" spc="45" dirty="0">
                <a:latin typeface="Symbol"/>
                <a:cs typeface="Symbol"/>
              </a:rPr>
              <a:t></a:t>
            </a:r>
            <a:endParaRPr sz="5250">
              <a:latin typeface="Symbol"/>
              <a:cs typeface="Symbo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193040"/>
            <a:ext cx="7369809" cy="421640"/>
          </a:xfrm>
          <a:prstGeom prst="rect">
            <a:avLst/>
          </a:prstGeom>
        </p:spPr>
        <p:txBody>
          <a:bodyPr vert="horz" wrap="square" lIns="0" tIns="12700" rIns="0" bIns="0" rtlCol="0">
            <a:spAutoFit/>
          </a:bodyPr>
          <a:lstStyle/>
          <a:p>
            <a:pPr marL="12700">
              <a:lnSpc>
                <a:spcPct val="100000"/>
              </a:lnSpc>
              <a:spcBef>
                <a:spcPts val="100"/>
              </a:spcBef>
              <a:tabLst>
                <a:tab pos="3932554" algn="l"/>
              </a:tabLst>
            </a:pPr>
            <a:r>
              <a:rPr sz="2600" spc="-5" dirty="0"/>
              <a:t>Binarized</a:t>
            </a:r>
            <a:r>
              <a:rPr sz="2600" spc="15" dirty="0"/>
              <a:t> </a:t>
            </a:r>
            <a:r>
              <a:rPr sz="2600" spc="-5" dirty="0"/>
              <a:t>(Boolean</a:t>
            </a:r>
            <a:r>
              <a:rPr sz="2600" spc="20" dirty="0"/>
              <a:t> </a:t>
            </a:r>
            <a:r>
              <a:rPr sz="2600" spc="-5" dirty="0"/>
              <a:t>feature)	Multinomial</a:t>
            </a:r>
            <a:r>
              <a:rPr sz="2600" spc="-25" dirty="0"/>
              <a:t> </a:t>
            </a:r>
            <a:r>
              <a:rPr sz="2600" spc="-5" dirty="0"/>
              <a:t>Naïve</a:t>
            </a:r>
            <a:r>
              <a:rPr sz="2600" spc="-25" dirty="0"/>
              <a:t> </a:t>
            </a:r>
            <a:r>
              <a:rPr sz="2600" spc="-5" dirty="0"/>
              <a:t>Bayes</a:t>
            </a:r>
            <a:endParaRPr sz="2600"/>
          </a:p>
        </p:txBody>
      </p:sp>
      <p:sp>
        <p:nvSpPr>
          <p:cNvPr id="8" name="object 8"/>
          <p:cNvSpPr txBox="1">
            <a:spLocks noGrp="1"/>
          </p:cNvSpPr>
          <p:nvPr>
            <p:ph type="sldNum" sz="quarter" idx="7"/>
          </p:nvPr>
        </p:nvSpPr>
        <p:spPr>
          <a:prstGeom prst="rect">
            <a:avLst/>
          </a:prstGeom>
        </p:spPr>
        <p:txBody>
          <a:bodyPr vert="horz" wrap="square" lIns="0" tIns="80010" rIns="0" bIns="0" rtlCol="0">
            <a:spAutoFit/>
          </a:bodyPr>
          <a:lstStyle/>
          <a:p>
            <a:pPr marL="38100">
              <a:lnSpc>
                <a:spcPct val="100000"/>
              </a:lnSpc>
              <a:spcBef>
                <a:spcPts val="30"/>
              </a:spcBef>
            </a:pPr>
            <a:fld id="{81D60167-4931-47E6-BA6A-407CBD079E47}" type="slidenum">
              <a:rPr dirty="0"/>
              <a:t>22</a:t>
            </a:fld>
            <a:endParaRPr dirty="0"/>
          </a:p>
        </p:txBody>
      </p:sp>
      <p:sp>
        <p:nvSpPr>
          <p:cNvPr id="7" name="object 7"/>
          <p:cNvSpPr txBox="1"/>
          <p:nvPr/>
        </p:nvSpPr>
        <p:spPr>
          <a:xfrm>
            <a:off x="383539" y="1324609"/>
            <a:ext cx="7493000" cy="2636520"/>
          </a:xfrm>
          <a:prstGeom prst="rect">
            <a:avLst/>
          </a:prstGeom>
        </p:spPr>
        <p:txBody>
          <a:bodyPr vert="horz" wrap="square" lIns="0" tIns="73660" rIns="0" bIns="0" rtlCol="0">
            <a:spAutoFit/>
          </a:bodyPr>
          <a:lstStyle/>
          <a:p>
            <a:pPr marL="355600" indent="-342900">
              <a:lnSpc>
                <a:spcPct val="100000"/>
              </a:lnSpc>
              <a:spcBef>
                <a:spcPts val="580"/>
              </a:spcBef>
              <a:buClr>
                <a:srgbClr val="CC0000"/>
              </a:buClr>
              <a:buFont typeface="Times New Roman"/>
              <a:buChar char="•"/>
              <a:tabLst>
                <a:tab pos="354965" algn="l"/>
                <a:tab pos="355600" algn="l"/>
              </a:tabLst>
            </a:pPr>
            <a:r>
              <a:rPr sz="2400" spc="-5" dirty="0">
                <a:latin typeface="Calibri"/>
                <a:cs typeface="Calibri"/>
              </a:rPr>
              <a:t>Intuition:</a:t>
            </a:r>
            <a:endParaRPr sz="2400">
              <a:latin typeface="Calibri"/>
              <a:cs typeface="Calibri"/>
            </a:endParaRPr>
          </a:p>
          <a:p>
            <a:pPr marL="698500" lvl="1" indent="-228600">
              <a:lnSpc>
                <a:spcPct val="100000"/>
              </a:lnSpc>
              <a:spcBef>
                <a:spcPts val="400"/>
              </a:spcBef>
              <a:buFont typeface="Times New Roman"/>
              <a:buChar char="•"/>
              <a:tabLst>
                <a:tab pos="697865" algn="l"/>
                <a:tab pos="698500" algn="l"/>
              </a:tabLst>
            </a:pPr>
            <a:r>
              <a:rPr sz="2000" spc="-5" dirty="0">
                <a:latin typeface="Calibri"/>
                <a:cs typeface="Calibri"/>
              </a:rPr>
              <a:t>For</a:t>
            </a:r>
            <a:r>
              <a:rPr sz="2000" spc="5" dirty="0">
                <a:latin typeface="Calibri"/>
                <a:cs typeface="Calibri"/>
              </a:rPr>
              <a:t> </a:t>
            </a:r>
            <a:r>
              <a:rPr sz="2000" spc="-5" dirty="0">
                <a:latin typeface="Calibri"/>
                <a:cs typeface="Calibri"/>
              </a:rPr>
              <a:t>sentiment</a:t>
            </a:r>
            <a:r>
              <a:rPr sz="2000" spc="10" dirty="0">
                <a:latin typeface="Calibri"/>
                <a:cs typeface="Calibri"/>
              </a:rPr>
              <a:t> </a:t>
            </a:r>
            <a:r>
              <a:rPr sz="2000" dirty="0">
                <a:latin typeface="Calibri"/>
                <a:cs typeface="Calibri"/>
              </a:rPr>
              <a:t>(and</a:t>
            </a:r>
            <a:r>
              <a:rPr sz="2000" spc="10" dirty="0">
                <a:latin typeface="Calibri"/>
                <a:cs typeface="Calibri"/>
              </a:rPr>
              <a:t> </a:t>
            </a:r>
            <a:r>
              <a:rPr sz="2000" spc="-5" dirty="0">
                <a:latin typeface="Calibri"/>
                <a:cs typeface="Calibri"/>
              </a:rPr>
              <a:t>probably</a:t>
            </a:r>
            <a:r>
              <a:rPr sz="2000" spc="10" dirty="0">
                <a:latin typeface="Calibri"/>
                <a:cs typeface="Calibri"/>
              </a:rPr>
              <a:t> </a:t>
            </a:r>
            <a:r>
              <a:rPr sz="2000" spc="-5" dirty="0">
                <a:latin typeface="Calibri"/>
                <a:cs typeface="Calibri"/>
              </a:rPr>
              <a:t>for</a:t>
            </a:r>
            <a:r>
              <a:rPr sz="2000" spc="5" dirty="0">
                <a:latin typeface="Calibri"/>
                <a:cs typeface="Calibri"/>
              </a:rPr>
              <a:t> </a:t>
            </a:r>
            <a:r>
              <a:rPr sz="2000" spc="-5" dirty="0">
                <a:latin typeface="Calibri"/>
                <a:cs typeface="Calibri"/>
              </a:rPr>
              <a:t>other</a:t>
            </a:r>
            <a:r>
              <a:rPr sz="2000" spc="10" dirty="0">
                <a:latin typeface="Calibri"/>
                <a:cs typeface="Calibri"/>
              </a:rPr>
              <a:t> </a:t>
            </a:r>
            <a:r>
              <a:rPr sz="2000" spc="-5" dirty="0">
                <a:latin typeface="Calibri"/>
                <a:cs typeface="Calibri"/>
              </a:rPr>
              <a:t>text</a:t>
            </a:r>
            <a:r>
              <a:rPr sz="2000" spc="10" dirty="0">
                <a:latin typeface="Calibri"/>
                <a:cs typeface="Calibri"/>
              </a:rPr>
              <a:t> </a:t>
            </a:r>
            <a:r>
              <a:rPr sz="2000" spc="-5" dirty="0">
                <a:latin typeface="Calibri"/>
                <a:cs typeface="Calibri"/>
              </a:rPr>
              <a:t>classification</a:t>
            </a:r>
            <a:r>
              <a:rPr sz="2000" spc="10" dirty="0">
                <a:latin typeface="Calibri"/>
                <a:cs typeface="Calibri"/>
              </a:rPr>
              <a:t> </a:t>
            </a:r>
            <a:r>
              <a:rPr sz="2000" spc="-5" dirty="0">
                <a:latin typeface="Calibri"/>
                <a:cs typeface="Calibri"/>
              </a:rPr>
              <a:t>domains)</a:t>
            </a:r>
            <a:endParaRPr sz="200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spc="-5" dirty="0">
                <a:latin typeface="Calibri"/>
                <a:cs typeface="Calibri"/>
              </a:rPr>
              <a:t>Word</a:t>
            </a:r>
            <a:r>
              <a:rPr sz="2000" dirty="0">
                <a:latin typeface="Calibri"/>
                <a:cs typeface="Calibri"/>
              </a:rPr>
              <a:t> </a:t>
            </a:r>
            <a:r>
              <a:rPr sz="2000" spc="-5" dirty="0">
                <a:latin typeface="Calibri"/>
                <a:cs typeface="Calibri"/>
              </a:rPr>
              <a:t>occurrence</a:t>
            </a:r>
            <a:r>
              <a:rPr sz="2000" dirty="0">
                <a:latin typeface="Calibri"/>
                <a:cs typeface="Calibri"/>
              </a:rPr>
              <a:t> </a:t>
            </a:r>
            <a:r>
              <a:rPr sz="2000" spc="-5" dirty="0">
                <a:latin typeface="Calibri"/>
                <a:cs typeface="Calibri"/>
              </a:rPr>
              <a:t>may </a:t>
            </a:r>
            <a:r>
              <a:rPr sz="2000" spc="-15" dirty="0">
                <a:latin typeface="Calibri"/>
                <a:cs typeface="Calibri"/>
              </a:rPr>
              <a:t>matter</a:t>
            </a:r>
            <a:r>
              <a:rPr sz="2000" spc="5" dirty="0">
                <a:latin typeface="Calibri"/>
                <a:cs typeface="Calibri"/>
              </a:rPr>
              <a:t> </a:t>
            </a:r>
            <a:r>
              <a:rPr sz="2000" spc="-5" dirty="0">
                <a:latin typeface="Calibri"/>
                <a:cs typeface="Calibri"/>
              </a:rPr>
              <a:t>more</a:t>
            </a:r>
            <a:r>
              <a:rPr sz="2000" dirty="0">
                <a:latin typeface="Calibri"/>
                <a:cs typeface="Calibri"/>
              </a:rPr>
              <a:t> than </a:t>
            </a:r>
            <a:r>
              <a:rPr sz="2000" spc="-5" dirty="0">
                <a:latin typeface="Calibri"/>
                <a:cs typeface="Calibri"/>
              </a:rPr>
              <a:t>word</a:t>
            </a:r>
            <a:r>
              <a:rPr sz="2000" spc="5" dirty="0">
                <a:latin typeface="Calibri"/>
                <a:cs typeface="Calibri"/>
              </a:rPr>
              <a:t> </a:t>
            </a:r>
            <a:r>
              <a:rPr sz="2000" spc="-5" dirty="0">
                <a:latin typeface="Calibri"/>
                <a:cs typeface="Calibri"/>
              </a:rPr>
              <a:t>frequency</a:t>
            </a:r>
            <a:endParaRPr sz="2000">
              <a:latin typeface="Calibri"/>
              <a:cs typeface="Calibri"/>
            </a:endParaRPr>
          </a:p>
          <a:p>
            <a:pPr marL="1041400" lvl="2" indent="-228600">
              <a:lnSpc>
                <a:spcPct val="100000"/>
              </a:lnSpc>
              <a:spcBef>
                <a:spcPts val="500"/>
              </a:spcBef>
              <a:buClr>
                <a:srgbClr val="CC0000"/>
              </a:buClr>
              <a:buFont typeface="Times New Roman"/>
              <a:buChar char="•"/>
              <a:tabLst>
                <a:tab pos="1040765" algn="l"/>
                <a:tab pos="1041400" algn="l"/>
              </a:tabLst>
            </a:pPr>
            <a:r>
              <a:rPr sz="2000" dirty="0">
                <a:latin typeface="Calibri"/>
                <a:cs typeface="Calibri"/>
              </a:rPr>
              <a:t>The </a:t>
            </a:r>
            <a:r>
              <a:rPr sz="2000" spc="-5" dirty="0">
                <a:latin typeface="Calibri"/>
                <a:cs typeface="Calibri"/>
              </a:rPr>
              <a:t>occurrence</a:t>
            </a:r>
            <a:r>
              <a:rPr sz="2000" dirty="0">
                <a:latin typeface="Calibri"/>
                <a:cs typeface="Calibri"/>
              </a:rPr>
              <a:t> </a:t>
            </a:r>
            <a:r>
              <a:rPr sz="2000" spc="-5" dirty="0">
                <a:latin typeface="Calibri"/>
                <a:cs typeface="Calibri"/>
              </a:rPr>
              <a:t>of</a:t>
            </a:r>
            <a:r>
              <a:rPr sz="2000" dirty="0">
                <a:latin typeface="Calibri"/>
                <a:cs typeface="Calibri"/>
              </a:rPr>
              <a:t> the </a:t>
            </a:r>
            <a:r>
              <a:rPr sz="2000" spc="-5" dirty="0">
                <a:latin typeface="Calibri"/>
                <a:cs typeface="Calibri"/>
              </a:rPr>
              <a:t>word </a:t>
            </a:r>
            <a:r>
              <a:rPr sz="2000" i="1" spc="-5" dirty="0">
                <a:latin typeface="Calibri"/>
                <a:cs typeface="Calibri"/>
              </a:rPr>
              <a:t>fantastic </a:t>
            </a:r>
            <a:r>
              <a:rPr sz="2000" spc="-5" dirty="0">
                <a:latin typeface="Calibri"/>
                <a:cs typeface="Calibri"/>
              </a:rPr>
              <a:t>tells</a:t>
            </a:r>
            <a:r>
              <a:rPr sz="2000" dirty="0">
                <a:latin typeface="Calibri"/>
                <a:cs typeface="Calibri"/>
              </a:rPr>
              <a:t> us a </a:t>
            </a:r>
            <a:r>
              <a:rPr sz="2000" spc="-5" dirty="0">
                <a:latin typeface="Calibri"/>
                <a:cs typeface="Calibri"/>
              </a:rPr>
              <a:t>lot</a:t>
            </a:r>
            <a:endParaRPr sz="2000">
              <a:latin typeface="Calibri"/>
              <a:cs typeface="Calibri"/>
            </a:endParaRPr>
          </a:p>
          <a:p>
            <a:pPr marL="1041400" lvl="2" indent="-228600">
              <a:lnSpc>
                <a:spcPct val="100000"/>
              </a:lnSpc>
              <a:spcBef>
                <a:spcPts val="500"/>
              </a:spcBef>
              <a:buClr>
                <a:srgbClr val="CC0000"/>
              </a:buClr>
              <a:buFont typeface="Times New Roman"/>
              <a:buChar char="•"/>
              <a:tabLst>
                <a:tab pos="1040765" algn="l"/>
                <a:tab pos="1041400" algn="l"/>
              </a:tabLst>
            </a:pPr>
            <a:r>
              <a:rPr sz="2000" dirty="0">
                <a:latin typeface="Calibri"/>
                <a:cs typeface="Calibri"/>
              </a:rPr>
              <a:t>The</a:t>
            </a:r>
            <a:r>
              <a:rPr sz="2000" spc="-5" dirty="0">
                <a:latin typeface="Calibri"/>
                <a:cs typeface="Calibri"/>
              </a:rPr>
              <a:t> fact</a:t>
            </a:r>
            <a:r>
              <a:rPr sz="2000" dirty="0">
                <a:latin typeface="Calibri"/>
                <a:cs typeface="Calibri"/>
              </a:rPr>
              <a:t> that it </a:t>
            </a:r>
            <a:r>
              <a:rPr sz="2000" spc="-5" dirty="0">
                <a:latin typeface="Calibri"/>
                <a:cs typeface="Calibri"/>
              </a:rPr>
              <a:t>occurs</a:t>
            </a:r>
            <a:r>
              <a:rPr sz="2000" dirty="0">
                <a:latin typeface="Calibri"/>
                <a:cs typeface="Calibri"/>
              </a:rPr>
              <a:t> 5 </a:t>
            </a:r>
            <a:r>
              <a:rPr sz="2000" spc="-5" dirty="0">
                <a:latin typeface="Calibri"/>
                <a:cs typeface="Calibri"/>
              </a:rPr>
              <a:t>times</a:t>
            </a:r>
            <a:r>
              <a:rPr sz="2000" dirty="0">
                <a:latin typeface="Calibri"/>
                <a:cs typeface="Calibri"/>
              </a:rPr>
              <a:t> </a:t>
            </a:r>
            <a:r>
              <a:rPr sz="2000" spc="-5" dirty="0">
                <a:latin typeface="Calibri"/>
                <a:cs typeface="Calibri"/>
              </a:rPr>
              <a:t>may not</a:t>
            </a:r>
            <a:r>
              <a:rPr sz="2000" dirty="0">
                <a:latin typeface="Calibri"/>
                <a:cs typeface="Calibri"/>
              </a:rPr>
              <a:t> </a:t>
            </a:r>
            <a:r>
              <a:rPr sz="2000" spc="-5" dirty="0">
                <a:latin typeface="Calibri"/>
                <a:cs typeface="Calibri"/>
              </a:rPr>
              <a:t>tell</a:t>
            </a:r>
            <a:r>
              <a:rPr sz="2000" dirty="0">
                <a:latin typeface="Calibri"/>
                <a:cs typeface="Calibri"/>
              </a:rPr>
              <a:t> us </a:t>
            </a:r>
            <a:r>
              <a:rPr sz="2000" spc="-5" dirty="0">
                <a:latin typeface="Calibri"/>
                <a:cs typeface="Calibri"/>
              </a:rPr>
              <a:t>much</a:t>
            </a:r>
            <a:r>
              <a:rPr sz="2000" dirty="0">
                <a:latin typeface="Calibri"/>
                <a:cs typeface="Calibri"/>
              </a:rPr>
              <a:t> </a:t>
            </a:r>
            <a:r>
              <a:rPr sz="2000" spc="-5" dirty="0">
                <a:latin typeface="Calibri"/>
                <a:cs typeface="Calibri"/>
              </a:rPr>
              <a:t>more.</a:t>
            </a:r>
            <a:endParaRPr sz="200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spc="-5" dirty="0">
                <a:latin typeface="Calibri"/>
                <a:cs typeface="Calibri"/>
              </a:rPr>
              <a:t>Boolean Multinomial Naïve Bayes</a:t>
            </a:r>
            <a:endParaRPr sz="2000">
              <a:latin typeface="Calibri"/>
              <a:cs typeface="Calibri"/>
            </a:endParaRPr>
          </a:p>
          <a:p>
            <a:pPr marL="1041400" lvl="2" indent="-228600">
              <a:lnSpc>
                <a:spcPct val="100000"/>
              </a:lnSpc>
              <a:spcBef>
                <a:spcPts val="400"/>
              </a:spcBef>
              <a:buClr>
                <a:srgbClr val="CC0000"/>
              </a:buClr>
              <a:buFont typeface="Times New Roman"/>
              <a:buChar char="•"/>
              <a:tabLst>
                <a:tab pos="1040765" algn="l"/>
                <a:tab pos="1041400" algn="l"/>
              </a:tabLst>
            </a:pPr>
            <a:r>
              <a:rPr sz="2000" dirty="0">
                <a:latin typeface="Calibri"/>
                <a:cs typeface="Calibri"/>
              </a:rPr>
              <a:t>Clips</a:t>
            </a:r>
            <a:r>
              <a:rPr sz="2000" spc="-5" dirty="0">
                <a:latin typeface="Calibri"/>
                <a:cs typeface="Calibri"/>
              </a:rPr>
              <a:t> </a:t>
            </a:r>
            <a:r>
              <a:rPr sz="2000" dirty="0">
                <a:latin typeface="Calibri"/>
                <a:cs typeface="Calibri"/>
              </a:rPr>
              <a:t>all the</a:t>
            </a:r>
            <a:r>
              <a:rPr sz="2000" spc="-5" dirty="0">
                <a:latin typeface="Calibri"/>
                <a:cs typeface="Calibri"/>
              </a:rPr>
              <a:t> word</a:t>
            </a:r>
            <a:r>
              <a:rPr sz="2000" dirty="0">
                <a:latin typeface="Calibri"/>
                <a:cs typeface="Calibri"/>
              </a:rPr>
              <a:t> </a:t>
            </a:r>
            <a:r>
              <a:rPr sz="2000" spc="-5" dirty="0">
                <a:latin typeface="Calibri"/>
                <a:cs typeface="Calibri"/>
              </a:rPr>
              <a:t>counts </a:t>
            </a:r>
            <a:r>
              <a:rPr sz="2000" dirty="0">
                <a:latin typeface="Calibri"/>
                <a:cs typeface="Calibri"/>
              </a:rPr>
              <a:t>in </a:t>
            </a:r>
            <a:r>
              <a:rPr sz="2000" spc="-5" dirty="0">
                <a:latin typeface="Calibri"/>
                <a:cs typeface="Calibri"/>
              </a:rPr>
              <a:t>each document</a:t>
            </a:r>
            <a:r>
              <a:rPr sz="2000" dirty="0">
                <a:latin typeface="Calibri"/>
                <a:cs typeface="Calibri"/>
              </a:rPr>
              <a:t> at</a:t>
            </a:r>
            <a:r>
              <a:rPr sz="2000" spc="-5" dirty="0">
                <a:latin typeface="Calibri"/>
                <a:cs typeface="Calibri"/>
              </a:rPr>
              <a:t> </a:t>
            </a:r>
            <a:r>
              <a:rPr sz="2000" dirty="0">
                <a:latin typeface="Calibri"/>
                <a:cs typeface="Calibri"/>
              </a:rPr>
              <a:t>1</a:t>
            </a:r>
            <a:endParaRPr sz="20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7475"/>
            <a:ext cx="7772400" cy="492443"/>
          </a:xfrm>
        </p:spPr>
        <p:txBody>
          <a:bodyPr/>
          <a:lstStyle/>
          <a:p>
            <a:r>
              <a:rPr lang="en-US" dirty="0"/>
              <a:t>Multinomial Naïve Bayes: Learning</a:t>
            </a:r>
          </a:p>
        </p:txBody>
      </p:sp>
      <p:sp>
        <p:nvSpPr>
          <p:cNvPr id="52230" name="Rectangle 4"/>
          <p:cNvSpPr>
            <a:spLocks noGrp="1" noChangeArrowheads="1"/>
          </p:cNvSpPr>
          <p:nvPr>
            <p:ph sz="quarter" idx="1"/>
          </p:nvPr>
        </p:nvSpPr>
        <p:spPr>
          <a:xfrm>
            <a:off x="152400" y="2135719"/>
            <a:ext cx="4572000" cy="1169551"/>
          </a:xfrm>
        </p:spPr>
        <p:txBody>
          <a:bodyPr/>
          <a:lstStyle/>
          <a:p>
            <a:pPr>
              <a:lnSpc>
                <a:spcPct val="90000"/>
              </a:lnSpc>
            </a:pPr>
            <a:r>
              <a:rPr lang="en-US" sz="2200" dirty="0"/>
              <a:t>Calculate </a:t>
            </a:r>
            <a:r>
              <a:rPr lang="en-US" sz="2200" i="1" dirty="0"/>
              <a:t>P</a:t>
            </a:r>
            <a:r>
              <a:rPr lang="en-US" sz="2200" dirty="0"/>
              <a:t>(</a:t>
            </a:r>
            <a:r>
              <a:rPr lang="en-US" sz="2200" i="1" dirty="0" err="1"/>
              <a:t>c</a:t>
            </a:r>
            <a:r>
              <a:rPr lang="en-US" sz="2200" i="1" baseline="-25000" dirty="0" err="1"/>
              <a:t>j</a:t>
            </a:r>
            <a:r>
              <a:rPr lang="en-US" sz="2200" dirty="0"/>
              <a:t>)</a:t>
            </a:r>
            <a:r>
              <a:rPr lang="en-US" sz="2200" i="1" dirty="0"/>
              <a:t> </a:t>
            </a:r>
            <a:r>
              <a:rPr lang="en-US" sz="2200" dirty="0"/>
              <a:t>terms</a:t>
            </a:r>
          </a:p>
          <a:p>
            <a:pPr lvl="1">
              <a:lnSpc>
                <a:spcPct val="90000"/>
              </a:lnSpc>
            </a:pPr>
            <a:r>
              <a:rPr lang="en-US" sz="2000" dirty="0">
                <a:latin typeface="Calibri"/>
                <a:cs typeface="Calibri"/>
              </a:rPr>
              <a:t>For each </a:t>
            </a:r>
            <a:r>
              <a:rPr lang="en-US" sz="2000" i="1" dirty="0" err="1">
                <a:latin typeface="Calibri"/>
                <a:cs typeface="Calibri"/>
              </a:rPr>
              <a:t>c</a:t>
            </a:r>
            <a:r>
              <a:rPr lang="en-US" sz="2000" i="1" baseline="-25000" dirty="0" err="1">
                <a:latin typeface="Calibri"/>
                <a:cs typeface="Calibri"/>
              </a:rPr>
              <a:t>j</a:t>
            </a:r>
            <a:r>
              <a:rPr lang="en-US" sz="2000" i="1" baseline="-25000" dirty="0">
                <a:latin typeface="Calibri"/>
                <a:cs typeface="Calibri"/>
              </a:rPr>
              <a:t> </a:t>
            </a:r>
            <a:r>
              <a:rPr lang="en-US" sz="2000" dirty="0">
                <a:latin typeface="Calibri"/>
                <a:cs typeface="Calibri"/>
              </a:rPr>
              <a:t>in </a:t>
            </a:r>
            <a:r>
              <a:rPr lang="en-US" sz="2000" i="1" dirty="0">
                <a:latin typeface="Calibri"/>
                <a:cs typeface="Calibri"/>
              </a:rPr>
              <a:t>C</a:t>
            </a:r>
            <a:r>
              <a:rPr lang="en-US" sz="2000" dirty="0">
                <a:latin typeface="Calibri"/>
                <a:cs typeface="Calibri"/>
              </a:rPr>
              <a:t> do</a:t>
            </a:r>
          </a:p>
          <a:p>
            <a:pPr marL="800100" lvl="2">
              <a:lnSpc>
                <a:spcPct val="90000"/>
              </a:lnSpc>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endParaRPr lang="en-US" sz="2200" dirty="0"/>
          </a:p>
        </p:txBody>
      </p:sp>
      <p:graphicFrame>
        <p:nvGraphicFramePr>
          <p:cNvPr id="52226" name="Object 2"/>
          <p:cNvGraphicFramePr>
            <a:graphicFrameLocks noChangeAspect="1"/>
          </p:cNvGraphicFramePr>
          <p:nvPr/>
        </p:nvGraphicFramePr>
        <p:xfrm>
          <a:off x="5233148" y="3489326"/>
          <a:ext cx="3606053" cy="785935"/>
        </p:xfrm>
        <a:graphic>
          <a:graphicData uri="http://schemas.openxmlformats.org/presentationml/2006/ole">
            <mc:AlternateContent xmlns:mc="http://schemas.openxmlformats.org/markup-compatibility/2006">
              <mc:Choice xmlns:v="urn:schemas-microsoft-com:vml" Requires="v">
                <p:oleObj name="Equation" r:id="rId3" imgW="1981200" imgH="431800" progId="Equation.3">
                  <p:embed/>
                </p:oleObj>
              </mc:Choice>
              <mc:Fallback>
                <p:oleObj name="Equation" r:id="rId3" imgW="1981200" imgH="431800" progId="Equation.3">
                  <p:embed/>
                  <p:pic>
                    <p:nvPicPr>
                      <p:cNvPr id="52226" name="Object 2"/>
                      <p:cNvPicPr>
                        <a:picLocks noChangeAspect="1" noChangeArrowheads="1"/>
                      </p:cNvPicPr>
                      <p:nvPr/>
                    </p:nvPicPr>
                    <p:blipFill>
                      <a:blip r:embed="rId4"/>
                      <a:srcRect/>
                      <a:stretch>
                        <a:fillRect/>
                      </a:stretch>
                    </p:blipFill>
                    <p:spPr bwMode="auto">
                      <a:xfrm>
                        <a:off x="5233148" y="3489326"/>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60725"/>
          <a:ext cx="3200400" cy="742122"/>
        </p:xfrm>
        <a:graphic>
          <a:graphicData uri="http://schemas.openxmlformats.org/presentationml/2006/ole">
            <mc:AlternateContent xmlns:mc="http://schemas.openxmlformats.org/markup-compatibility/2006">
              <mc:Choice xmlns:v="urn:schemas-microsoft-com:vml" Requires="v">
                <p:oleObj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066800" y="3260725"/>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7725"/>
            <a:ext cx="5791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w</a:t>
            </a:r>
            <a:r>
              <a:rPr lang="en-US" sz="2200" i="1" baseline="-25000" dirty="0" err="1">
                <a:latin typeface="Calibri"/>
                <a:cs typeface="Calibri"/>
              </a:rPr>
              <a:t>k</a:t>
            </a:r>
            <a:r>
              <a:rPr lang="en-US" sz="2200" i="1" dirty="0">
                <a:latin typeface="Calibri"/>
                <a:cs typeface="Calibri"/>
              </a:rPr>
              <a:t> </a:t>
            </a:r>
            <a:r>
              <a:rPr lang="en-US" sz="2200" dirty="0">
                <a:latin typeface="Calibri"/>
                <a:cs typeface="Calibri"/>
              </a:rPr>
              <a:t>|</a:t>
            </a:r>
            <a:r>
              <a:rPr lang="en-US" sz="2200" i="1" dirty="0">
                <a:latin typeface="Calibri"/>
                <a:cs typeface="Calibri"/>
              </a:rPr>
              <a:t> </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spcBef>
                <a:spcPts val="0"/>
              </a:spcBef>
            </a:pP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single doc containing all </a:t>
            </a:r>
            <a:r>
              <a:rPr lang="en-US" i="1" dirty="0" err="1">
                <a:latin typeface="Calibri"/>
                <a:ea typeface="ＭＳ Ｐゴシック" charset="-128"/>
                <a:cs typeface="Calibri"/>
              </a:rPr>
              <a:t>docs</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a:p>
            <a:pPr lvl="1">
              <a:spcBef>
                <a:spcPts val="0"/>
              </a:spcBef>
            </a:pPr>
            <a:r>
              <a:rPr lang="en-US" dirty="0">
                <a:latin typeface="Calibri"/>
                <a:ea typeface="ＭＳ Ｐゴシック" charset="-128"/>
                <a:cs typeface="Calibri"/>
              </a:rPr>
              <a:t>For</a:t>
            </a:r>
            <a:r>
              <a:rPr lang="en-US" i="1" baseline="-25000" dirty="0">
                <a:latin typeface="Calibri"/>
                <a:ea typeface="ＭＳ Ｐゴシック" charset="-128"/>
                <a:cs typeface="Calibri"/>
              </a:rPr>
              <a:t> </a:t>
            </a:r>
            <a:r>
              <a:rPr lang="en-US" dirty="0">
                <a:latin typeface="Calibri"/>
                <a:ea typeface="ＭＳ Ｐゴシック" charset="-128"/>
                <a:cs typeface="Calibri"/>
              </a:rPr>
              <a:t>each word </a:t>
            </a:r>
            <a:r>
              <a:rPr lang="en-US" i="1" dirty="0" err="1">
                <a:latin typeface="Calibri"/>
                <a:ea typeface="ＭＳ Ｐゴシック" charset="-128"/>
                <a:cs typeface="Calibri"/>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a:latin typeface="Calibri"/>
                <a:ea typeface="ＭＳ Ｐゴシック" charset="-128"/>
                <a:cs typeface="Calibri"/>
              </a:rPr>
              <a:t>Vocabulary</a:t>
            </a:r>
          </a:p>
          <a:p>
            <a:pPr marL="800100" lvl="2" indent="0">
              <a:spcBef>
                <a:spcPts val="0"/>
              </a:spcBef>
              <a:buNone/>
            </a:pPr>
            <a:r>
              <a:rPr lang="en-US" i="1" dirty="0">
                <a:latin typeface="Calibri"/>
                <a:ea typeface="ＭＳ Ｐゴシック" charset="-128"/>
                <a:cs typeface="Calibri"/>
              </a:rPr>
              <a:t>    </a:t>
            </a:r>
            <a:r>
              <a:rPr lang="en-US" i="1" dirty="0" err="1">
                <a:latin typeface="Calibri"/>
                <a:ea typeface="ＭＳ Ｐゴシック" charset="-128"/>
                <a:cs typeface="Calibri"/>
              </a:rPr>
              <a:t>n</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 of occurrences of </a:t>
            </a:r>
            <a:r>
              <a:rPr lang="en-US" i="1" dirty="0" err="1">
                <a:latin typeface="Calibri"/>
                <a:ea typeface="ＭＳ Ｐゴシック" charset="-128"/>
                <a:cs typeface="Calibri"/>
                <a:sym typeface="Symbol" charset="2"/>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1584325"/>
            <a:ext cx="541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Tree>
    <p:extLst>
      <p:ext uri="{BB962C8B-B14F-4D97-AF65-F5344CB8AC3E}">
        <p14:creationId xmlns:p14="http://schemas.microsoft.com/office/powerpoint/2010/main" val="556939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90169"/>
            <a:ext cx="5719445" cy="995680"/>
          </a:xfrm>
          <a:prstGeom prst="rect">
            <a:avLst/>
          </a:prstGeom>
        </p:spPr>
        <p:txBody>
          <a:bodyPr vert="horz" wrap="square" lIns="0" tIns="30480" rIns="0" bIns="0" rtlCol="0">
            <a:spAutoFit/>
          </a:bodyPr>
          <a:lstStyle/>
          <a:p>
            <a:pPr marL="104139" marR="5080" indent="-92075">
              <a:lnSpc>
                <a:spcPts val="3800"/>
              </a:lnSpc>
              <a:spcBef>
                <a:spcPts val="240"/>
              </a:spcBef>
            </a:pPr>
            <a:r>
              <a:rPr spc="-5" dirty="0"/>
              <a:t>Boolean Multinomial Naïve Bayes </a:t>
            </a:r>
            <a:r>
              <a:rPr spc="-710" dirty="0"/>
              <a:t> </a:t>
            </a:r>
            <a:r>
              <a:rPr spc="-5" dirty="0"/>
              <a:t>on</a:t>
            </a:r>
            <a:r>
              <a:rPr spc="-10" dirty="0"/>
              <a:t> </a:t>
            </a:r>
            <a:r>
              <a:rPr dirty="0"/>
              <a:t>a</a:t>
            </a:r>
            <a:r>
              <a:rPr spc="-5" dirty="0"/>
              <a:t> </a:t>
            </a:r>
            <a:r>
              <a:rPr dirty="0"/>
              <a:t>test</a:t>
            </a:r>
            <a:r>
              <a:rPr spc="-5" dirty="0"/>
              <a:t> document</a:t>
            </a:r>
            <a:r>
              <a:rPr spc="5" dirty="0"/>
              <a:t> </a:t>
            </a:r>
            <a:r>
              <a:rPr i="1" dirty="0">
                <a:latin typeface="Calibri"/>
                <a:cs typeface="Calibri"/>
              </a:rPr>
              <a:t>d</a:t>
            </a:r>
          </a:p>
        </p:txBody>
      </p:sp>
      <p:sp>
        <p:nvSpPr>
          <p:cNvPr id="8" name="object 8"/>
          <p:cNvSpPr txBox="1"/>
          <p:nvPr/>
        </p:nvSpPr>
        <p:spPr>
          <a:xfrm>
            <a:off x="383539" y="1322577"/>
            <a:ext cx="5789930" cy="883285"/>
          </a:xfrm>
          <a:prstGeom prst="rect">
            <a:avLst/>
          </a:prstGeom>
        </p:spPr>
        <p:txBody>
          <a:bodyPr vert="horz" wrap="square" lIns="0" tIns="75565" rIns="0" bIns="0" rtlCol="0">
            <a:spAutoFit/>
          </a:bodyPr>
          <a:lstStyle/>
          <a:p>
            <a:pPr marL="355600" indent="-342900">
              <a:lnSpc>
                <a:spcPct val="100000"/>
              </a:lnSpc>
              <a:spcBef>
                <a:spcPts val="595"/>
              </a:spcBef>
              <a:buClr>
                <a:srgbClr val="CC0000"/>
              </a:buClr>
              <a:buFont typeface="Times New Roman"/>
              <a:buChar char="•"/>
              <a:tabLst>
                <a:tab pos="354965" algn="l"/>
                <a:tab pos="355600" algn="l"/>
              </a:tabLst>
            </a:pPr>
            <a:r>
              <a:rPr sz="2400" spc="-5" dirty="0">
                <a:latin typeface="Calibri"/>
                <a:cs typeface="Calibri"/>
              </a:rPr>
              <a:t>First</a:t>
            </a:r>
            <a:r>
              <a:rPr sz="2400" spc="-10" dirty="0">
                <a:latin typeface="Calibri"/>
                <a:cs typeface="Calibri"/>
              </a:rPr>
              <a:t> </a:t>
            </a:r>
            <a:r>
              <a:rPr sz="2400" spc="-5" dirty="0">
                <a:latin typeface="Calibri"/>
                <a:cs typeface="Calibri"/>
              </a:rPr>
              <a:t>remove </a:t>
            </a:r>
            <a:r>
              <a:rPr sz="2400" dirty="0">
                <a:latin typeface="Calibri"/>
                <a:cs typeface="Calibri"/>
              </a:rPr>
              <a:t>all</a:t>
            </a:r>
            <a:r>
              <a:rPr sz="2400" spc="-5" dirty="0">
                <a:latin typeface="Calibri"/>
                <a:cs typeface="Calibri"/>
              </a:rPr>
              <a:t> </a:t>
            </a:r>
            <a:r>
              <a:rPr sz="2400" dirty="0">
                <a:latin typeface="Calibri"/>
                <a:cs typeface="Calibri"/>
              </a:rPr>
              <a:t>duplicate</a:t>
            </a:r>
            <a:r>
              <a:rPr sz="2400" spc="-10" dirty="0">
                <a:latin typeface="Calibri"/>
                <a:cs typeface="Calibri"/>
              </a:rPr>
              <a:t> </a:t>
            </a:r>
            <a:r>
              <a:rPr sz="2400" spc="-5" dirty="0">
                <a:latin typeface="Calibri"/>
                <a:cs typeface="Calibri"/>
              </a:rPr>
              <a:t>words</a:t>
            </a:r>
            <a:r>
              <a:rPr sz="2400" spc="-10" dirty="0">
                <a:latin typeface="Calibri"/>
                <a:cs typeface="Calibri"/>
              </a:rPr>
              <a:t> </a:t>
            </a:r>
            <a:r>
              <a:rPr sz="2400" spc="-5" dirty="0">
                <a:latin typeface="Calibri"/>
                <a:cs typeface="Calibri"/>
              </a:rPr>
              <a:t>from</a:t>
            </a:r>
            <a:r>
              <a:rPr sz="2400" spc="-10" dirty="0">
                <a:latin typeface="Calibri"/>
                <a:cs typeface="Calibri"/>
              </a:rPr>
              <a:t> </a:t>
            </a:r>
            <a:r>
              <a:rPr sz="2400" i="1" dirty="0">
                <a:latin typeface="Calibri"/>
                <a:cs typeface="Calibri"/>
              </a:rPr>
              <a:t>d</a:t>
            </a:r>
            <a:endParaRPr sz="2400" dirty="0">
              <a:latin typeface="Calibri"/>
              <a:cs typeface="Calibri"/>
            </a:endParaRPr>
          </a:p>
          <a:p>
            <a:pPr marL="355600" indent="-342900">
              <a:lnSpc>
                <a:spcPct val="100000"/>
              </a:lnSpc>
              <a:spcBef>
                <a:spcPts val="495"/>
              </a:spcBef>
              <a:buClr>
                <a:srgbClr val="CC0000"/>
              </a:buClr>
              <a:buFont typeface="Times New Roman"/>
              <a:buChar char="•"/>
              <a:tabLst>
                <a:tab pos="354965" algn="l"/>
                <a:tab pos="355600" algn="l"/>
              </a:tabLst>
            </a:pPr>
            <a:r>
              <a:rPr sz="2400" dirty="0">
                <a:latin typeface="Calibri"/>
                <a:cs typeface="Calibri"/>
              </a:rPr>
              <a:t>Then</a:t>
            </a:r>
            <a:r>
              <a:rPr sz="2400" spc="-10" dirty="0">
                <a:latin typeface="Calibri"/>
                <a:cs typeface="Calibri"/>
              </a:rPr>
              <a:t> </a:t>
            </a:r>
            <a:r>
              <a:rPr sz="2400" spc="-5" dirty="0">
                <a:latin typeface="Calibri"/>
                <a:cs typeface="Calibri"/>
              </a:rPr>
              <a:t>compute</a:t>
            </a:r>
            <a:r>
              <a:rPr sz="2400" spc="-10" dirty="0">
                <a:latin typeface="Calibri"/>
                <a:cs typeface="Calibri"/>
              </a:rPr>
              <a:t> </a:t>
            </a:r>
            <a:r>
              <a:rPr sz="2400" dirty="0">
                <a:latin typeface="Calibri"/>
                <a:cs typeface="Calibri"/>
              </a:rPr>
              <a:t>NB</a:t>
            </a:r>
            <a:r>
              <a:rPr sz="2400" spc="-5" dirty="0">
                <a:latin typeface="Calibri"/>
                <a:cs typeface="Calibri"/>
              </a:rPr>
              <a:t> </a:t>
            </a:r>
            <a:r>
              <a:rPr sz="2400" dirty="0">
                <a:latin typeface="Calibri"/>
                <a:cs typeface="Calibri"/>
              </a:rPr>
              <a:t>using</a:t>
            </a:r>
            <a:r>
              <a:rPr sz="2400" spc="-5" dirty="0">
                <a:latin typeface="Calibri"/>
                <a:cs typeface="Calibri"/>
              </a:rPr>
              <a:t> </a:t>
            </a:r>
            <a:r>
              <a:rPr sz="2400" dirty="0">
                <a:latin typeface="Calibri"/>
                <a:cs typeface="Calibri"/>
              </a:rPr>
              <a:t>the</a:t>
            </a:r>
            <a:r>
              <a:rPr sz="2400" spc="-10" dirty="0">
                <a:latin typeface="Calibri"/>
                <a:cs typeface="Calibri"/>
              </a:rPr>
              <a:t> </a:t>
            </a:r>
            <a:r>
              <a:rPr sz="2400" spc="-5" dirty="0">
                <a:latin typeface="Calibri"/>
                <a:cs typeface="Calibri"/>
              </a:rPr>
              <a:t>same equation:</a:t>
            </a:r>
            <a:endParaRPr sz="2400" dirty="0">
              <a:latin typeface="Calibri"/>
              <a:cs typeface="Calibri"/>
            </a:endParaRPr>
          </a:p>
        </p:txBody>
      </p:sp>
      <p:sp>
        <p:nvSpPr>
          <p:cNvPr id="9" name="object 9"/>
          <p:cNvSpPr txBox="1"/>
          <p:nvPr/>
        </p:nvSpPr>
        <p:spPr>
          <a:xfrm>
            <a:off x="2939631" y="3174445"/>
            <a:ext cx="574675" cy="302260"/>
          </a:xfrm>
          <a:prstGeom prst="rect">
            <a:avLst/>
          </a:prstGeom>
        </p:spPr>
        <p:txBody>
          <a:bodyPr vert="horz" wrap="square" lIns="0" tIns="14604" rIns="0" bIns="0" rtlCol="0">
            <a:spAutoFit/>
          </a:bodyPr>
          <a:lstStyle/>
          <a:p>
            <a:pPr marL="38100">
              <a:lnSpc>
                <a:spcPct val="100000"/>
              </a:lnSpc>
              <a:spcBef>
                <a:spcPts val="114"/>
              </a:spcBef>
            </a:pPr>
            <a:r>
              <a:rPr sz="1800" i="1" spc="65" dirty="0">
                <a:latin typeface="Times New Roman"/>
                <a:cs typeface="Times New Roman"/>
              </a:rPr>
              <a:t>c</a:t>
            </a:r>
            <a:r>
              <a:rPr sz="1950" spc="97" baseline="-19230" dirty="0">
                <a:latin typeface="Times New Roman"/>
                <a:cs typeface="Times New Roman"/>
              </a:rPr>
              <a:t>j</a:t>
            </a:r>
            <a:r>
              <a:rPr sz="1800" spc="65" dirty="0">
                <a:latin typeface="Symbol"/>
                <a:cs typeface="Symbol"/>
              </a:rPr>
              <a:t></a:t>
            </a:r>
            <a:r>
              <a:rPr sz="1800" i="1" spc="65" dirty="0">
                <a:latin typeface="Times New Roman"/>
                <a:cs typeface="Times New Roman"/>
              </a:rPr>
              <a:t>C</a:t>
            </a:r>
            <a:endParaRPr sz="1800">
              <a:latin typeface="Times New Roman"/>
              <a:cs typeface="Times New Roman"/>
            </a:endParaRPr>
          </a:p>
        </p:txBody>
      </p:sp>
      <p:sp>
        <p:nvSpPr>
          <p:cNvPr id="10" name="object 10"/>
          <p:cNvSpPr txBox="1"/>
          <p:nvPr/>
        </p:nvSpPr>
        <p:spPr>
          <a:xfrm>
            <a:off x="1694697" y="2690186"/>
            <a:ext cx="3080385" cy="504825"/>
          </a:xfrm>
          <a:prstGeom prst="rect">
            <a:avLst/>
          </a:prstGeom>
        </p:spPr>
        <p:txBody>
          <a:bodyPr vert="horz" wrap="square" lIns="0" tIns="11430" rIns="0" bIns="0" rtlCol="0">
            <a:spAutoFit/>
          </a:bodyPr>
          <a:lstStyle/>
          <a:p>
            <a:pPr marL="38100">
              <a:lnSpc>
                <a:spcPct val="100000"/>
              </a:lnSpc>
              <a:spcBef>
                <a:spcPts val="90"/>
              </a:spcBef>
            </a:pPr>
            <a:r>
              <a:rPr sz="3150" i="1" spc="70" dirty="0">
                <a:latin typeface="Times New Roman"/>
                <a:cs typeface="Times New Roman"/>
              </a:rPr>
              <a:t>c</a:t>
            </a:r>
            <a:r>
              <a:rPr sz="2700" i="1" spc="15" baseline="-24691" dirty="0">
                <a:latin typeface="Times New Roman"/>
                <a:cs typeface="Times New Roman"/>
              </a:rPr>
              <a:t>N</a:t>
            </a:r>
            <a:r>
              <a:rPr sz="2700" i="1" spc="22" baseline="-24691" dirty="0">
                <a:latin typeface="Times New Roman"/>
                <a:cs typeface="Times New Roman"/>
              </a:rPr>
              <a:t>B</a:t>
            </a:r>
            <a:r>
              <a:rPr sz="2700" i="1" baseline="-24691" dirty="0">
                <a:latin typeface="Times New Roman"/>
                <a:cs typeface="Times New Roman"/>
              </a:rPr>
              <a:t> </a:t>
            </a:r>
            <a:r>
              <a:rPr sz="2700" i="1" spc="30" baseline="-24691" dirty="0">
                <a:latin typeface="Times New Roman"/>
                <a:cs typeface="Times New Roman"/>
              </a:rPr>
              <a:t> </a:t>
            </a:r>
            <a:r>
              <a:rPr sz="3150" dirty="0">
                <a:latin typeface="Symbol"/>
                <a:cs typeface="Symbol"/>
              </a:rPr>
              <a:t></a:t>
            </a:r>
            <a:r>
              <a:rPr sz="3150" spc="-165" dirty="0">
                <a:latin typeface="Times New Roman"/>
                <a:cs typeface="Times New Roman"/>
              </a:rPr>
              <a:t> </a:t>
            </a:r>
            <a:r>
              <a:rPr sz="3150" spc="-20" dirty="0">
                <a:latin typeface="Times New Roman"/>
                <a:cs typeface="Times New Roman"/>
              </a:rPr>
              <a:t>a</a:t>
            </a:r>
            <a:r>
              <a:rPr sz="3150" spc="-25" dirty="0">
                <a:latin typeface="Times New Roman"/>
                <a:cs typeface="Times New Roman"/>
              </a:rPr>
              <a:t>r</a:t>
            </a:r>
            <a:r>
              <a:rPr sz="3150" dirty="0">
                <a:latin typeface="Times New Roman"/>
                <a:cs typeface="Times New Roman"/>
              </a:rPr>
              <a:t>g</a:t>
            </a:r>
            <a:r>
              <a:rPr sz="3150" spc="-5" dirty="0">
                <a:latin typeface="Times New Roman"/>
                <a:cs typeface="Times New Roman"/>
              </a:rPr>
              <a:t>m</a:t>
            </a:r>
            <a:r>
              <a:rPr sz="3150" spc="-20" dirty="0">
                <a:latin typeface="Times New Roman"/>
                <a:cs typeface="Times New Roman"/>
              </a:rPr>
              <a:t>a</a:t>
            </a:r>
            <a:r>
              <a:rPr sz="3150" dirty="0">
                <a:latin typeface="Times New Roman"/>
                <a:cs typeface="Times New Roman"/>
              </a:rPr>
              <a:t>x</a:t>
            </a:r>
            <a:r>
              <a:rPr sz="3150" spc="-355" dirty="0">
                <a:latin typeface="Times New Roman"/>
                <a:cs typeface="Times New Roman"/>
              </a:rPr>
              <a:t> </a:t>
            </a:r>
            <a:r>
              <a:rPr sz="3150" i="1" spc="90" dirty="0">
                <a:latin typeface="Times New Roman"/>
                <a:cs typeface="Times New Roman"/>
              </a:rPr>
              <a:t>P</a:t>
            </a:r>
            <a:r>
              <a:rPr sz="3150" spc="30" dirty="0">
                <a:latin typeface="Times New Roman"/>
                <a:cs typeface="Times New Roman"/>
              </a:rPr>
              <a:t>(</a:t>
            </a:r>
            <a:r>
              <a:rPr sz="3150" i="1" spc="229" dirty="0">
                <a:latin typeface="Times New Roman"/>
                <a:cs typeface="Times New Roman"/>
              </a:rPr>
              <a:t>c</a:t>
            </a:r>
            <a:r>
              <a:rPr sz="2700" i="1" spc="7" baseline="-24691" dirty="0">
                <a:latin typeface="Times New Roman"/>
                <a:cs typeface="Times New Roman"/>
              </a:rPr>
              <a:t>j</a:t>
            </a:r>
            <a:r>
              <a:rPr sz="2700" i="1" spc="-44" baseline="-24691" dirty="0">
                <a:latin typeface="Times New Roman"/>
                <a:cs typeface="Times New Roman"/>
              </a:rPr>
              <a:t> </a:t>
            </a:r>
            <a:r>
              <a:rPr sz="3150" dirty="0">
                <a:latin typeface="Times New Roman"/>
                <a:cs typeface="Times New Roman"/>
              </a:rPr>
              <a:t>)</a:t>
            </a:r>
          </a:p>
        </p:txBody>
      </p:sp>
      <p:sp>
        <p:nvSpPr>
          <p:cNvPr id="11" name="object 11"/>
          <p:cNvSpPr txBox="1"/>
          <p:nvPr/>
        </p:nvSpPr>
        <p:spPr>
          <a:xfrm>
            <a:off x="5852484" y="2690186"/>
            <a:ext cx="1513205" cy="504825"/>
          </a:xfrm>
          <a:prstGeom prst="rect">
            <a:avLst/>
          </a:prstGeom>
        </p:spPr>
        <p:txBody>
          <a:bodyPr vert="horz" wrap="square" lIns="0" tIns="11430" rIns="0" bIns="0" rtlCol="0">
            <a:spAutoFit/>
          </a:bodyPr>
          <a:lstStyle/>
          <a:p>
            <a:pPr marL="38100">
              <a:lnSpc>
                <a:spcPct val="100000"/>
              </a:lnSpc>
              <a:spcBef>
                <a:spcPts val="90"/>
              </a:spcBef>
            </a:pPr>
            <a:r>
              <a:rPr sz="3150" i="1" spc="90" dirty="0">
                <a:latin typeface="Times New Roman"/>
                <a:cs typeface="Times New Roman"/>
              </a:rPr>
              <a:t>P</a:t>
            </a:r>
            <a:r>
              <a:rPr sz="3150" spc="75" dirty="0">
                <a:latin typeface="Times New Roman"/>
                <a:cs typeface="Times New Roman"/>
              </a:rPr>
              <a:t>(</a:t>
            </a:r>
            <a:r>
              <a:rPr sz="3150" i="1" spc="-55" dirty="0">
                <a:latin typeface="Times New Roman"/>
                <a:cs typeface="Times New Roman"/>
              </a:rPr>
              <a:t>w</a:t>
            </a:r>
            <a:r>
              <a:rPr sz="2700" i="1" spc="7" baseline="-24691" dirty="0">
                <a:latin typeface="Times New Roman"/>
                <a:cs typeface="Times New Roman"/>
              </a:rPr>
              <a:t>i</a:t>
            </a:r>
            <a:r>
              <a:rPr sz="2700" i="1" baseline="-24691" dirty="0">
                <a:latin typeface="Times New Roman"/>
                <a:cs typeface="Times New Roman"/>
              </a:rPr>
              <a:t> </a:t>
            </a:r>
            <a:r>
              <a:rPr sz="2700" i="1" spc="-67" baseline="-24691" dirty="0">
                <a:latin typeface="Times New Roman"/>
                <a:cs typeface="Times New Roman"/>
              </a:rPr>
              <a:t> </a:t>
            </a:r>
            <a:r>
              <a:rPr sz="3150" dirty="0">
                <a:latin typeface="Times New Roman"/>
                <a:cs typeface="Times New Roman"/>
              </a:rPr>
              <a:t>|</a:t>
            </a:r>
            <a:r>
              <a:rPr sz="3150" spc="-285" dirty="0">
                <a:latin typeface="Times New Roman"/>
                <a:cs typeface="Times New Roman"/>
              </a:rPr>
              <a:t> </a:t>
            </a:r>
            <a:r>
              <a:rPr sz="3150" i="1" spc="229" dirty="0">
                <a:latin typeface="Times New Roman"/>
                <a:cs typeface="Times New Roman"/>
              </a:rPr>
              <a:t>c</a:t>
            </a:r>
            <a:r>
              <a:rPr sz="2700" i="1" spc="7" baseline="-24691" dirty="0">
                <a:latin typeface="Times New Roman"/>
                <a:cs typeface="Times New Roman"/>
              </a:rPr>
              <a:t>j</a:t>
            </a:r>
            <a:r>
              <a:rPr sz="2700" i="1" spc="-44" baseline="-24691" dirty="0">
                <a:latin typeface="Times New Roman"/>
                <a:cs typeface="Times New Roman"/>
              </a:rPr>
              <a:t> </a:t>
            </a:r>
            <a:r>
              <a:rPr sz="3150" dirty="0">
                <a:latin typeface="Times New Roman"/>
                <a:cs typeface="Times New Roman"/>
              </a:rPr>
              <a:t>)</a:t>
            </a:r>
            <a:endParaRPr sz="3150">
              <a:latin typeface="Times New Roman"/>
              <a:cs typeface="Times New Roman"/>
            </a:endParaRPr>
          </a:p>
        </p:txBody>
      </p:sp>
      <p:sp>
        <p:nvSpPr>
          <p:cNvPr id="12" name="object 12"/>
          <p:cNvSpPr txBox="1"/>
          <p:nvPr/>
        </p:nvSpPr>
        <p:spPr>
          <a:xfrm>
            <a:off x="4721724" y="3284597"/>
            <a:ext cx="1123950" cy="302260"/>
          </a:xfrm>
          <a:prstGeom prst="rect">
            <a:avLst/>
          </a:prstGeom>
        </p:spPr>
        <p:txBody>
          <a:bodyPr vert="horz" wrap="square" lIns="0" tIns="14604" rIns="0" bIns="0" rtlCol="0">
            <a:spAutoFit/>
          </a:bodyPr>
          <a:lstStyle/>
          <a:p>
            <a:pPr marL="12700">
              <a:lnSpc>
                <a:spcPct val="100000"/>
              </a:lnSpc>
              <a:spcBef>
                <a:spcPts val="114"/>
              </a:spcBef>
            </a:pPr>
            <a:r>
              <a:rPr sz="1800" i="1" spc="55" dirty="0">
                <a:latin typeface="Times New Roman"/>
                <a:cs typeface="Times New Roman"/>
              </a:rPr>
              <a:t>i</a:t>
            </a:r>
            <a:r>
              <a:rPr sz="1800" spc="15" dirty="0">
                <a:latin typeface="Symbol"/>
                <a:cs typeface="Symbol"/>
              </a:rPr>
              <a:t></a:t>
            </a:r>
            <a:r>
              <a:rPr sz="1800" spc="-240" dirty="0">
                <a:latin typeface="Times New Roman"/>
                <a:cs typeface="Times New Roman"/>
              </a:rPr>
              <a:t> </a:t>
            </a:r>
            <a:r>
              <a:rPr sz="1800" i="1" spc="10" dirty="0">
                <a:latin typeface="Times New Roman"/>
                <a:cs typeface="Times New Roman"/>
              </a:rPr>
              <a:t>po</a:t>
            </a:r>
            <a:r>
              <a:rPr sz="1800" i="1" spc="5" dirty="0">
                <a:latin typeface="Times New Roman"/>
                <a:cs typeface="Times New Roman"/>
              </a:rPr>
              <a:t>s</a:t>
            </a:r>
            <a:r>
              <a:rPr sz="1800" i="1" spc="-5" dirty="0">
                <a:latin typeface="Times New Roman"/>
                <a:cs typeface="Times New Roman"/>
              </a:rPr>
              <a:t>iti</a:t>
            </a:r>
            <a:r>
              <a:rPr sz="1800" i="1" spc="10" dirty="0">
                <a:latin typeface="Times New Roman"/>
                <a:cs typeface="Times New Roman"/>
              </a:rPr>
              <a:t>ons</a:t>
            </a:r>
            <a:endParaRPr sz="1800">
              <a:latin typeface="Times New Roman"/>
              <a:cs typeface="Times New Roman"/>
            </a:endParaRPr>
          </a:p>
        </p:txBody>
      </p:sp>
      <p:sp>
        <p:nvSpPr>
          <p:cNvPr id="13" name="object 13"/>
          <p:cNvSpPr txBox="1"/>
          <p:nvPr/>
        </p:nvSpPr>
        <p:spPr>
          <a:xfrm>
            <a:off x="5024603" y="2557171"/>
            <a:ext cx="520700" cy="744220"/>
          </a:xfrm>
          <a:prstGeom prst="rect">
            <a:avLst/>
          </a:prstGeom>
        </p:spPr>
        <p:txBody>
          <a:bodyPr vert="horz" wrap="square" lIns="0" tIns="13970" rIns="0" bIns="0" rtlCol="0">
            <a:spAutoFit/>
          </a:bodyPr>
          <a:lstStyle/>
          <a:p>
            <a:pPr marL="12700">
              <a:lnSpc>
                <a:spcPct val="100000"/>
              </a:lnSpc>
              <a:spcBef>
                <a:spcPts val="110"/>
              </a:spcBef>
            </a:pPr>
            <a:r>
              <a:rPr sz="4700" spc="30" dirty="0">
                <a:latin typeface="Symbol"/>
                <a:cs typeface="Symbol"/>
              </a:rPr>
              <a:t></a:t>
            </a:r>
            <a:endParaRPr sz="4700">
              <a:latin typeface="Symbol"/>
              <a:cs typeface="Symbo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6079490" cy="513080"/>
          </a:xfrm>
          <a:prstGeom prst="rect">
            <a:avLst/>
          </a:prstGeom>
        </p:spPr>
        <p:txBody>
          <a:bodyPr vert="horz" wrap="square" lIns="0" tIns="12700" rIns="0" bIns="0" rtlCol="0">
            <a:spAutoFit/>
          </a:bodyPr>
          <a:lstStyle/>
          <a:p>
            <a:pPr marL="12700">
              <a:lnSpc>
                <a:spcPct val="100000"/>
              </a:lnSpc>
              <a:spcBef>
                <a:spcPts val="100"/>
              </a:spcBef>
            </a:pPr>
            <a:r>
              <a:rPr dirty="0"/>
              <a:t>Normal</a:t>
            </a:r>
            <a:r>
              <a:rPr spc="-15" dirty="0"/>
              <a:t> </a:t>
            </a:r>
            <a:r>
              <a:rPr spc="-5" dirty="0"/>
              <a:t>vs.</a:t>
            </a:r>
            <a:r>
              <a:rPr spc="-15" dirty="0"/>
              <a:t> </a:t>
            </a:r>
            <a:r>
              <a:rPr spc="-5" dirty="0"/>
              <a:t>Boolean</a:t>
            </a:r>
            <a:r>
              <a:rPr spc="-15" dirty="0"/>
              <a:t> </a:t>
            </a:r>
            <a:r>
              <a:rPr spc="-5" dirty="0"/>
              <a:t>Multinomial</a:t>
            </a:r>
            <a:r>
              <a:rPr spc="-10" dirty="0"/>
              <a:t> </a:t>
            </a:r>
            <a:r>
              <a:rPr dirty="0"/>
              <a:t>NB</a:t>
            </a:r>
          </a:p>
        </p:txBody>
      </p:sp>
      <p:graphicFrame>
        <p:nvGraphicFramePr>
          <p:cNvPr id="7" name="object 7"/>
          <p:cNvGraphicFramePr>
            <a:graphicFrameLocks noGrp="1"/>
          </p:cNvGraphicFramePr>
          <p:nvPr/>
        </p:nvGraphicFramePr>
        <p:xfrm>
          <a:off x="374650" y="1269999"/>
          <a:ext cx="8535034" cy="1676395"/>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5216525">
                  <a:extLst>
                    <a:ext uri="{9D8B030D-6E8A-4147-A177-3AD203B41FA5}">
                      <a16:colId xmlns:a16="http://schemas.microsoft.com/office/drawing/2014/main" val="20002"/>
                    </a:ext>
                  </a:extLst>
                </a:gridCol>
                <a:gridCol w="1108709">
                  <a:extLst>
                    <a:ext uri="{9D8B030D-6E8A-4147-A177-3AD203B41FA5}">
                      <a16:colId xmlns:a16="http://schemas.microsoft.com/office/drawing/2014/main" val="20003"/>
                    </a:ext>
                  </a:extLst>
                </a:gridCol>
              </a:tblGrid>
              <a:tr h="279399">
                <a:tc>
                  <a:txBody>
                    <a:bodyPr/>
                    <a:lstStyle/>
                    <a:p>
                      <a:pPr marL="132715">
                        <a:lnSpc>
                          <a:spcPts val="1800"/>
                        </a:lnSpc>
                      </a:pPr>
                      <a:r>
                        <a:rPr sz="1600" b="1" dirty="0">
                          <a:solidFill>
                            <a:srgbClr val="FFFFFF"/>
                          </a:solidFill>
                          <a:latin typeface="Calibri"/>
                          <a:cs typeface="Calibri"/>
                        </a:rPr>
                        <a:t>Normal</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132715">
                        <a:lnSpc>
                          <a:spcPts val="1800"/>
                        </a:lnSpc>
                      </a:pPr>
                      <a:r>
                        <a:rPr sz="1600" b="1" spc="-5" dirty="0">
                          <a:solidFill>
                            <a:srgbClr val="FFFFFF"/>
                          </a:solidFill>
                          <a:latin typeface="Calibri"/>
                          <a:cs typeface="Calibri"/>
                        </a:rPr>
                        <a:t>Doc</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132715">
                        <a:lnSpc>
                          <a:spcPts val="1800"/>
                        </a:lnSpc>
                      </a:pPr>
                      <a:r>
                        <a:rPr sz="1600" b="1" spc="-5" dirty="0">
                          <a:solidFill>
                            <a:srgbClr val="FFFFFF"/>
                          </a:solidFill>
                          <a:latin typeface="Calibri"/>
                          <a:cs typeface="Calibri"/>
                        </a:rPr>
                        <a:t>Words</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132715">
                        <a:lnSpc>
                          <a:spcPts val="1800"/>
                        </a:lnSpc>
                      </a:pPr>
                      <a:r>
                        <a:rPr sz="1600" b="1" spc="-5" dirty="0">
                          <a:solidFill>
                            <a:srgbClr val="FFFFFF"/>
                          </a:solidFill>
                          <a:latin typeface="Calibri"/>
                          <a:cs typeface="Calibri"/>
                        </a:rPr>
                        <a:t>Class</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extLst>
                  <a:ext uri="{0D108BD9-81ED-4DB2-BD59-A6C34878D82A}">
                    <a16:rowId xmlns:a16="http://schemas.microsoft.com/office/drawing/2014/main" val="10000"/>
                  </a:ext>
                </a:extLst>
              </a:tr>
              <a:tr h="279400">
                <a:tc>
                  <a:txBody>
                    <a:bodyPr/>
                    <a:lstStyle/>
                    <a:p>
                      <a:pPr marL="132715">
                        <a:lnSpc>
                          <a:spcPts val="1800"/>
                        </a:lnSpc>
                      </a:pPr>
                      <a:r>
                        <a:rPr sz="1600" spc="-5" dirty="0">
                          <a:latin typeface="Calibri"/>
                          <a:cs typeface="Calibri"/>
                        </a:rPr>
                        <a:t>Training</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spc="-5" dirty="0">
                          <a:latin typeface="Calibri"/>
                          <a:cs typeface="Calibri"/>
                        </a:rPr>
                        <a:t>Chinese</a:t>
                      </a:r>
                      <a:r>
                        <a:rPr sz="1600" spc="-15" dirty="0">
                          <a:latin typeface="Calibri"/>
                          <a:cs typeface="Calibri"/>
                        </a:rPr>
                        <a:t> </a:t>
                      </a:r>
                      <a:r>
                        <a:rPr sz="1600" spc="-5" dirty="0">
                          <a:latin typeface="Calibri"/>
                          <a:cs typeface="Calibri"/>
                        </a:rPr>
                        <a:t>Beijing</a:t>
                      </a:r>
                      <a:r>
                        <a:rPr sz="1600" spc="-15" dirty="0">
                          <a:latin typeface="Calibri"/>
                          <a:cs typeface="Calibri"/>
                        </a:rPr>
                        <a:t> </a:t>
                      </a:r>
                      <a:r>
                        <a:rPr sz="1600" spc="-5" dirty="0">
                          <a:latin typeface="Calibri"/>
                          <a:cs typeface="Calibri"/>
                        </a:rPr>
                        <a:t>Chinese</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BD5"/>
                    </a:solidFill>
                  </a:tcPr>
                </a:tc>
                <a:extLst>
                  <a:ext uri="{0D108BD9-81ED-4DB2-BD59-A6C34878D82A}">
                    <a16:rowId xmlns:a16="http://schemas.microsoft.com/office/drawing/2014/main" val="10001"/>
                  </a:ext>
                </a:extLst>
              </a:tr>
              <a:tr h="279399">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2</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Chinese</a:t>
                      </a:r>
                      <a:r>
                        <a:rPr sz="1600" spc="-30" dirty="0">
                          <a:latin typeface="Calibri"/>
                          <a:cs typeface="Calibri"/>
                        </a:rPr>
                        <a:t> </a:t>
                      </a:r>
                      <a:r>
                        <a:rPr sz="1600" dirty="0">
                          <a:latin typeface="Calibri"/>
                          <a:cs typeface="Calibri"/>
                        </a:rPr>
                        <a:t>Chinese</a:t>
                      </a:r>
                      <a:r>
                        <a:rPr sz="1600" spc="-30" dirty="0">
                          <a:latin typeface="Calibri"/>
                          <a:cs typeface="Calibri"/>
                        </a:rPr>
                        <a:t> </a:t>
                      </a:r>
                      <a:r>
                        <a:rPr sz="1600" dirty="0">
                          <a:latin typeface="Calibri"/>
                          <a:cs typeface="Calibri"/>
                        </a:rPr>
                        <a:t>Shanghai</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extLst>
                  <a:ext uri="{0D108BD9-81ED-4DB2-BD59-A6C34878D82A}">
                    <a16:rowId xmlns:a16="http://schemas.microsoft.com/office/drawing/2014/main" val="10002"/>
                  </a:ext>
                </a:extLst>
              </a:tr>
              <a:tr h="279399">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3</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Chinese</a:t>
                      </a:r>
                      <a:r>
                        <a:rPr sz="1600" spc="-35" dirty="0">
                          <a:latin typeface="Calibri"/>
                          <a:cs typeface="Calibri"/>
                        </a:rPr>
                        <a:t> </a:t>
                      </a:r>
                      <a:r>
                        <a:rPr sz="1600" spc="-5" dirty="0">
                          <a:latin typeface="Calibri"/>
                          <a:cs typeface="Calibri"/>
                        </a:rPr>
                        <a:t>Macao</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extLst>
                  <a:ext uri="{0D108BD9-81ED-4DB2-BD59-A6C34878D82A}">
                    <a16:rowId xmlns:a16="http://schemas.microsoft.com/office/drawing/2014/main" val="10003"/>
                  </a:ext>
                </a:extLst>
              </a:tr>
              <a:tr h="279399">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4</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spc="-5" dirty="0">
                          <a:latin typeface="Calibri"/>
                          <a:cs typeface="Calibri"/>
                        </a:rPr>
                        <a:t>Tokyo</a:t>
                      </a:r>
                      <a:r>
                        <a:rPr sz="1600" spc="-20" dirty="0">
                          <a:latin typeface="Calibri"/>
                          <a:cs typeface="Calibri"/>
                        </a:rPr>
                        <a:t> </a:t>
                      </a:r>
                      <a:r>
                        <a:rPr sz="1600" spc="-5" dirty="0">
                          <a:latin typeface="Calibri"/>
                          <a:cs typeface="Calibri"/>
                        </a:rPr>
                        <a:t>Japan</a:t>
                      </a:r>
                      <a:r>
                        <a:rPr sz="1600" spc="-20" dirty="0">
                          <a:latin typeface="Calibri"/>
                          <a:cs typeface="Calibri"/>
                        </a:rPr>
                        <a:t> </a:t>
                      </a:r>
                      <a:r>
                        <a:rPr sz="1600" dirty="0">
                          <a:latin typeface="Calibri"/>
                          <a:cs typeface="Calibri"/>
                        </a:rPr>
                        <a:t>Chinese</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j</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extLst>
                  <a:ext uri="{0D108BD9-81ED-4DB2-BD59-A6C34878D82A}">
                    <a16:rowId xmlns:a16="http://schemas.microsoft.com/office/drawing/2014/main" val="10004"/>
                  </a:ext>
                </a:extLst>
              </a:tr>
              <a:tr h="279399">
                <a:tc>
                  <a:txBody>
                    <a:bodyPr/>
                    <a:lstStyle/>
                    <a:p>
                      <a:pPr marL="132715">
                        <a:lnSpc>
                          <a:spcPts val="1800"/>
                        </a:lnSpc>
                      </a:pPr>
                      <a:r>
                        <a:rPr sz="1600" dirty="0">
                          <a:latin typeface="Calibri"/>
                          <a:cs typeface="Calibri"/>
                        </a:rPr>
                        <a:t>Test</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132715">
                        <a:lnSpc>
                          <a:spcPts val="1800"/>
                        </a:lnSpc>
                      </a:pPr>
                      <a:r>
                        <a:rPr sz="1600" dirty="0">
                          <a:latin typeface="Calibri"/>
                          <a:cs typeface="Calibri"/>
                        </a:rPr>
                        <a:t>5</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132715">
                        <a:lnSpc>
                          <a:spcPts val="1800"/>
                        </a:lnSpc>
                      </a:pPr>
                      <a:r>
                        <a:rPr sz="1600" dirty="0">
                          <a:latin typeface="Calibri"/>
                          <a:cs typeface="Calibri"/>
                        </a:rPr>
                        <a:t>Chinese</a:t>
                      </a:r>
                      <a:r>
                        <a:rPr sz="1600" spc="-15" dirty="0">
                          <a:latin typeface="Calibri"/>
                          <a:cs typeface="Calibri"/>
                        </a:rPr>
                        <a:t> </a:t>
                      </a:r>
                      <a:r>
                        <a:rPr sz="1600" dirty="0">
                          <a:latin typeface="Calibri"/>
                          <a:cs typeface="Calibri"/>
                        </a:rPr>
                        <a:t>Chinese</a:t>
                      </a:r>
                      <a:r>
                        <a:rPr sz="1600" spc="-10" dirty="0">
                          <a:latin typeface="Calibri"/>
                          <a:cs typeface="Calibri"/>
                        </a:rPr>
                        <a:t> </a:t>
                      </a:r>
                      <a:r>
                        <a:rPr sz="1600" dirty="0">
                          <a:latin typeface="Calibri"/>
                          <a:cs typeface="Calibri"/>
                        </a:rPr>
                        <a:t>Chinese</a:t>
                      </a:r>
                      <a:r>
                        <a:rPr sz="1600" spc="-15" dirty="0">
                          <a:latin typeface="Calibri"/>
                          <a:cs typeface="Calibri"/>
                        </a:rPr>
                        <a:t> </a:t>
                      </a:r>
                      <a:r>
                        <a:rPr sz="1600" spc="-5" dirty="0">
                          <a:latin typeface="Calibri"/>
                          <a:cs typeface="Calibri"/>
                        </a:rPr>
                        <a:t>Tokyo</a:t>
                      </a:r>
                      <a:r>
                        <a:rPr sz="1600" spc="-10" dirty="0">
                          <a:latin typeface="Calibri"/>
                          <a:cs typeface="Calibri"/>
                        </a:rPr>
                        <a:t> </a:t>
                      </a:r>
                      <a:r>
                        <a:rPr sz="1600" spc="-5" dirty="0">
                          <a:latin typeface="Calibri"/>
                          <a:cs typeface="Calibri"/>
                        </a:rPr>
                        <a:t>Japan</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132715">
                        <a:lnSpc>
                          <a:spcPts val="1800"/>
                        </a:lnSpc>
                      </a:pPr>
                      <a:r>
                        <a:rPr sz="1600" dirty="0">
                          <a:latin typeface="Calibri"/>
                          <a:cs typeface="Calibri"/>
                        </a:rPr>
                        <a:t>?</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5"/>
                  </a:ext>
                </a:extLst>
              </a:tr>
            </a:tbl>
          </a:graphicData>
        </a:graphic>
      </p:graphicFrame>
      <p:graphicFrame>
        <p:nvGraphicFramePr>
          <p:cNvPr id="9" name="object 9"/>
          <p:cNvGraphicFramePr>
            <a:graphicFrameLocks noGrp="1"/>
          </p:cNvGraphicFramePr>
          <p:nvPr>
            <p:extLst>
              <p:ext uri="{D42A27DB-BD31-4B8C-83A1-F6EECF244321}">
                <p14:modId xmlns:p14="http://schemas.microsoft.com/office/powerpoint/2010/main" val="259066702"/>
              </p:ext>
            </p:extLst>
          </p:nvPr>
        </p:nvGraphicFramePr>
        <p:xfrm>
          <a:off x="222567" y="3125463"/>
          <a:ext cx="8535034" cy="1659123"/>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5216525">
                  <a:extLst>
                    <a:ext uri="{9D8B030D-6E8A-4147-A177-3AD203B41FA5}">
                      <a16:colId xmlns:a16="http://schemas.microsoft.com/office/drawing/2014/main" val="20002"/>
                    </a:ext>
                  </a:extLst>
                </a:gridCol>
                <a:gridCol w="1108709">
                  <a:extLst>
                    <a:ext uri="{9D8B030D-6E8A-4147-A177-3AD203B41FA5}">
                      <a16:colId xmlns:a16="http://schemas.microsoft.com/office/drawing/2014/main" val="20003"/>
                    </a:ext>
                  </a:extLst>
                </a:gridCol>
              </a:tblGrid>
              <a:tr h="262127">
                <a:tc>
                  <a:txBody>
                    <a:bodyPr/>
                    <a:lstStyle/>
                    <a:p>
                      <a:pPr marL="132715">
                        <a:lnSpc>
                          <a:spcPts val="1800"/>
                        </a:lnSpc>
                      </a:pPr>
                      <a:r>
                        <a:rPr sz="1600" b="1" spc="-5" dirty="0">
                          <a:solidFill>
                            <a:srgbClr val="FFFFFF"/>
                          </a:solidFill>
                          <a:latin typeface="Calibri"/>
                          <a:cs typeface="Calibri"/>
                        </a:rPr>
                        <a:t>Boolean</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132715">
                        <a:lnSpc>
                          <a:spcPts val="1800"/>
                        </a:lnSpc>
                      </a:pPr>
                      <a:r>
                        <a:rPr sz="1600" b="1" spc="-5" dirty="0">
                          <a:solidFill>
                            <a:srgbClr val="FFFFFF"/>
                          </a:solidFill>
                          <a:latin typeface="Calibri"/>
                          <a:cs typeface="Calibri"/>
                        </a:rPr>
                        <a:t>Doc</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132715">
                        <a:lnSpc>
                          <a:spcPts val="1800"/>
                        </a:lnSpc>
                      </a:pPr>
                      <a:r>
                        <a:rPr sz="1600" b="1" spc="-5" dirty="0">
                          <a:solidFill>
                            <a:srgbClr val="FFFFFF"/>
                          </a:solidFill>
                          <a:latin typeface="Calibri"/>
                          <a:cs typeface="Calibri"/>
                        </a:rPr>
                        <a:t>Words</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132715">
                        <a:lnSpc>
                          <a:spcPts val="1800"/>
                        </a:lnSpc>
                      </a:pPr>
                      <a:r>
                        <a:rPr sz="1600" b="1" spc="-5" dirty="0">
                          <a:solidFill>
                            <a:srgbClr val="FFFFFF"/>
                          </a:solidFill>
                          <a:latin typeface="Calibri"/>
                          <a:cs typeface="Calibri"/>
                        </a:rPr>
                        <a:t>Class</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extLst>
                  <a:ext uri="{0D108BD9-81ED-4DB2-BD59-A6C34878D82A}">
                    <a16:rowId xmlns:a16="http://schemas.microsoft.com/office/drawing/2014/main" val="10000"/>
                  </a:ext>
                </a:extLst>
              </a:tr>
              <a:tr h="279399">
                <a:tc>
                  <a:txBody>
                    <a:bodyPr/>
                    <a:lstStyle/>
                    <a:p>
                      <a:pPr marL="132715">
                        <a:lnSpc>
                          <a:spcPts val="1800"/>
                        </a:lnSpc>
                      </a:pPr>
                      <a:r>
                        <a:rPr sz="1600" spc="-5" dirty="0">
                          <a:latin typeface="Calibri"/>
                          <a:cs typeface="Calibri"/>
                        </a:rPr>
                        <a:t>Training</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1</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spc="-5" dirty="0">
                          <a:latin typeface="Calibri"/>
                          <a:cs typeface="Calibri"/>
                        </a:rPr>
                        <a:t>Chinese</a:t>
                      </a:r>
                      <a:r>
                        <a:rPr sz="1600" spc="-35" dirty="0">
                          <a:latin typeface="Calibri"/>
                          <a:cs typeface="Calibri"/>
                        </a:rPr>
                        <a:t> </a:t>
                      </a:r>
                      <a:r>
                        <a:rPr sz="1600" spc="-5" dirty="0">
                          <a:latin typeface="Calibri"/>
                          <a:cs typeface="Calibri"/>
                        </a:rPr>
                        <a:t>Beijing</a:t>
                      </a:r>
                      <a:endParaRPr sz="1600" dirty="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BD5"/>
                    </a:solidFill>
                  </a:tcPr>
                </a:tc>
                <a:extLst>
                  <a:ext uri="{0D108BD9-81ED-4DB2-BD59-A6C34878D82A}">
                    <a16:rowId xmlns:a16="http://schemas.microsoft.com/office/drawing/2014/main" val="10001"/>
                  </a:ext>
                </a:extLst>
              </a:tr>
              <a:tr h="279400">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2</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Chinese</a:t>
                      </a:r>
                      <a:r>
                        <a:rPr sz="1600" spc="-45" dirty="0">
                          <a:latin typeface="Calibri"/>
                          <a:cs typeface="Calibri"/>
                        </a:rPr>
                        <a:t> </a:t>
                      </a:r>
                      <a:r>
                        <a:rPr sz="1600" dirty="0">
                          <a:latin typeface="Calibri"/>
                          <a:cs typeface="Calibri"/>
                        </a:rPr>
                        <a:t>Shanghai</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extLst>
                  <a:ext uri="{0D108BD9-81ED-4DB2-BD59-A6C34878D82A}">
                    <a16:rowId xmlns:a16="http://schemas.microsoft.com/office/drawing/2014/main" val="10002"/>
                  </a:ext>
                </a:extLst>
              </a:tr>
              <a:tr h="279399">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3</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Chinese</a:t>
                      </a:r>
                      <a:r>
                        <a:rPr sz="1600" spc="-35" dirty="0">
                          <a:latin typeface="Calibri"/>
                          <a:cs typeface="Calibri"/>
                        </a:rPr>
                        <a:t> </a:t>
                      </a:r>
                      <a:r>
                        <a:rPr sz="1600" spc="-5" dirty="0">
                          <a:latin typeface="Calibri"/>
                          <a:cs typeface="Calibri"/>
                        </a:rPr>
                        <a:t>Macao</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c</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extLst>
                  <a:ext uri="{0D108BD9-81ED-4DB2-BD59-A6C34878D82A}">
                    <a16:rowId xmlns:a16="http://schemas.microsoft.com/office/drawing/2014/main" val="10003"/>
                  </a:ext>
                </a:extLst>
              </a:tr>
              <a:tr h="279399">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4</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spc="-5" dirty="0">
                          <a:latin typeface="Calibri"/>
                          <a:cs typeface="Calibri"/>
                        </a:rPr>
                        <a:t>Tokyo</a:t>
                      </a:r>
                      <a:r>
                        <a:rPr sz="1600" spc="-20" dirty="0">
                          <a:latin typeface="Calibri"/>
                          <a:cs typeface="Calibri"/>
                        </a:rPr>
                        <a:t> </a:t>
                      </a:r>
                      <a:r>
                        <a:rPr sz="1600" spc="-5" dirty="0">
                          <a:latin typeface="Calibri"/>
                          <a:cs typeface="Calibri"/>
                        </a:rPr>
                        <a:t>Japan</a:t>
                      </a:r>
                      <a:r>
                        <a:rPr sz="1600" spc="-20" dirty="0">
                          <a:latin typeface="Calibri"/>
                          <a:cs typeface="Calibri"/>
                        </a:rPr>
                        <a:t> </a:t>
                      </a:r>
                      <a:r>
                        <a:rPr sz="1600" dirty="0">
                          <a:latin typeface="Calibri"/>
                          <a:cs typeface="Calibri"/>
                        </a:rPr>
                        <a:t>Chinese</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tc>
                  <a:txBody>
                    <a:bodyPr/>
                    <a:lstStyle/>
                    <a:p>
                      <a:pPr marL="132715">
                        <a:lnSpc>
                          <a:spcPts val="1800"/>
                        </a:lnSpc>
                      </a:pPr>
                      <a:r>
                        <a:rPr sz="1600" dirty="0">
                          <a:latin typeface="Calibri"/>
                          <a:cs typeface="Calibri"/>
                        </a:rPr>
                        <a:t>j</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EBD5"/>
                    </a:solidFill>
                  </a:tcPr>
                </a:tc>
                <a:extLst>
                  <a:ext uri="{0D108BD9-81ED-4DB2-BD59-A6C34878D82A}">
                    <a16:rowId xmlns:a16="http://schemas.microsoft.com/office/drawing/2014/main" val="10004"/>
                  </a:ext>
                </a:extLst>
              </a:tr>
              <a:tr h="279399">
                <a:tc>
                  <a:txBody>
                    <a:bodyPr/>
                    <a:lstStyle/>
                    <a:p>
                      <a:pPr marL="132715">
                        <a:lnSpc>
                          <a:spcPts val="1800"/>
                        </a:lnSpc>
                      </a:pPr>
                      <a:r>
                        <a:rPr sz="1600" dirty="0">
                          <a:latin typeface="Calibri"/>
                          <a:cs typeface="Calibri"/>
                        </a:rPr>
                        <a:t>Test</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132715">
                        <a:lnSpc>
                          <a:spcPts val="1800"/>
                        </a:lnSpc>
                      </a:pPr>
                      <a:r>
                        <a:rPr sz="1600" dirty="0">
                          <a:latin typeface="Calibri"/>
                          <a:cs typeface="Calibri"/>
                        </a:rPr>
                        <a:t>5</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132715">
                        <a:lnSpc>
                          <a:spcPts val="1800"/>
                        </a:lnSpc>
                      </a:pPr>
                      <a:r>
                        <a:rPr sz="1600" dirty="0">
                          <a:latin typeface="Calibri"/>
                          <a:cs typeface="Calibri"/>
                        </a:rPr>
                        <a:t>Chinese</a:t>
                      </a:r>
                      <a:r>
                        <a:rPr sz="1600" spc="-20" dirty="0">
                          <a:latin typeface="Calibri"/>
                          <a:cs typeface="Calibri"/>
                        </a:rPr>
                        <a:t> </a:t>
                      </a:r>
                      <a:r>
                        <a:rPr sz="1600" spc="-5" dirty="0">
                          <a:latin typeface="Calibri"/>
                          <a:cs typeface="Calibri"/>
                        </a:rPr>
                        <a:t>Tokyo</a:t>
                      </a:r>
                      <a:r>
                        <a:rPr sz="1600" spc="-20" dirty="0">
                          <a:latin typeface="Calibri"/>
                          <a:cs typeface="Calibri"/>
                        </a:rPr>
                        <a:t> </a:t>
                      </a:r>
                      <a:r>
                        <a:rPr sz="1600" spc="-5" dirty="0">
                          <a:latin typeface="Calibri"/>
                          <a:cs typeface="Calibri"/>
                        </a:rPr>
                        <a:t>Japan</a:t>
                      </a:r>
                      <a:endParaRPr sz="16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132715">
                        <a:lnSpc>
                          <a:spcPts val="1800"/>
                        </a:lnSpc>
                      </a:pPr>
                      <a:r>
                        <a:rPr sz="1600" dirty="0">
                          <a:latin typeface="Calibri"/>
                          <a:cs typeface="Calibri"/>
                        </a:rPr>
                        <a:t>?</a:t>
                      </a: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83539" y="90169"/>
            <a:ext cx="7310120" cy="995680"/>
          </a:xfrm>
          <a:prstGeom prst="rect">
            <a:avLst/>
          </a:prstGeom>
        </p:spPr>
        <p:txBody>
          <a:bodyPr vert="horz" wrap="square" lIns="0" tIns="30480" rIns="0" bIns="0" rtlCol="0">
            <a:spAutoFit/>
          </a:bodyPr>
          <a:lstStyle/>
          <a:p>
            <a:pPr marL="88900" marR="5080">
              <a:lnSpc>
                <a:spcPts val="3800"/>
              </a:lnSpc>
              <a:spcBef>
                <a:spcPts val="240"/>
              </a:spcBef>
            </a:pPr>
            <a:r>
              <a:rPr spc="-5" dirty="0"/>
              <a:t>Binarized (Boolean feature) </a:t>
            </a:r>
            <a:r>
              <a:rPr spc="-710" dirty="0"/>
              <a:t> </a:t>
            </a:r>
            <a:r>
              <a:rPr spc="-5" dirty="0"/>
              <a:t>Multinomial</a:t>
            </a:r>
            <a:r>
              <a:rPr spc="-10" dirty="0"/>
              <a:t> </a:t>
            </a:r>
            <a:r>
              <a:rPr spc="-5" dirty="0"/>
              <a:t>Naïve</a:t>
            </a:r>
            <a:r>
              <a:rPr spc="-10" dirty="0"/>
              <a:t> </a:t>
            </a:r>
            <a:r>
              <a:rPr spc="-5" dirty="0"/>
              <a:t>Bayes</a:t>
            </a:r>
          </a:p>
        </p:txBody>
      </p:sp>
      <p:sp>
        <p:nvSpPr>
          <p:cNvPr id="7" name="object 7"/>
          <p:cNvSpPr txBox="1"/>
          <p:nvPr/>
        </p:nvSpPr>
        <p:spPr>
          <a:xfrm>
            <a:off x="383539" y="1233169"/>
            <a:ext cx="8656955" cy="4773102"/>
          </a:xfrm>
          <a:prstGeom prst="rect">
            <a:avLst/>
          </a:prstGeom>
        </p:spPr>
        <p:txBody>
          <a:bodyPr vert="horz" wrap="square" lIns="0" tIns="22860" rIns="0" bIns="0" rtlCol="0">
            <a:spAutoFit/>
          </a:bodyPr>
          <a:lstStyle/>
          <a:p>
            <a:pPr marL="2070100" marR="5080">
              <a:lnSpc>
                <a:spcPts val="1400"/>
              </a:lnSpc>
              <a:spcBef>
                <a:spcPts val="180"/>
              </a:spcBef>
            </a:pPr>
            <a:r>
              <a:rPr sz="1200" spc="-5" dirty="0">
                <a:solidFill>
                  <a:srgbClr val="28817A"/>
                </a:solidFill>
                <a:latin typeface="Calibri"/>
                <a:cs typeface="Calibri"/>
              </a:rPr>
              <a:t>B.</a:t>
            </a:r>
            <a:r>
              <a:rPr sz="1200" spc="5" dirty="0">
                <a:solidFill>
                  <a:srgbClr val="28817A"/>
                </a:solidFill>
                <a:latin typeface="Calibri"/>
                <a:cs typeface="Calibri"/>
              </a:rPr>
              <a:t> </a:t>
            </a:r>
            <a:r>
              <a:rPr sz="1200" dirty="0">
                <a:solidFill>
                  <a:srgbClr val="28817A"/>
                </a:solidFill>
                <a:latin typeface="Calibri"/>
                <a:cs typeface="Calibri"/>
              </a:rPr>
              <a:t>Pang,</a:t>
            </a:r>
            <a:r>
              <a:rPr sz="1200" spc="10" dirty="0">
                <a:solidFill>
                  <a:srgbClr val="28817A"/>
                </a:solidFill>
                <a:latin typeface="Calibri"/>
                <a:cs typeface="Calibri"/>
              </a:rPr>
              <a:t> </a:t>
            </a:r>
            <a:r>
              <a:rPr sz="1200" dirty="0">
                <a:solidFill>
                  <a:srgbClr val="28817A"/>
                </a:solidFill>
                <a:latin typeface="Calibri"/>
                <a:cs typeface="Calibri"/>
              </a:rPr>
              <a:t>L.</a:t>
            </a:r>
            <a:r>
              <a:rPr sz="1200" spc="5" dirty="0">
                <a:solidFill>
                  <a:srgbClr val="28817A"/>
                </a:solidFill>
                <a:latin typeface="Calibri"/>
                <a:cs typeface="Calibri"/>
              </a:rPr>
              <a:t> </a:t>
            </a:r>
            <a:r>
              <a:rPr sz="1200" dirty="0">
                <a:solidFill>
                  <a:srgbClr val="28817A"/>
                </a:solidFill>
                <a:latin typeface="Calibri"/>
                <a:cs typeface="Calibri"/>
              </a:rPr>
              <a:t>Lee,</a:t>
            </a:r>
            <a:r>
              <a:rPr sz="1200" spc="10" dirty="0">
                <a:solidFill>
                  <a:srgbClr val="28817A"/>
                </a:solidFill>
                <a:latin typeface="Calibri"/>
                <a:cs typeface="Calibri"/>
              </a:rPr>
              <a:t> </a:t>
            </a:r>
            <a:r>
              <a:rPr sz="1200" dirty="0">
                <a:solidFill>
                  <a:srgbClr val="28817A"/>
                </a:solidFill>
                <a:latin typeface="Calibri"/>
                <a:cs typeface="Calibri"/>
              </a:rPr>
              <a:t>and</a:t>
            </a:r>
            <a:r>
              <a:rPr sz="1200" spc="5" dirty="0">
                <a:solidFill>
                  <a:srgbClr val="28817A"/>
                </a:solidFill>
                <a:latin typeface="Calibri"/>
                <a:cs typeface="Calibri"/>
              </a:rPr>
              <a:t> </a:t>
            </a:r>
            <a:r>
              <a:rPr sz="1200" dirty="0">
                <a:solidFill>
                  <a:srgbClr val="28817A"/>
                </a:solidFill>
                <a:latin typeface="Calibri"/>
                <a:cs typeface="Calibri"/>
              </a:rPr>
              <a:t>S. </a:t>
            </a:r>
            <a:r>
              <a:rPr sz="1200" spc="-5" dirty="0">
                <a:solidFill>
                  <a:srgbClr val="28817A"/>
                </a:solidFill>
                <a:latin typeface="Calibri"/>
                <a:cs typeface="Calibri"/>
              </a:rPr>
              <a:t>Vaithyanathan.</a:t>
            </a:r>
            <a:r>
              <a:rPr sz="1200" spc="25" dirty="0">
                <a:solidFill>
                  <a:srgbClr val="28817A"/>
                </a:solidFill>
                <a:latin typeface="Calibri"/>
                <a:cs typeface="Calibri"/>
              </a:rPr>
              <a:t> </a:t>
            </a:r>
            <a:r>
              <a:rPr sz="1200" dirty="0">
                <a:solidFill>
                  <a:srgbClr val="28817A"/>
                </a:solidFill>
                <a:latin typeface="Calibri"/>
                <a:cs typeface="Calibri"/>
              </a:rPr>
              <a:t>2002.</a:t>
            </a:r>
            <a:r>
              <a:rPr sz="1200" spc="20" dirty="0">
                <a:solidFill>
                  <a:srgbClr val="28817A"/>
                </a:solidFill>
                <a:latin typeface="Calibri"/>
                <a:cs typeface="Calibri"/>
              </a:rPr>
              <a:t> </a:t>
            </a:r>
            <a:r>
              <a:rPr sz="1200" dirty="0">
                <a:solidFill>
                  <a:srgbClr val="28817A"/>
                </a:solidFill>
                <a:latin typeface="Calibri"/>
                <a:cs typeface="Calibri"/>
              </a:rPr>
              <a:t>Thumbs</a:t>
            </a:r>
            <a:r>
              <a:rPr sz="1200" spc="10" dirty="0">
                <a:solidFill>
                  <a:srgbClr val="28817A"/>
                </a:solidFill>
                <a:latin typeface="Calibri"/>
                <a:cs typeface="Calibri"/>
              </a:rPr>
              <a:t> </a:t>
            </a:r>
            <a:r>
              <a:rPr sz="1200" dirty="0">
                <a:solidFill>
                  <a:srgbClr val="28817A"/>
                </a:solidFill>
                <a:latin typeface="Calibri"/>
                <a:cs typeface="Calibri"/>
              </a:rPr>
              <a:t>up?</a:t>
            </a:r>
            <a:r>
              <a:rPr sz="1200" spc="5" dirty="0">
                <a:solidFill>
                  <a:srgbClr val="28817A"/>
                </a:solidFill>
                <a:latin typeface="Calibri"/>
                <a:cs typeface="Calibri"/>
              </a:rPr>
              <a:t> </a:t>
            </a:r>
            <a:r>
              <a:rPr sz="1200" spc="-5" dirty="0">
                <a:solidFill>
                  <a:srgbClr val="28817A"/>
                </a:solidFill>
                <a:latin typeface="Calibri"/>
                <a:cs typeface="Calibri"/>
              </a:rPr>
              <a:t>Sentiment</a:t>
            </a:r>
            <a:r>
              <a:rPr sz="1200" spc="10" dirty="0">
                <a:solidFill>
                  <a:srgbClr val="28817A"/>
                </a:solidFill>
                <a:latin typeface="Calibri"/>
                <a:cs typeface="Calibri"/>
              </a:rPr>
              <a:t> </a:t>
            </a:r>
            <a:r>
              <a:rPr sz="1200" spc="-5" dirty="0">
                <a:solidFill>
                  <a:srgbClr val="28817A"/>
                </a:solidFill>
                <a:latin typeface="Calibri"/>
                <a:cs typeface="Calibri"/>
              </a:rPr>
              <a:t>Classification</a:t>
            </a:r>
            <a:r>
              <a:rPr sz="1200" spc="5" dirty="0">
                <a:solidFill>
                  <a:srgbClr val="28817A"/>
                </a:solidFill>
                <a:latin typeface="Calibri"/>
                <a:cs typeface="Calibri"/>
              </a:rPr>
              <a:t> </a:t>
            </a:r>
            <a:r>
              <a:rPr sz="1200" dirty="0">
                <a:solidFill>
                  <a:srgbClr val="28817A"/>
                </a:solidFill>
                <a:latin typeface="Calibri"/>
                <a:cs typeface="Calibri"/>
              </a:rPr>
              <a:t>using</a:t>
            </a:r>
            <a:r>
              <a:rPr sz="1200" spc="10" dirty="0">
                <a:solidFill>
                  <a:srgbClr val="28817A"/>
                </a:solidFill>
                <a:latin typeface="Calibri"/>
                <a:cs typeface="Calibri"/>
              </a:rPr>
              <a:t> </a:t>
            </a:r>
            <a:r>
              <a:rPr sz="1200" spc="-5" dirty="0">
                <a:solidFill>
                  <a:srgbClr val="28817A"/>
                </a:solidFill>
                <a:latin typeface="Calibri"/>
                <a:cs typeface="Calibri"/>
              </a:rPr>
              <a:t>Machine</a:t>
            </a:r>
            <a:r>
              <a:rPr sz="1200" spc="5" dirty="0">
                <a:solidFill>
                  <a:srgbClr val="28817A"/>
                </a:solidFill>
                <a:latin typeface="Calibri"/>
                <a:cs typeface="Calibri"/>
              </a:rPr>
              <a:t> </a:t>
            </a:r>
            <a:r>
              <a:rPr sz="1200" spc="-5" dirty="0">
                <a:solidFill>
                  <a:srgbClr val="28817A"/>
                </a:solidFill>
                <a:latin typeface="Calibri"/>
                <a:cs typeface="Calibri"/>
              </a:rPr>
              <a:t>Learning </a:t>
            </a:r>
            <a:r>
              <a:rPr sz="1200" spc="-260" dirty="0">
                <a:solidFill>
                  <a:srgbClr val="28817A"/>
                </a:solidFill>
                <a:latin typeface="Calibri"/>
                <a:cs typeface="Calibri"/>
              </a:rPr>
              <a:t> </a:t>
            </a:r>
            <a:r>
              <a:rPr sz="1200" dirty="0">
                <a:solidFill>
                  <a:srgbClr val="28817A"/>
                </a:solidFill>
                <a:latin typeface="Calibri"/>
                <a:cs typeface="Calibri"/>
              </a:rPr>
              <a:t>Techniques.</a:t>
            </a:r>
            <a:r>
              <a:rPr sz="1200" spc="-5" dirty="0">
                <a:solidFill>
                  <a:srgbClr val="28817A"/>
                </a:solidFill>
                <a:latin typeface="Calibri"/>
                <a:cs typeface="Calibri"/>
              </a:rPr>
              <a:t> </a:t>
            </a:r>
            <a:r>
              <a:rPr sz="1200" spc="-60" dirty="0">
                <a:solidFill>
                  <a:srgbClr val="28817A"/>
                </a:solidFill>
                <a:latin typeface="Calibri"/>
                <a:cs typeface="Calibri"/>
              </a:rPr>
              <a:t>EMNLP-­‐2002,</a:t>
            </a:r>
            <a:r>
              <a:rPr sz="1200" dirty="0">
                <a:solidFill>
                  <a:srgbClr val="28817A"/>
                </a:solidFill>
                <a:latin typeface="Calibri"/>
                <a:cs typeface="Calibri"/>
              </a:rPr>
              <a:t> 79—86.</a:t>
            </a:r>
            <a:endParaRPr sz="1200" dirty="0">
              <a:latin typeface="Calibri"/>
              <a:cs typeface="Calibri"/>
            </a:endParaRPr>
          </a:p>
          <a:p>
            <a:pPr marL="2070100">
              <a:lnSpc>
                <a:spcPts val="1360"/>
              </a:lnSpc>
            </a:pPr>
            <a:r>
              <a:rPr sz="1200" spc="-5" dirty="0">
                <a:solidFill>
                  <a:srgbClr val="28817A"/>
                </a:solidFill>
                <a:latin typeface="Calibri"/>
                <a:cs typeface="Calibri"/>
              </a:rPr>
              <a:t>V.</a:t>
            </a:r>
            <a:r>
              <a:rPr sz="1200" spc="5" dirty="0">
                <a:solidFill>
                  <a:srgbClr val="28817A"/>
                </a:solidFill>
                <a:latin typeface="Calibri"/>
                <a:cs typeface="Calibri"/>
              </a:rPr>
              <a:t> </a:t>
            </a:r>
            <a:r>
              <a:rPr sz="1200" spc="-5" dirty="0">
                <a:solidFill>
                  <a:srgbClr val="28817A"/>
                </a:solidFill>
                <a:latin typeface="Calibri"/>
                <a:cs typeface="Calibri"/>
              </a:rPr>
              <a:t>Metsis,</a:t>
            </a:r>
            <a:r>
              <a:rPr sz="1200" spc="10" dirty="0">
                <a:solidFill>
                  <a:srgbClr val="28817A"/>
                </a:solidFill>
                <a:latin typeface="Calibri"/>
                <a:cs typeface="Calibri"/>
              </a:rPr>
              <a:t> </a:t>
            </a:r>
            <a:r>
              <a:rPr sz="1200" dirty="0">
                <a:solidFill>
                  <a:srgbClr val="28817A"/>
                </a:solidFill>
                <a:latin typeface="Calibri"/>
                <a:cs typeface="Calibri"/>
              </a:rPr>
              <a:t>I.</a:t>
            </a:r>
            <a:r>
              <a:rPr sz="1200" spc="5" dirty="0">
                <a:solidFill>
                  <a:srgbClr val="28817A"/>
                </a:solidFill>
                <a:latin typeface="Calibri"/>
                <a:cs typeface="Calibri"/>
              </a:rPr>
              <a:t> </a:t>
            </a:r>
            <a:r>
              <a:rPr sz="1200" spc="-5" dirty="0">
                <a:solidFill>
                  <a:srgbClr val="28817A"/>
                </a:solidFill>
                <a:latin typeface="Calibri"/>
                <a:cs typeface="Calibri"/>
              </a:rPr>
              <a:t>Androutsopoulos,</a:t>
            </a:r>
            <a:r>
              <a:rPr sz="1200" spc="10" dirty="0">
                <a:solidFill>
                  <a:srgbClr val="28817A"/>
                </a:solidFill>
                <a:latin typeface="Calibri"/>
                <a:cs typeface="Calibri"/>
              </a:rPr>
              <a:t> </a:t>
            </a:r>
            <a:r>
              <a:rPr sz="1200" spc="-5" dirty="0">
                <a:solidFill>
                  <a:srgbClr val="28817A"/>
                </a:solidFill>
                <a:latin typeface="Calibri"/>
                <a:cs typeface="Calibri"/>
              </a:rPr>
              <a:t>G.</a:t>
            </a:r>
            <a:r>
              <a:rPr sz="1200" spc="5" dirty="0">
                <a:solidFill>
                  <a:srgbClr val="28817A"/>
                </a:solidFill>
                <a:latin typeface="Calibri"/>
                <a:cs typeface="Calibri"/>
              </a:rPr>
              <a:t> </a:t>
            </a:r>
            <a:r>
              <a:rPr sz="1200" spc="-5" dirty="0">
                <a:solidFill>
                  <a:srgbClr val="28817A"/>
                </a:solidFill>
                <a:latin typeface="Calibri"/>
                <a:cs typeface="Calibri"/>
              </a:rPr>
              <a:t>Paliouras.</a:t>
            </a:r>
            <a:r>
              <a:rPr sz="1200" spc="5" dirty="0">
                <a:solidFill>
                  <a:srgbClr val="28817A"/>
                </a:solidFill>
                <a:latin typeface="Calibri"/>
                <a:cs typeface="Calibri"/>
              </a:rPr>
              <a:t> </a:t>
            </a:r>
            <a:r>
              <a:rPr sz="1200" dirty="0">
                <a:solidFill>
                  <a:srgbClr val="28817A"/>
                </a:solidFill>
                <a:latin typeface="Calibri"/>
                <a:cs typeface="Calibri"/>
              </a:rPr>
              <a:t>2006.</a:t>
            </a:r>
            <a:r>
              <a:rPr sz="1200" spc="10" dirty="0">
                <a:solidFill>
                  <a:srgbClr val="28817A"/>
                </a:solidFill>
                <a:latin typeface="Calibri"/>
                <a:cs typeface="Calibri"/>
              </a:rPr>
              <a:t> </a:t>
            </a:r>
            <a:r>
              <a:rPr sz="1200" dirty="0">
                <a:solidFill>
                  <a:srgbClr val="28817A"/>
                </a:solidFill>
                <a:latin typeface="Calibri"/>
                <a:cs typeface="Calibri"/>
              </a:rPr>
              <a:t>Spam</a:t>
            </a:r>
            <a:r>
              <a:rPr sz="1200" spc="5" dirty="0">
                <a:solidFill>
                  <a:srgbClr val="28817A"/>
                </a:solidFill>
                <a:latin typeface="Calibri"/>
                <a:cs typeface="Calibri"/>
              </a:rPr>
              <a:t> </a:t>
            </a:r>
            <a:r>
              <a:rPr sz="1200" spc="-5" dirty="0">
                <a:solidFill>
                  <a:srgbClr val="28817A"/>
                </a:solidFill>
                <a:latin typeface="Calibri"/>
                <a:cs typeface="Calibri"/>
              </a:rPr>
              <a:t>Filtering</a:t>
            </a:r>
            <a:r>
              <a:rPr sz="1200" spc="10" dirty="0">
                <a:solidFill>
                  <a:srgbClr val="28817A"/>
                </a:solidFill>
                <a:latin typeface="Calibri"/>
                <a:cs typeface="Calibri"/>
              </a:rPr>
              <a:t> </a:t>
            </a:r>
            <a:r>
              <a:rPr sz="1200" spc="-5" dirty="0">
                <a:solidFill>
                  <a:srgbClr val="28817A"/>
                </a:solidFill>
                <a:latin typeface="Calibri"/>
                <a:cs typeface="Calibri"/>
              </a:rPr>
              <a:t>with</a:t>
            </a:r>
            <a:r>
              <a:rPr sz="1200" spc="10" dirty="0">
                <a:solidFill>
                  <a:srgbClr val="28817A"/>
                </a:solidFill>
                <a:latin typeface="Calibri"/>
                <a:cs typeface="Calibri"/>
              </a:rPr>
              <a:t> </a:t>
            </a:r>
            <a:r>
              <a:rPr sz="1200" dirty="0">
                <a:solidFill>
                  <a:srgbClr val="28817A"/>
                </a:solidFill>
                <a:latin typeface="Calibri"/>
                <a:cs typeface="Calibri"/>
              </a:rPr>
              <a:t>Naive</a:t>
            </a:r>
            <a:r>
              <a:rPr sz="1200" spc="10" dirty="0">
                <a:solidFill>
                  <a:srgbClr val="28817A"/>
                </a:solidFill>
                <a:latin typeface="Calibri"/>
                <a:cs typeface="Calibri"/>
              </a:rPr>
              <a:t> </a:t>
            </a:r>
            <a:r>
              <a:rPr sz="1200" spc="-5" dirty="0">
                <a:solidFill>
                  <a:srgbClr val="28817A"/>
                </a:solidFill>
                <a:latin typeface="Calibri"/>
                <a:cs typeface="Calibri"/>
              </a:rPr>
              <a:t>Bayes</a:t>
            </a:r>
            <a:r>
              <a:rPr sz="1200" spc="5" dirty="0">
                <a:solidFill>
                  <a:srgbClr val="28817A"/>
                </a:solidFill>
                <a:latin typeface="Calibri"/>
                <a:cs typeface="Calibri"/>
              </a:rPr>
              <a:t> </a:t>
            </a:r>
            <a:r>
              <a:rPr sz="1200" dirty="0">
                <a:solidFill>
                  <a:srgbClr val="28817A"/>
                </a:solidFill>
                <a:latin typeface="Calibri"/>
                <a:cs typeface="Calibri"/>
              </a:rPr>
              <a:t>–</a:t>
            </a:r>
            <a:r>
              <a:rPr sz="1200" spc="5" dirty="0">
                <a:solidFill>
                  <a:srgbClr val="28817A"/>
                </a:solidFill>
                <a:latin typeface="Calibri"/>
                <a:cs typeface="Calibri"/>
              </a:rPr>
              <a:t> </a:t>
            </a:r>
            <a:r>
              <a:rPr sz="1200" spc="-5" dirty="0">
                <a:solidFill>
                  <a:srgbClr val="28817A"/>
                </a:solidFill>
                <a:latin typeface="Calibri"/>
                <a:cs typeface="Calibri"/>
              </a:rPr>
              <a:t>Which</a:t>
            </a:r>
            <a:r>
              <a:rPr sz="1200" spc="10" dirty="0">
                <a:solidFill>
                  <a:srgbClr val="28817A"/>
                </a:solidFill>
                <a:latin typeface="Calibri"/>
                <a:cs typeface="Calibri"/>
              </a:rPr>
              <a:t> </a:t>
            </a:r>
            <a:r>
              <a:rPr sz="1200" dirty="0">
                <a:solidFill>
                  <a:srgbClr val="28817A"/>
                </a:solidFill>
                <a:latin typeface="Calibri"/>
                <a:cs typeface="Calibri"/>
              </a:rPr>
              <a:t>Naive</a:t>
            </a:r>
            <a:r>
              <a:rPr sz="1200" spc="10" dirty="0">
                <a:solidFill>
                  <a:srgbClr val="28817A"/>
                </a:solidFill>
                <a:latin typeface="Calibri"/>
                <a:cs typeface="Calibri"/>
              </a:rPr>
              <a:t> </a:t>
            </a:r>
            <a:r>
              <a:rPr sz="1200" spc="-5" dirty="0">
                <a:solidFill>
                  <a:srgbClr val="28817A"/>
                </a:solidFill>
                <a:latin typeface="Calibri"/>
                <a:cs typeface="Calibri"/>
              </a:rPr>
              <a:t>Bayes?</a:t>
            </a:r>
            <a:endParaRPr sz="1200" dirty="0">
              <a:latin typeface="Calibri"/>
              <a:cs typeface="Calibri"/>
            </a:endParaRPr>
          </a:p>
          <a:p>
            <a:pPr marL="2070100">
              <a:lnSpc>
                <a:spcPts val="1420"/>
              </a:lnSpc>
              <a:spcBef>
                <a:spcPts val="60"/>
              </a:spcBef>
            </a:pPr>
            <a:r>
              <a:rPr sz="1200" dirty="0">
                <a:solidFill>
                  <a:srgbClr val="28817A"/>
                </a:solidFill>
                <a:latin typeface="Calibri"/>
                <a:cs typeface="Calibri"/>
              </a:rPr>
              <a:t>CEAS 2006 </a:t>
            </a:r>
            <a:r>
              <a:rPr sz="1200" spc="-245" dirty="0">
                <a:solidFill>
                  <a:srgbClr val="28817A"/>
                </a:solidFill>
                <a:latin typeface="Calibri"/>
                <a:cs typeface="Calibri"/>
              </a:rPr>
              <a:t>-­‐ Third C</a:t>
            </a:r>
            <a:r>
              <a:rPr sz="1200" spc="-5" dirty="0">
                <a:solidFill>
                  <a:srgbClr val="28817A"/>
                </a:solidFill>
                <a:latin typeface="Calibri"/>
                <a:cs typeface="Calibri"/>
              </a:rPr>
              <a:t>o</a:t>
            </a:r>
            <a:r>
              <a:rPr sz="1200" dirty="0">
                <a:solidFill>
                  <a:srgbClr val="28817A"/>
                </a:solidFill>
                <a:latin typeface="Calibri"/>
                <a:cs typeface="Calibri"/>
              </a:rPr>
              <a:t>nference </a:t>
            </a:r>
            <a:r>
              <a:rPr sz="1200" spc="-5" dirty="0">
                <a:solidFill>
                  <a:srgbClr val="28817A"/>
                </a:solidFill>
                <a:latin typeface="Calibri"/>
                <a:cs typeface="Calibri"/>
              </a:rPr>
              <a:t>o</a:t>
            </a:r>
            <a:r>
              <a:rPr sz="1200" dirty="0">
                <a:solidFill>
                  <a:srgbClr val="28817A"/>
                </a:solidFill>
                <a:latin typeface="Calibri"/>
                <a:cs typeface="Calibri"/>
              </a:rPr>
              <a:t>n Email and An</a:t>
            </a:r>
            <a:r>
              <a:rPr sz="1200" spc="-5" dirty="0">
                <a:solidFill>
                  <a:srgbClr val="28817A"/>
                </a:solidFill>
                <a:latin typeface="Calibri"/>
                <a:cs typeface="Calibri"/>
              </a:rPr>
              <a:t>ti</a:t>
            </a:r>
            <a:r>
              <a:rPr sz="1200" spc="-245" dirty="0">
                <a:solidFill>
                  <a:srgbClr val="28817A"/>
                </a:solidFill>
                <a:latin typeface="Calibri"/>
                <a:cs typeface="Calibri"/>
              </a:rPr>
              <a:t>-­‐</a:t>
            </a:r>
            <a:r>
              <a:rPr sz="1200" dirty="0">
                <a:solidFill>
                  <a:srgbClr val="28817A"/>
                </a:solidFill>
                <a:latin typeface="Calibri"/>
                <a:cs typeface="Calibri"/>
              </a:rPr>
              <a:t>Spa</a:t>
            </a:r>
            <a:r>
              <a:rPr sz="1200" spc="-5" dirty="0">
                <a:solidFill>
                  <a:srgbClr val="28817A"/>
                </a:solidFill>
                <a:latin typeface="Calibri"/>
                <a:cs typeface="Calibri"/>
              </a:rPr>
              <a:t>m</a:t>
            </a:r>
            <a:r>
              <a:rPr sz="1200" dirty="0">
                <a:solidFill>
                  <a:srgbClr val="28817A"/>
                </a:solidFill>
                <a:latin typeface="Calibri"/>
                <a:cs typeface="Calibri"/>
              </a:rPr>
              <a:t>.</a:t>
            </a:r>
            <a:endParaRPr sz="1200" dirty="0">
              <a:latin typeface="Calibri"/>
              <a:cs typeface="Calibri"/>
            </a:endParaRPr>
          </a:p>
          <a:p>
            <a:pPr marL="2070100">
              <a:lnSpc>
                <a:spcPts val="1420"/>
              </a:lnSpc>
            </a:pPr>
            <a:r>
              <a:rPr sz="1200" spc="-105" dirty="0">
                <a:solidFill>
                  <a:srgbClr val="28817A"/>
                </a:solidFill>
                <a:latin typeface="Calibri"/>
                <a:cs typeface="Calibri"/>
              </a:rPr>
              <a:t>K.-­‐M.</a:t>
            </a:r>
            <a:r>
              <a:rPr sz="1200" dirty="0">
                <a:solidFill>
                  <a:srgbClr val="28817A"/>
                </a:solidFill>
                <a:latin typeface="Calibri"/>
                <a:cs typeface="Calibri"/>
              </a:rPr>
              <a:t> Schneider. 2004. On </a:t>
            </a:r>
            <a:r>
              <a:rPr sz="1200" spc="-5" dirty="0">
                <a:solidFill>
                  <a:srgbClr val="28817A"/>
                </a:solidFill>
                <a:latin typeface="Calibri"/>
                <a:cs typeface="Calibri"/>
              </a:rPr>
              <a:t>word</a:t>
            </a:r>
            <a:r>
              <a:rPr sz="1200" dirty="0">
                <a:solidFill>
                  <a:srgbClr val="28817A"/>
                </a:solidFill>
                <a:latin typeface="Calibri"/>
                <a:cs typeface="Calibri"/>
              </a:rPr>
              <a:t> frequency </a:t>
            </a:r>
            <a:r>
              <a:rPr sz="1200" spc="-5" dirty="0">
                <a:solidFill>
                  <a:srgbClr val="28817A"/>
                </a:solidFill>
                <a:latin typeface="Calibri"/>
                <a:cs typeface="Calibri"/>
              </a:rPr>
              <a:t>information</a:t>
            </a:r>
            <a:r>
              <a:rPr sz="1200" dirty="0">
                <a:solidFill>
                  <a:srgbClr val="28817A"/>
                </a:solidFill>
                <a:latin typeface="Calibri"/>
                <a:cs typeface="Calibri"/>
              </a:rPr>
              <a:t> and </a:t>
            </a:r>
            <a:r>
              <a:rPr sz="1200" spc="-5" dirty="0">
                <a:solidFill>
                  <a:srgbClr val="28817A"/>
                </a:solidFill>
                <a:latin typeface="Calibri"/>
                <a:cs typeface="Calibri"/>
              </a:rPr>
              <a:t>negative</a:t>
            </a:r>
            <a:r>
              <a:rPr sz="1200" dirty="0">
                <a:solidFill>
                  <a:srgbClr val="28817A"/>
                </a:solidFill>
                <a:latin typeface="Calibri"/>
                <a:cs typeface="Calibri"/>
              </a:rPr>
              <a:t> evidence</a:t>
            </a:r>
            <a:r>
              <a:rPr sz="1200" spc="5" dirty="0">
                <a:solidFill>
                  <a:srgbClr val="28817A"/>
                </a:solidFill>
                <a:latin typeface="Calibri"/>
                <a:cs typeface="Calibri"/>
              </a:rPr>
              <a:t> </a:t>
            </a:r>
            <a:r>
              <a:rPr sz="1200" dirty="0">
                <a:solidFill>
                  <a:srgbClr val="28817A"/>
                </a:solidFill>
                <a:latin typeface="Calibri"/>
                <a:cs typeface="Calibri"/>
              </a:rPr>
              <a:t>in Naive </a:t>
            </a:r>
            <a:r>
              <a:rPr sz="1200" spc="-5" dirty="0">
                <a:solidFill>
                  <a:srgbClr val="28817A"/>
                </a:solidFill>
                <a:latin typeface="Calibri"/>
                <a:cs typeface="Calibri"/>
              </a:rPr>
              <a:t>Bayes</a:t>
            </a:r>
            <a:r>
              <a:rPr sz="1200" dirty="0">
                <a:solidFill>
                  <a:srgbClr val="28817A"/>
                </a:solidFill>
                <a:latin typeface="Calibri"/>
                <a:cs typeface="Calibri"/>
              </a:rPr>
              <a:t> </a:t>
            </a:r>
            <a:r>
              <a:rPr sz="1200" spc="-5" dirty="0">
                <a:solidFill>
                  <a:srgbClr val="28817A"/>
                </a:solidFill>
                <a:latin typeface="Calibri"/>
                <a:cs typeface="Calibri"/>
              </a:rPr>
              <a:t>text</a:t>
            </a:r>
            <a:endParaRPr sz="1200" dirty="0">
              <a:latin typeface="Calibri"/>
              <a:cs typeface="Calibri"/>
            </a:endParaRPr>
          </a:p>
          <a:p>
            <a:pPr marL="2070100">
              <a:lnSpc>
                <a:spcPts val="1420"/>
              </a:lnSpc>
              <a:spcBef>
                <a:spcPts val="60"/>
              </a:spcBef>
            </a:pPr>
            <a:r>
              <a:rPr sz="1200" spc="-5" dirty="0">
                <a:solidFill>
                  <a:srgbClr val="28817A"/>
                </a:solidFill>
                <a:latin typeface="Calibri"/>
                <a:cs typeface="Calibri"/>
              </a:rPr>
              <a:t>classification.</a:t>
            </a:r>
            <a:r>
              <a:rPr sz="1200" spc="-10" dirty="0">
                <a:solidFill>
                  <a:srgbClr val="28817A"/>
                </a:solidFill>
                <a:latin typeface="Calibri"/>
                <a:cs typeface="Calibri"/>
              </a:rPr>
              <a:t> </a:t>
            </a:r>
            <a:r>
              <a:rPr sz="1200" dirty="0">
                <a:solidFill>
                  <a:srgbClr val="28817A"/>
                </a:solidFill>
                <a:latin typeface="Calibri"/>
                <a:cs typeface="Calibri"/>
              </a:rPr>
              <a:t>ICANLP,</a:t>
            </a:r>
            <a:r>
              <a:rPr sz="1200" spc="-10" dirty="0">
                <a:solidFill>
                  <a:srgbClr val="28817A"/>
                </a:solidFill>
                <a:latin typeface="Calibri"/>
                <a:cs typeface="Calibri"/>
              </a:rPr>
              <a:t> </a:t>
            </a:r>
            <a:r>
              <a:rPr sz="1200" spc="-75" dirty="0">
                <a:solidFill>
                  <a:srgbClr val="28817A"/>
                </a:solidFill>
                <a:latin typeface="Calibri"/>
                <a:cs typeface="Calibri"/>
              </a:rPr>
              <a:t>474-­‐485.</a:t>
            </a:r>
            <a:endParaRPr sz="1200" dirty="0">
              <a:latin typeface="Calibri"/>
              <a:cs typeface="Calibri"/>
            </a:endParaRPr>
          </a:p>
          <a:p>
            <a:pPr marL="2070100">
              <a:lnSpc>
                <a:spcPts val="1420"/>
              </a:lnSpc>
            </a:pPr>
            <a:r>
              <a:rPr sz="1200" dirty="0">
                <a:solidFill>
                  <a:srgbClr val="28817A"/>
                </a:solidFill>
                <a:latin typeface="Calibri"/>
                <a:cs typeface="Calibri"/>
              </a:rPr>
              <a:t>JD </a:t>
            </a:r>
            <a:r>
              <a:rPr sz="1200" spc="-5" dirty="0">
                <a:solidFill>
                  <a:srgbClr val="28817A"/>
                </a:solidFill>
                <a:latin typeface="Calibri"/>
                <a:cs typeface="Calibri"/>
              </a:rPr>
              <a:t>Rennie,</a:t>
            </a:r>
            <a:r>
              <a:rPr sz="1200" spc="10" dirty="0">
                <a:solidFill>
                  <a:srgbClr val="28817A"/>
                </a:solidFill>
                <a:latin typeface="Calibri"/>
                <a:cs typeface="Calibri"/>
              </a:rPr>
              <a:t> </a:t>
            </a:r>
            <a:r>
              <a:rPr sz="1200" dirty="0">
                <a:solidFill>
                  <a:srgbClr val="28817A"/>
                </a:solidFill>
                <a:latin typeface="Calibri"/>
                <a:cs typeface="Calibri"/>
              </a:rPr>
              <a:t>L</a:t>
            </a:r>
            <a:r>
              <a:rPr sz="1200" spc="5" dirty="0">
                <a:solidFill>
                  <a:srgbClr val="28817A"/>
                </a:solidFill>
                <a:latin typeface="Calibri"/>
                <a:cs typeface="Calibri"/>
              </a:rPr>
              <a:t> </a:t>
            </a:r>
            <a:r>
              <a:rPr sz="1200" dirty="0">
                <a:solidFill>
                  <a:srgbClr val="28817A"/>
                </a:solidFill>
                <a:latin typeface="Calibri"/>
                <a:cs typeface="Calibri"/>
              </a:rPr>
              <a:t>Shih,</a:t>
            </a:r>
            <a:r>
              <a:rPr sz="1200" spc="10" dirty="0">
                <a:solidFill>
                  <a:srgbClr val="28817A"/>
                </a:solidFill>
                <a:latin typeface="Calibri"/>
                <a:cs typeface="Calibri"/>
              </a:rPr>
              <a:t> </a:t>
            </a:r>
            <a:r>
              <a:rPr sz="1200" dirty="0">
                <a:solidFill>
                  <a:srgbClr val="28817A"/>
                </a:solidFill>
                <a:latin typeface="Calibri"/>
                <a:cs typeface="Calibri"/>
              </a:rPr>
              <a:t>J </a:t>
            </a:r>
            <a:r>
              <a:rPr sz="1200" spc="-5" dirty="0">
                <a:solidFill>
                  <a:srgbClr val="28817A"/>
                </a:solidFill>
                <a:latin typeface="Calibri"/>
                <a:cs typeface="Calibri"/>
              </a:rPr>
              <a:t>Teevan.</a:t>
            </a:r>
            <a:r>
              <a:rPr sz="1200" spc="10" dirty="0">
                <a:solidFill>
                  <a:srgbClr val="28817A"/>
                </a:solidFill>
                <a:latin typeface="Calibri"/>
                <a:cs typeface="Calibri"/>
              </a:rPr>
              <a:t> </a:t>
            </a:r>
            <a:r>
              <a:rPr sz="1200" dirty="0">
                <a:solidFill>
                  <a:srgbClr val="28817A"/>
                </a:solidFill>
                <a:latin typeface="Calibri"/>
                <a:cs typeface="Calibri"/>
              </a:rPr>
              <a:t>2003.</a:t>
            </a:r>
            <a:r>
              <a:rPr sz="1200" spc="5" dirty="0">
                <a:solidFill>
                  <a:srgbClr val="28817A"/>
                </a:solidFill>
                <a:latin typeface="Calibri"/>
                <a:cs typeface="Calibri"/>
              </a:rPr>
              <a:t> </a:t>
            </a:r>
            <a:r>
              <a:rPr sz="1200" spc="-5" dirty="0">
                <a:solidFill>
                  <a:srgbClr val="28817A"/>
                </a:solidFill>
                <a:latin typeface="Calibri"/>
                <a:cs typeface="Calibri"/>
              </a:rPr>
              <a:t>Tackling</a:t>
            </a:r>
            <a:r>
              <a:rPr sz="1200" spc="10" dirty="0">
                <a:solidFill>
                  <a:srgbClr val="28817A"/>
                </a:solidFill>
                <a:latin typeface="Calibri"/>
                <a:cs typeface="Calibri"/>
              </a:rPr>
              <a:t> </a:t>
            </a:r>
            <a:r>
              <a:rPr sz="1200" dirty="0">
                <a:solidFill>
                  <a:srgbClr val="28817A"/>
                </a:solidFill>
                <a:latin typeface="Calibri"/>
                <a:cs typeface="Calibri"/>
              </a:rPr>
              <a:t>the</a:t>
            </a:r>
            <a:r>
              <a:rPr sz="1200" spc="5" dirty="0">
                <a:solidFill>
                  <a:srgbClr val="28817A"/>
                </a:solidFill>
                <a:latin typeface="Calibri"/>
                <a:cs typeface="Calibri"/>
              </a:rPr>
              <a:t> </a:t>
            </a:r>
            <a:r>
              <a:rPr sz="1200" spc="-5" dirty="0">
                <a:solidFill>
                  <a:srgbClr val="28817A"/>
                </a:solidFill>
                <a:latin typeface="Calibri"/>
                <a:cs typeface="Calibri"/>
              </a:rPr>
              <a:t>poor</a:t>
            </a:r>
            <a:r>
              <a:rPr sz="1200" spc="10" dirty="0">
                <a:solidFill>
                  <a:srgbClr val="28817A"/>
                </a:solidFill>
                <a:latin typeface="Calibri"/>
                <a:cs typeface="Calibri"/>
              </a:rPr>
              <a:t> </a:t>
            </a:r>
            <a:r>
              <a:rPr sz="1200" spc="-5" dirty="0">
                <a:solidFill>
                  <a:srgbClr val="28817A"/>
                </a:solidFill>
                <a:latin typeface="Calibri"/>
                <a:cs typeface="Calibri"/>
              </a:rPr>
              <a:t>assumptions</a:t>
            </a:r>
            <a:r>
              <a:rPr sz="1200" spc="5" dirty="0">
                <a:solidFill>
                  <a:srgbClr val="28817A"/>
                </a:solidFill>
                <a:latin typeface="Calibri"/>
                <a:cs typeface="Calibri"/>
              </a:rPr>
              <a:t> </a:t>
            </a:r>
            <a:r>
              <a:rPr sz="1200" spc="-5" dirty="0">
                <a:solidFill>
                  <a:srgbClr val="28817A"/>
                </a:solidFill>
                <a:latin typeface="Calibri"/>
                <a:cs typeface="Calibri"/>
              </a:rPr>
              <a:t>of</a:t>
            </a:r>
            <a:r>
              <a:rPr sz="1200" spc="10" dirty="0">
                <a:solidFill>
                  <a:srgbClr val="28817A"/>
                </a:solidFill>
                <a:latin typeface="Calibri"/>
                <a:cs typeface="Calibri"/>
              </a:rPr>
              <a:t> </a:t>
            </a:r>
            <a:r>
              <a:rPr sz="1200" dirty="0">
                <a:solidFill>
                  <a:srgbClr val="28817A"/>
                </a:solidFill>
                <a:latin typeface="Calibri"/>
                <a:cs typeface="Calibri"/>
              </a:rPr>
              <a:t>naive </a:t>
            </a:r>
            <a:r>
              <a:rPr sz="1200" spc="-5" dirty="0">
                <a:solidFill>
                  <a:srgbClr val="28817A"/>
                </a:solidFill>
                <a:latin typeface="Calibri"/>
                <a:cs typeface="Calibri"/>
              </a:rPr>
              <a:t>bayes</a:t>
            </a:r>
            <a:r>
              <a:rPr sz="1200" spc="10" dirty="0">
                <a:solidFill>
                  <a:srgbClr val="28817A"/>
                </a:solidFill>
                <a:latin typeface="Calibri"/>
                <a:cs typeface="Calibri"/>
              </a:rPr>
              <a:t> </a:t>
            </a:r>
            <a:r>
              <a:rPr sz="1200" spc="-5" dirty="0">
                <a:solidFill>
                  <a:srgbClr val="28817A"/>
                </a:solidFill>
                <a:latin typeface="Calibri"/>
                <a:cs typeface="Calibri"/>
              </a:rPr>
              <a:t>text</a:t>
            </a:r>
            <a:r>
              <a:rPr sz="1200" spc="5" dirty="0">
                <a:solidFill>
                  <a:srgbClr val="28817A"/>
                </a:solidFill>
                <a:latin typeface="Calibri"/>
                <a:cs typeface="Calibri"/>
              </a:rPr>
              <a:t> </a:t>
            </a:r>
            <a:r>
              <a:rPr sz="1200" spc="-5" dirty="0">
                <a:solidFill>
                  <a:srgbClr val="28817A"/>
                </a:solidFill>
                <a:latin typeface="Calibri"/>
                <a:cs typeface="Calibri"/>
              </a:rPr>
              <a:t>classifiers.</a:t>
            </a:r>
            <a:r>
              <a:rPr sz="1200" spc="10" dirty="0">
                <a:solidFill>
                  <a:srgbClr val="28817A"/>
                </a:solidFill>
                <a:latin typeface="Calibri"/>
                <a:cs typeface="Calibri"/>
              </a:rPr>
              <a:t> </a:t>
            </a:r>
            <a:r>
              <a:rPr sz="1200" dirty="0">
                <a:solidFill>
                  <a:srgbClr val="28817A"/>
                </a:solidFill>
                <a:latin typeface="Calibri"/>
                <a:cs typeface="Calibri"/>
              </a:rPr>
              <a:t>ICML</a:t>
            </a:r>
            <a:r>
              <a:rPr sz="1200" spc="5" dirty="0">
                <a:solidFill>
                  <a:srgbClr val="28817A"/>
                </a:solidFill>
                <a:latin typeface="Calibri"/>
                <a:cs typeface="Calibri"/>
              </a:rPr>
              <a:t> </a:t>
            </a:r>
            <a:r>
              <a:rPr sz="1200" dirty="0">
                <a:solidFill>
                  <a:srgbClr val="28817A"/>
                </a:solidFill>
                <a:latin typeface="Calibri"/>
                <a:cs typeface="Calibri"/>
              </a:rPr>
              <a:t>2003</a:t>
            </a:r>
            <a:endParaRPr sz="1200" dirty="0">
              <a:latin typeface="Calibri"/>
              <a:cs typeface="Calibri"/>
            </a:endParaRPr>
          </a:p>
          <a:p>
            <a:pPr>
              <a:lnSpc>
                <a:spcPct val="100000"/>
              </a:lnSpc>
              <a:spcBef>
                <a:spcPts val="35"/>
              </a:spcBef>
            </a:pPr>
            <a:endParaRPr sz="1800" dirty="0">
              <a:latin typeface="Calibri"/>
              <a:cs typeface="Calibri"/>
            </a:endParaRPr>
          </a:p>
          <a:p>
            <a:pPr marL="355600" indent="-342900">
              <a:lnSpc>
                <a:spcPct val="100000"/>
              </a:lnSpc>
              <a:spcBef>
                <a:spcPts val="5"/>
              </a:spcBef>
              <a:buClr>
                <a:srgbClr val="CC0000"/>
              </a:buClr>
              <a:buFont typeface="Times New Roman"/>
              <a:buChar char="•"/>
              <a:tabLst>
                <a:tab pos="354965" algn="l"/>
                <a:tab pos="355600" algn="l"/>
              </a:tabLst>
            </a:pPr>
            <a:r>
              <a:rPr sz="2800" spc="-5" dirty="0">
                <a:latin typeface="Calibri"/>
                <a:cs typeface="Calibri"/>
              </a:rPr>
              <a:t>Binary seems</a:t>
            </a:r>
            <a:r>
              <a:rPr sz="2800" dirty="0">
                <a:latin typeface="Calibri"/>
                <a:cs typeface="Calibri"/>
              </a:rPr>
              <a:t> to </a:t>
            </a:r>
            <a:r>
              <a:rPr sz="2800" spc="-5" dirty="0">
                <a:latin typeface="Calibri"/>
                <a:cs typeface="Calibri"/>
              </a:rPr>
              <a:t>work</a:t>
            </a:r>
            <a:r>
              <a:rPr sz="2800" dirty="0">
                <a:latin typeface="Calibri"/>
                <a:cs typeface="Calibri"/>
              </a:rPr>
              <a:t> </a:t>
            </a:r>
            <a:r>
              <a:rPr sz="2800" spc="-20" dirty="0">
                <a:latin typeface="Calibri"/>
                <a:cs typeface="Calibri"/>
              </a:rPr>
              <a:t>better</a:t>
            </a:r>
            <a:r>
              <a:rPr sz="2800" dirty="0">
                <a:latin typeface="Calibri"/>
                <a:cs typeface="Calibri"/>
              </a:rPr>
              <a:t> than full </a:t>
            </a:r>
            <a:r>
              <a:rPr sz="2800" spc="-5" dirty="0">
                <a:latin typeface="Calibri"/>
                <a:cs typeface="Calibri"/>
              </a:rPr>
              <a:t>word</a:t>
            </a:r>
            <a:r>
              <a:rPr sz="2800" dirty="0">
                <a:latin typeface="Calibri"/>
                <a:cs typeface="Calibri"/>
              </a:rPr>
              <a:t> </a:t>
            </a:r>
            <a:r>
              <a:rPr sz="2800" spc="-5" dirty="0">
                <a:latin typeface="Calibri"/>
                <a:cs typeface="Calibri"/>
              </a:rPr>
              <a:t>counts</a:t>
            </a:r>
            <a:endParaRPr sz="2800" dirty="0">
              <a:latin typeface="Calibri"/>
              <a:cs typeface="Calibri"/>
            </a:endParaRPr>
          </a:p>
          <a:p>
            <a:pPr marL="698500" lvl="1" indent="-228600">
              <a:lnSpc>
                <a:spcPct val="100000"/>
              </a:lnSpc>
              <a:spcBef>
                <a:spcPts val="515"/>
              </a:spcBef>
              <a:buFont typeface="Times New Roman"/>
              <a:buChar char="•"/>
              <a:tabLst>
                <a:tab pos="698500" algn="l"/>
              </a:tabLst>
            </a:pPr>
            <a:r>
              <a:rPr sz="2400" spc="-5" dirty="0">
                <a:latin typeface="Calibri"/>
                <a:cs typeface="Calibri"/>
              </a:rPr>
              <a:t>This is</a:t>
            </a:r>
            <a:r>
              <a:rPr sz="2400" spc="5" dirty="0">
                <a:latin typeface="Calibri"/>
                <a:cs typeface="Calibri"/>
              </a:rPr>
              <a:t> </a:t>
            </a:r>
            <a:r>
              <a:rPr sz="2400" b="1" spc="-5" dirty="0">
                <a:latin typeface="Calibri"/>
                <a:cs typeface="Calibri"/>
              </a:rPr>
              <a:t>not</a:t>
            </a:r>
            <a:r>
              <a:rPr sz="2400" b="1" dirty="0">
                <a:latin typeface="Calibri"/>
                <a:cs typeface="Calibri"/>
              </a:rPr>
              <a:t> </a:t>
            </a:r>
            <a:r>
              <a:rPr sz="2400" dirty="0">
                <a:latin typeface="Calibri"/>
                <a:cs typeface="Calibri"/>
              </a:rPr>
              <a:t>the</a:t>
            </a:r>
            <a:r>
              <a:rPr sz="2400" spc="5" dirty="0">
                <a:latin typeface="Calibri"/>
                <a:cs typeface="Calibri"/>
              </a:rPr>
              <a:t> </a:t>
            </a:r>
            <a:r>
              <a:rPr sz="2400" spc="-5" dirty="0">
                <a:latin typeface="Calibri"/>
                <a:cs typeface="Calibri"/>
              </a:rPr>
              <a:t>same</a:t>
            </a:r>
            <a:r>
              <a:rPr sz="2400" dirty="0">
                <a:latin typeface="Calibri"/>
                <a:cs typeface="Calibri"/>
              </a:rPr>
              <a:t> as</a:t>
            </a:r>
            <a:r>
              <a:rPr sz="2400" spc="5" dirty="0">
                <a:latin typeface="Calibri"/>
                <a:cs typeface="Calibri"/>
              </a:rPr>
              <a:t> </a:t>
            </a:r>
            <a:r>
              <a:rPr sz="2400" spc="-5" dirty="0">
                <a:latin typeface="Calibri"/>
                <a:cs typeface="Calibri"/>
              </a:rPr>
              <a:t>Multivariate Bernoulli</a:t>
            </a:r>
            <a:r>
              <a:rPr sz="2400" spc="5" dirty="0">
                <a:latin typeface="Calibri"/>
                <a:cs typeface="Calibri"/>
              </a:rPr>
              <a:t> </a:t>
            </a:r>
            <a:r>
              <a:rPr sz="2400" spc="-5" dirty="0">
                <a:latin typeface="Calibri"/>
                <a:cs typeface="Calibri"/>
              </a:rPr>
              <a:t>Naïve</a:t>
            </a:r>
            <a:r>
              <a:rPr sz="2400" dirty="0">
                <a:latin typeface="Calibri"/>
                <a:cs typeface="Calibri"/>
              </a:rPr>
              <a:t> </a:t>
            </a:r>
            <a:r>
              <a:rPr sz="2400" spc="-5" dirty="0">
                <a:latin typeface="Calibri"/>
                <a:cs typeface="Calibri"/>
              </a:rPr>
              <a:t>Bayes</a:t>
            </a:r>
            <a:endParaRPr sz="2400" dirty="0">
              <a:latin typeface="Calibri"/>
              <a:cs typeface="Calibri"/>
            </a:endParaRPr>
          </a:p>
          <a:p>
            <a:pPr marL="1041400" lvl="2" indent="-228600">
              <a:lnSpc>
                <a:spcPct val="100000"/>
              </a:lnSpc>
              <a:spcBef>
                <a:spcPts val="620"/>
              </a:spcBef>
              <a:buClr>
                <a:srgbClr val="CC0000"/>
              </a:buClr>
              <a:buFont typeface="Times New Roman"/>
              <a:buChar char="•"/>
              <a:tabLst>
                <a:tab pos="1041400" algn="l"/>
              </a:tabLst>
            </a:pPr>
            <a:r>
              <a:rPr sz="2400" spc="-5" dirty="0">
                <a:latin typeface="Calibri"/>
                <a:cs typeface="Calibri"/>
              </a:rPr>
              <a:t>MBNB</a:t>
            </a:r>
            <a:r>
              <a:rPr sz="2400" dirty="0">
                <a:latin typeface="Calibri"/>
                <a:cs typeface="Calibri"/>
              </a:rPr>
              <a:t> </a:t>
            </a:r>
            <a:r>
              <a:rPr sz="2400" spc="-5" dirty="0">
                <a:latin typeface="Calibri"/>
                <a:cs typeface="Calibri"/>
              </a:rPr>
              <a:t>doesn’t</a:t>
            </a:r>
            <a:r>
              <a:rPr sz="2400" spc="5" dirty="0">
                <a:latin typeface="Calibri"/>
                <a:cs typeface="Calibri"/>
              </a:rPr>
              <a:t> </a:t>
            </a:r>
            <a:r>
              <a:rPr sz="2400" spc="-5" dirty="0">
                <a:latin typeface="Calibri"/>
                <a:cs typeface="Calibri"/>
              </a:rPr>
              <a:t>work</a:t>
            </a:r>
            <a:r>
              <a:rPr sz="2400" dirty="0">
                <a:latin typeface="Calibri"/>
                <a:cs typeface="Calibri"/>
              </a:rPr>
              <a:t> </a:t>
            </a:r>
            <a:r>
              <a:rPr sz="2400" spc="-5" dirty="0">
                <a:latin typeface="Calibri"/>
                <a:cs typeface="Calibri"/>
              </a:rPr>
              <a:t>well</a:t>
            </a:r>
            <a:r>
              <a:rPr sz="2400" spc="5" dirty="0">
                <a:latin typeface="Calibri"/>
                <a:cs typeface="Calibri"/>
              </a:rPr>
              <a:t> </a:t>
            </a:r>
            <a:r>
              <a:rPr sz="2400" spc="-5" dirty="0">
                <a:latin typeface="Calibri"/>
                <a:cs typeface="Calibri"/>
              </a:rPr>
              <a:t>for</a:t>
            </a:r>
            <a:r>
              <a:rPr sz="2400" spc="5" dirty="0">
                <a:latin typeface="Calibri"/>
                <a:cs typeface="Calibri"/>
              </a:rPr>
              <a:t> </a:t>
            </a:r>
            <a:r>
              <a:rPr sz="2400" spc="-5" dirty="0">
                <a:latin typeface="Calibri"/>
                <a:cs typeface="Calibri"/>
              </a:rPr>
              <a:t>sentiment</a:t>
            </a:r>
            <a:r>
              <a:rPr sz="2400" dirty="0">
                <a:latin typeface="Calibri"/>
                <a:cs typeface="Calibri"/>
              </a:rPr>
              <a:t> </a:t>
            </a:r>
            <a:r>
              <a:rPr sz="2400" spc="-5" dirty="0">
                <a:latin typeface="Calibri"/>
                <a:cs typeface="Calibri"/>
              </a:rPr>
              <a:t>or</a:t>
            </a:r>
            <a:r>
              <a:rPr sz="2400" spc="5" dirty="0">
                <a:latin typeface="Calibri"/>
                <a:cs typeface="Calibri"/>
              </a:rPr>
              <a:t> </a:t>
            </a:r>
            <a:r>
              <a:rPr sz="2400" spc="-5" dirty="0">
                <a:latin typeface="Calibri"/>
                <a:cs typeface="Calibri"/>
              </a:rPr>
              <a:t>other</a:t>
            </a:r>
            <a:r>
              <a:rPr sz="2400" dirty="0">
                <a:latin typeface="Calibri"/>
                <a:cs typeface="Calibri"/>
              </a:rPr>
              <a:t> </a:t>
            </a:r>
            <a:r>
              <a:rPr sz="2400" spc="-5" dirty="0">
                <a:latin typeface="Calibri"/>
                <a:cs typeface="Calibri"/>
              </a:rPr>
              <a:t>text</a:t>
            </a:r>
            <a:r>
              <a:rPr sz="2400" spc="5" dirty="0">
                <a:latin typeface="Calibri"/>
                <a:cs typeface="Calibri"/>
              </a:rPr>
              <a:t> </a:t>
            </a:r>
            <a:r>
              <a:rPr sz="2400" dirty="0">
                <a:latin typeface="Calibri"/>
                <a:cs typeface="Calibri"/>
              </a:rPr>
              <a:t>tasks</a:t>
            </a:r>
          </a:p>
          <a:p>
            <a:pPr marL="355600" indent="-342900">
              <a:lnSpc>
                <a:spcPct val="100000"/>
              </a:lnSpc>
              <a:spcBef>
                <a:spcPts val="615"/>
              </a:spcBef>
              <a:buClr>
                <a:srgbClr val="CC0000"/>
              </a:buClr>
              <a:buFont typeface="Times New Roman"/>
              <a:buChar char="•"/>
              <a:tabLst>
                <a:tab pos="354965" algn="l"/>
                <a:tab pos="355600" algn="l"/>
              </a:tabLst>
            </a:pPr>
            <a:r>
              <a:rPr sz="2800" dirty="0">
                <a:latin typeface="Calibri"/>
                <a:cs typeface="Calibri"/>
              </a:rPr>
              <a:t>Other</a:t>
            </a:r>
            <a:r>
              <a:rPr sz="2800" spc="-10" dirty="0">
                <a:latin typeface="Calibri"/>
                <a:cs typeface="Calibri"/>
              </a:rPr>
              <a:t> </a:t>
            </a:r>
            <a:r>
              <a:rPr sz="2800" spc="-5" dirty="0">
                <a:latin typeface="Calibri"/>
                <a:cs typeface="Calibri"/>
              </a:rPr>
              <a:t>possibility: log(freq(</a:t>
            </a:r>
            <a:r>
              <a:rPr sz="2800" i="1" spc="-5" dirty="0">
                <a:latin typeface="Calibri"/>
                <a:cs typeface="Calibri"/>
              </a:rPr>
              <a:t>w</a:t>
            </a:r>
            <a:r>
              <a:rPr sz="2800" spc="-5" dirty="0">
                <a:latin typeface="Calibri"/>
                <a:cs typeface="Calibri"/>
              </a:rPr>
              <a:t>))</a:t>
            </a:r>
            <a:endParaRPr lang="en-US" sz="2800" spc="-5" dirty="0">
              <a:latin typeface="Calibri"/>
              <a:cs typeface="Calibri"/>
            </a:endParaRPr>
          </a:p>
          <a:p>
            <a:pPr marL="355600" indent="-342900">
              <a:spcBef>
                <a:spcPts val="615"/>
              </a:spcBef>
              <a:buClr>
                <a:srgbClr val="CC0000"/>
              </a:buClr>
              <a:buFont typeface="Times New Roman"/>
              <a:buChar char="•"/>
              <a:tabLst>
                <a:tab pos="354965" algn="l"/>
                <a:tab pos="355600" algn="l"/>
              </a:tabLst>
            </a:pPr>
            <a:r>
              <a:rPr lang="en-US" sz="2800" dirty="0" err="1">
                <a:latin typeface="Calibri"/>
                <a:cs typeface="Calibri"/>
              </a:rPr>
              <a:t>MaxEnt</a:t>
            </a:r>
            <a:r>
              <a:rPr lang="en-US" sz="2800" spc="-10" dirty="0">
                <a:latin typeface="Calibri"/>
                <a:cs typeface="Calibri"/>
              </a:rPr>
              <a:t> </a:t>
            </a:r>
            <a:r>
              <a:rPr lang="en-US" sz="2800" dirty="0">
                <a:latin typeface="Calibri"/>
                <a:cs typeface="Calibri"/>
              </a:rPr>
              <a:t>and</a:t>
            </a:r>
            <a:r>
              <a:rPr lang="en-US" sz="2800" spc="-5" dirty="0">
                <a:latin typeface="Calibri"/>
                <a:cs typeface="Calibri"/>
              </a:rPr>
              <a:t> </a:t>
            </a:r>
            <a:r>
              <a:rPr lang="en-US" sz="2800" dirty="0">
                <a:latin typeface="Calibri"/>
                <a:cs typeface="Calibri"/>
              </a:rPr>
              <a:t>SVM</a:t>
            </a:r>
            <a:r>
              <a:rPr lang="en-US" sz="2800" spc="-5" dirty="0">
                <a:latin typeface="Calibri"/>
                <a:cs typeface="Calibri"/>
              </a:rPr>
              <a:t> tend </a:t>
            </a:r>
            <a:r>
              <a:rPr lang="en-US" sz="2800" dirty="0">
                <a:latin typeface="Calibri"/>
                <a:cs typeface="Calibri"/>
              </a:rPr>
              <a:t>to</a:t>
            </a:r>
            <a:r>
              <a:rPr lang="en-US" sz="2800" spc="-5" dirty="0">
                <a:latin typeface="Calibri"/>
                <a:cs typeface="Calibri"/>
              </a:rPr>
              <a:t> </a:t>
            </a:r>
            <a:r>
              <a:rPr lang="en-US" sz="2800" dirty="0">
                <a:latin typeface="Calibri"/>
                <a:cs typeface="Calibri"/>
              </a:rPr>
              <a:t>do</a:t>
            </a:r>
            <a:r>
              <a:rPr lang="en-US" sz="2800" spc="-5" dirty="0">
                <a:latin typeface="Calibri"/>
                <a:cs typeface="Calibri"/>
              </a:rPr>
              <a:t> </a:t>
            </a:r>
            <a:r>
              <a:rPr lang="en-US" sz="2800" spc="-15" dirty="0">
                <a:latin typeface="Calibri"/>
                <a:cs typeface="Calibri"/>
              </a:rPr>
              <a:t>better</a:t>
            </a:r>
            <a:r>
              <a:rPr lang="en-US" sz="2800" spc="-5" dirty="0">
                <a:latin typeface="Calibri"/>
                <a:cs typeface="Calibri"/>
              </a:rPr>
              <a:t> </a:t>
            </a:r>
            <a:r>
              <a:rPr lang="en-US" sz="2800" dirty="0">
                <a:latin typeface="Calibri"/>
                <a:cs typeface="Calibri"/>
              </a:rPr>
              <a:t>than</a:t>
            </a:r>
            <a:r>
              <a:rPr lang="en-US" sz="2800" spc="-5" dirty="0">
                <a:latin typeface="Calibri"/>
                <a:cs typeface="Calibri"/>
              </a:rPr>
              <a:t> Naïve Bayes</a:t>
            </a:r>
            <a:endParaRPr lang="en-US" sz="2800" dirty="0">
              <a:latin typeface="Calibri"/>
              <a:cs typeface="Calibri"/>
            </a:endParaRPr>
          </a:p>
          <a:p>
            <a:pPr marL="355600" indent="-342900">
              <a:lnSpc>
                <a:spcPct val="100000"/>
              </a:lnSpc>
              <a:spcBef>
                <a:spcPts val="615"/>
              </a:spcBef>
              <a:buClr>
                <a:srgbClr val="CC0000"/>
              </a:buClr>
              <a:buFont typeface="Times New Roman"/>
              <a:buChar char="•"/>
              <a:tabLst>
                <a:tab pos="354965" algn="l"/>
                <a:tab pos="355600" algn="l"/>
              </a:tabLst>
            </a:pPr>
            <a:endParaRPr sz="2800" dirty="0">
              <a:latin typeface="Calibri"/>
              <a:cs typeface="Calibri"/>
            </a:endParaRPr>
          </a:p>
          <a:p>
            <a:pPr marL="12700">
              <a:lnSpc>
                <a:spcPct val="100000"/>
              </a:lnSpc>
              <a:spcBef>
                <a:spcPts val="1090"/>
              </a:spcBef>
            </a:pPr>
            <a:endParaRPr sz="140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254000"/>
            <a:ext cx="2785110" cy="513080"/>
          </a:xfrm>
          <a:prstGeom prst="rect">
            <a:avLst/>
          </a:prstGeom>
        </p:spPr>
        <p:txBody>
          <a:bodyPr vert="horz" wrap="square" lIns="0" tIns="12700" rIns="0" bIns="0" rtlCol="0">
            <a:spAutoFit/>
          </a:bodyPr>
          <a:lstStyle/>
          <a:p>
            <a:pPr marL="12700">
              <a:lnSpc>
                <a:spcPct val="100000"/>
              </a:lnSpc>
              <a:spcBef>
                <a:spcPts val="100"/>
              </a:spcBef>
            </a:pPr>
            <a:r>
              <a:rPr spc="-114" dirty="0"/>
              <a:t>Cross-­‐Validation</a:t>
            </a:r>
          </a:p>
        </p:txBody>
      </p:sp>
      <p:sp>
        <p:nvSpPr>
          <p:cNvPr id="7" name="object 7"/>
          <p:cNvSpPr txBox="1"/>
          <p:nvPr/>
        </p:nvSpPr>
        <p:spPr>
          <a:xfrm>
            <a:off x="231139" y="1324609"/>
            <a:ext cx="3775075" cy="3703320"/>
          </a:xfrm>
          <a:prstGeom prst="rect">
            <a:avLst/>
          </a:prstGeom>
        </p:spPr>
        <p:txBody>
          <a:bodyPr vert="horz" wrap="square" lIns="0" tIns="73660" rIns="0" bIns="0" rtlCol="0">
            <a:spAutoFit/>
          </a:bodyPr>
          <a:lstStyle/>
          <a:p>
            <a:pPr marL="355600" indent="-342900">
              <a:lnSpc>
                <a:spcPct val="100000"/>
              </a:lnSpc>
              <a:spcBef>
                <a:spcPts val="580"/>
              </a:spcBef>
              <a:buClr>
                <a:srgbClr val="CC0000"/>
              </a:buClr>
              <a:buFont typeface="Times New Roman"/>
              <a:buChar char="•"/>
              <a:tabLst>
                <a:tab pos="354965" algn="l"/>
                <a:tab pos="355600" algn="l"/>
              </a:tabLst>
            </a:pPr>
            <a:r>
              <a:rPr sz="2400" spc="-5" dirty="0">
                <a:latin typeface="Calibri"/>
                <a:cs typeface="Calibri"/>
              </a:rPr>
              <a:t>Break</a:t>
            </a:r>
            <a:r>
              <a:rPr sz="2400" spc="-15" dirty="0">
                <a:latin typeface="Calibri"/>
                <a:cs typeface="Calibri"/>
              </a:rPr>
              <a:t> </a:t>
            </a:r>
            <a:r>
              <a:rPr sz="2400" dirty="0">
                <a:latin typeface="Calibri"/>
                <a:cs typeface="Calibri"/>
              </a:rPr>
              <a:t>up</a:t>
            </a:r>
            <a:r>
              <a:rPr sz="2400" spc="-10" dirty="0">
                <a:latin typeface="Calibri"/>
                <a:cs typeface="Calibri"/>
              </a:rPr>
              <a:t> </a:t>
            </a:r>
            <a:r>
              <a:rPr sz="2400" dirty="0">
                <a:latin typeface="Calibri"/>
                <a:cs typeface="Calibri"/>
              </a:rPr>
              <a:t>data</a:t>
            </a:r>
            <a:r>
              <a:rPr sz="2400" spc="-10" dirty="0">
                <a:latin typeface="Calibri"/>
                <a:cs typeface="Calibri"/>
              </a:rPr>
              <a:t> </a:t>
            </a:r>
            <a:r>
              <a:rPr sz="2400" dirty="0">
                <a:latin typeface="Calibri"/>
                <a:cs typeface="Calibri"/>
              </a:rPr>
              <a:t>into</a:t>
            </a:r>
            <a:r>
              <a:rPr sz="2400" spc="-10" dirty="0">
                <a:latin typeface="Calibri"/>
                <a:cs typeface="Calibri"/>
              </a:rPr>
              <a:t> </a:t>
            </a:r>
            <a:r>
              <a:rPr sz="2400" spc="-5" dirty="0">
                <a:latin typeface="Calibri"/>
                <a:cs typeface="Calibri"/>
              </a:rPr>
              <a:t>10</a:t>
            </a:r>
            <a:r>
              <a:rPr sz="2400" spc="-10" dirty="0">
                <a:latin typeface="Calibri"/>
                <a:cs typeface="Calibri"/>
              </a:rPr>
              <a:t> </a:t>
            </a:r>
            <a:r>
              <a:rPr sz="2400" spc="-5" dirty="0">
                <a:latin typeface="Calibri"/>
                <a:cs typeface="Calibri"/>
              </a:rPr>
              <a:t>folds</a:t>
            </a:r>
            <a:endParaRPr sz="2400" dirty="0">
              <a:latin typeface="Calibri"/>
              <a:cs typeface="Calibri"/>
            </a:endParaRPr>
          </a:p>
          <a:p>
            <a:pPr marL="698500" marR="168275" lvl="1" indent="-228600">
              <a:lnSpc>
                <a:spcPct val="100800"/>
              </a:lnSpc>
              <a:spcBef>
                <a:spcPts val="380"/>
              </a:spcBef>
              <a:buFont typeface="Times New Roman"/>
              <a:buChar char="•"/>
              <a:tabLst>
                <a:tab pos="697865" algn="l"/>
                <a:tab pos="698500" algn="l"/>
              </a:tabLst>
            </a:pPr>
            <a:r>
              <a:rPr sz="2000" dirty="0">
                <a:latin typeface="Calibri"/>
                <a:cs typeface="Calibri"/>
              </a:rPr>
              <a:t>(Equal</a:t>
            </a:r>
            <a:r>
              <a:rPr sz="2000" spc="-20" dirty="0">
                <a:latin typeface="Calibri"/>
                <a:cs typeface="Calibri"/>
              </a:rPr>
              <a:t> </a:t>
            </a:r>
            <a:r>
              <a:rPr sz="2000" spc="-5" dirty="0">
                <a:latin typeface="Calibri"/>
                <a:cs typeface="Calibri"/>
              </a:rPr>
              <a:t>positive</a:t>
            </a:r>
            <a:r>
              <a:rPr sz="2000" spc="-20" dirty="0">
                <a:latin typeface="Calibri"/>
                <a:cs typeface="Calibri"/>
              </a:rPr>
              <a:t> </a:t>
            </a:r>
            <a:r>
              <a:rPr sz="2000" dirty="0">
                <a:latin typeface="Calibri"/>
                <a:cs typeface="Calibri"/>
              </a:rPr>
              <a:t>and</a:t>
            </a:r>
            <a:r>
              <a:rPr sz="2000" spc="-20" dirty="0">
                <a:latin typeface="Calibri"/>
                <a:cs typeface="Calibri"/>
              </a:rPr>
              <a:t> </a:t>
            </a:r>
            <a:r>
              <a:rPr sz="2000" spc="-5" dirty="0">
                <a:latin typeface="Calibri"/>
                <a:cs typeface="Calibri"/>
              </a:rPr>
              <a:t>negative </a:t>
            </a:r>
            <a:r>
              <a:rPr sz="2000" spc="-440" dirty="0">
                <a:latin typeface="Calibri"/>
                <a:cs typeface="Calibri"/>
              </a:rPr>
              <a:t> </a:t>
            </a:r>
            <a:r>
              <a:rPr sz="2000" dirty="0">
                <a:latin typeface="Calibri"/>
                <a:cs typeface="Calibri"/>
              </a:rPr>
              <a:t>inside</a:t>
            </a:r>
            <a:r>
              <a:rPr sz="2000" spc="-5" dirty="0">
                <a:latin typeface="Calibri"/>
                <a:cs typeface="Calibri"/>
              </a:rPr>
              <a:t> each fold?)</a:t>
            </a:r>
            <a:endParaRPr sz="2000" dirty="0">
              <a:latin typeface="Calibri"/>
              <a:cs typeface="Calibri"/>
            </a:endParaRPr>
          </a:p>
          <a:p>
            <a:pPr marL="355600" indent="-342900">
              <a:lnSpc>
                <a:spcPct val="100000"/>
              </a:lnSpc>
              <a:spcBef>
                <a:spcPts val="575"/>
              </a:spcBef>
              <a:buClr>
                <a:srgbClr val="CC0000"/>
              </a:buClr>
              <a:buFont typeface="Times New Roman"/>
              <a:buChar char="•"/>
              <a:tabLst>
                <a:tab pos="354965" algn="l"/>
                <a:tab pos="355600" algn="l"/>
              </a:tabLst>
            </a:pPr>
            <a:r>
              <a:rPr sz="2400" spc="-5" dirty="0">
                <a:latin typeface="Calibri"/>
                <a:cs typeface="Calibri"/>
              </a:rPr>
              <a:t>For</a:t>
            </a:r>
            <a:r>
              <a:rPr sz="2400" spc="-20" dirty="0">
                <a:latin typeface="Calibri"/>
                <a:cs typeface="Calibri"/>
              </a:rPr>
              <a:t> </a:t>
            </a:r>
            <a:r>
              <a:rPr sz="2400" spc="-5" dirty="0">
                <a:latin typeface="Calibri"/>
                <a:cs typeface="Calibri"/>
              </a:rPr>
              <a:t>each</a:t>
            </a:r>
            <a:r>
              <a:rPr sz="2400" spc="-15" dirty="0">
                <a:latin typeface="Calibri"/>
                <a:cs typeface="Calibri"/>
              </a:rPr>
              <a:t> </a:t>
            </a:r>
            <a:r>
              <a:rPr sz="2400" spc="-5" dirty="0">
                <a:latin typeface="Calibri"/>
                <a:cs typeface="Calibri"/>
              </a:rPr>
              <a:t>fold</a:t>
            </a:r>
            <a:endParaRPr sz="2400" dirty="0">
              <a:latin typeface="Calibri"/>
              <a:cs typeface="Calibri"/>
            </a:endParaRPr>
          </a:p>
          <a:p>
            <a:pPr marL="698500" marR="985519" lvl="1" indent="-228600">
              <a:lnSpc>
                <a:spcPts val="2320"/>
              </a:lnSpc>
              <a:spcBef>
                <a:spcPts val="670"/>
              </a:spcBef>
              <a:buFont typeface="Times New Roman"/>
              <a:buChar char="•"/>
              <a:tabLst>
                <a:tab pos="697865" algn="l"/>
                <a:tab pos="698500" algn="l"/>
              </a:tabLst>
            </a:pPr>
            <a:r>
              <a:rPr sz="2000" spc="-5" dirty="0">
                <a:latin typeface="Calibri"/>
                <a:cs typeface="Calibri"/>
              </a:rPr>
              <a:t>Choose</a:t>
            </a:r>
            <a:r>
              <a:rPr sz="2000" spc="-20" dirty="0">
                <a:latin typeface="Calibri"/>
                <a:cs typeface="Calibri"/>
              </a:rPr>
              <a:t> </a:t>
            </a:r>
            <a:r>
              <a:rPr sz="2000" dirty="0">
                <a:latin typeface="Calibri"/>
                <a:cs typeface="Calibri"/>
              </a:rPr>
              <a:t>the</a:t>
            </a:r>
            <a:r>
              <a:rPr sz="2000" spc="-15" dirty="0">
                <a:latin typeface="Calibri"/>
                <a:cs typeface="Calibri"/>
              </a:rPr>
              <a:t> </a:t>
            </a:r>
            <a:r>
              <a:rPr sz="2000" spc="-5" dirty="0">
                <a:latin typeface="Calibri"/>
                <a:cs typeface="Calibri"/>
              </a:rPr>
              <a:t>fold</a:t>
            </a:r>
            <a:r>
              <a:rPr sz="2000" spc="-15" dirty="0">
                <a:latin typeface="Calibri"/>
                <a:cs typeface="Calibri"/>
              </a:rPr>
              <a:t> </a:t>
            </a:r>
            <a:r>
              <a:rPr sz="2000" dirty="0">
                <a:latin typeface="Calibri"/>
                <a:cs typeface="Calibri"/>
              </a:rPr>
              <a:t>as</a:t>
            </a:r>
            <a:r>
              <a:rPr sz="2000" spc="-15" dirty="0">
                <a:latin typeface="Calibri"/>
                <a:cs typeface="Calibri"/>
              </a:rPr>
              <a:t> </a:t>
            </a:r>
            <a:r>
              <a:rPr sz="2000" dirty="0">
                <a:latin typeface="Calibri"/>
                <a:cs typeface="Calibri"/>
              </a:rPr>
              <a:t>a </a:t>
            </a:r>
            <a:r>
              <a:rPr sz="2000" spc="-440" dirty="0">
                <a:latin typeface="Calibri"/>
                <a:cs typeface="Calibri"/>
              </a:rPr>
              <a:t> </a:t>
            </a:r>
            <a:r>
              <a:rPr sz="2000" spc="-5" dirty="0">
                <a:latin typeface="Calibri"/>
                <a:cs typeface="Calibri"/>
              </a:rPr>
              <a:t>temporary</a:t>
            </a:r>
            <a:r>
              <a:rPr sz="2000" spc="-15" dirty="0">
                <a:latin typeface="Calibri"/>
                <a:cs typeface="Calibri"/>
              </a:rPr>
              <a:t> </a:t>
            </a:r>
            <a:r>
              <a:rPr sz="2000" spc="-5" dirty="0">
                <a:latin typeface="Calibri"/>
                <a:cs typeface="Calibri"/>
              </a:rPr>
              <a:t>test</a:t>
            </a:r>
            <a:r>
              <a:rPr sz="2000" spc="-15" dirty="0">
                <a:latin typeface="Calibri"/>
                <a:cs typeface="Calibri"/>
              </a:rPr>
              <a:t> </a:t>
            </a:r>
            <a:r>
              <a:rPr sz="2000" dirty="0">
                <a:latin typeface="Calibri"/>
                <a:cs typeface="Calibri"/>
              </a:rPr>
              <a:t>set</a:t>
            </a:r>
          </a:p>
          <a:p>
            <a:pPr marL="698500" marR="86995" lvl="1" indent="-228600">
              <a:lnSpc>
                <a:spcPct val="100800"/>
              </a:lnSpc>
              <a:spcBef>
                <a:spcPts val="395"/>
              </a:spcBef>
              <a:buFont typeface="Times New Roman"/>
              <a:buChar char="•"/>
              <a:tabLst>
                <a:tab pos="697865" algn="l"/>
                <a:tab pos="698500" algn="l"/>
              </a:tabLst>
            </a:pPr>
            <a:r>
              <a:rPr sz="2000" spc="-5" dirty="0">
                <a:latin typeface="Calibri"/>
                <a:cs typeface="Calibri"/>
              </a:rPr>
              <a:t>Train on</a:t>
            </a:r>
            <a:r>
              <a:rPr sz="2000" dirty="0">
                <a:latin typeface="Calibri"/>
                <a:cs typeface="Calibri"/>
              </a:rPr>
              <a:t> 9</a:t>
            </a:r>
            <a:r>
              <a:rPr sz="2000" spc="-5" dirty="0">
                <a:latin typeface="Calibri"/>
                <a:cs typeface="Calibri"/>
              </a:rPr>
              <a:t> folds,</a:t>
            </a:r>
            <a:r>
              <a:rPr sz="2000" dirty="0">
                <a:latin typeface="Calibri"/>
                <a:cs typeface="Calibri"/>
              </a:rPr>
              <a:t> </a:t>
            </a:r>
            <a:r>
              <a:rPr sz="2000" spc="-5" dirty="0">
                <a:latin typeface="Calibri"/>
                <a:cs typeface="Calibri"/>
              </a:rPr>
              <a:t>compute </a:t>
            </a:r>
            <a:r>
              <a:rPr sz="2000" dirty="0">
                <a:latin typeface="Calibri"/>
                <a:cs typeface="Calibri"/>
              </a:rPr>
              <a:t> </a:t>
            </a:r>
            <a:r>
              <a:rPr sz="2000" spc="-5" dirty="0">
                <a:latin typeface="Calibri"/>
                <a:cs typeface="Calibri"/>
              </a:rPr>
              <a:t>performance</a:t>
            </a:r>
            <a:r>
              <a:rPr sz="2000" spc="-10" dirty="0">
                <a:latin typeface="Calibri"/>
                <a:cs typeface="Calibri"/>
              </a:rPr>
              <a:t> </a:t>
            </a:r>
            <a:r>
              <a:rPr sz="2000" spc="-5" dirty="0">
                <a:latin typeface="Calibri"/>
                <a:cs typeface="Calibri"/>
              </a:rPr>
              <a:t>on </a:t>
            </a:r>
            <a:r>
              <a:rPr sz="2000" dirty="0">
                <a:latin typeface="Calibri"/>
                <a:cs typeface="Calibri"/>
              </a:rPr>
              <a:t>the</a:t>
            </a:r>
            <a:r>
              <a:rPr sz="2000" spc="-10" dirty="0">
                <a:latin typeface="Calibri"/>
                <a:cs typeface="Calibri"/>
              </a:rPr>
              <a:t> </a:t>
            </a:r>
            <a:r>
              <a:rPr sz="2000" spc="-5" dirty="0">
                <a:latin typeface="Calibri"/>
                <a:cs typeface="Calibri"/>
              </a:rPr>
              <a:t>test fold</a:t>
            </a:r>
            <a:endParaRPr sz="2000" dirty="0">
              <a:latin typeface="Calibri"/>
              <a:cs typeface="Calibri"/>
            </a:endParaRPr>
          </a:p>
          <a:p>
            <a:pPr marL="355600" marR="5080" indent="-342900">
              <a:lnSpc>
                <a:spcPct val="101499"/>
              </a:lnSpc>
              <a:spcBef>
                <a:spcPts val="535"/>
              </a:spcBef>
              <a:buClr>
                <a:srgbClr val="CC0000"/>
              </a:buClr>
              <a:buFont typeface="Times New Roman"/>
              <a:buChar char="•"/>
              <a:tabLst>
                <a:tab pos="354965" algn="l"/>
                <a:tab pos="355600" algn="l"/>
              </a:tabLst>
            </a:pPr>
            <a:r>
              <a:rPr sz="2400" spc="-5" dirty="0">
                <a:latin typeface="Calibri"/>
                <a:cs typeface="Calibri"/>
              </a:rPr>
              <a:t>Report average </a:t>
            </a:r>
            <a:r>
              <a:rPr sz="2400" dirty="0">
                <a:latin typeface="Calibri"/>
                <a:cs typeface="Calibri"/>
              </a:rPr>
              <a:t> </a:t>
            </a:r>
            <a:r>
              <a:rPr sz="2400" spc="-5" dirty="0">
                <a:latin typeface="Calibri"/>
                <a:cs typeface="Calibri"/>
              </a:rPr>
              <a:t>performance</a:t>
            </a:r>
            <a:r>
              <a:rPr sz="2400" spc="-10" dirty="0">
                <a:latin typeface="Calibri"/>
                <a:cs typeface="Calibri"/>
              </a:rPr>
              <a:t> </a:t>
            </a:r>
            <a:r>
              <a:rPr sz="2400" spc="-5" dirty="0">
                <a:latin typeface="Calibri"/>
                <a:cs typeface="Calibri"/>
              </a:rPr>
              <a:t>of</a:t>
            </a:r>
            <a:r>
              <a:rPr sz="2400" spc="-10" dirty="0">
                <a:latin typeface="Calibri"/>
                <a:cs typeface="Calibri"/>
              </a:rPr>
              <a:t> </a:t>
            </a:r>
            <a:r>
              <a:rPr sz="2400" dirty="0">
                <a:latin typeface="Calibri"/>
                <a:cs typeface="Calibri"/>
              </a:rPr>
              <a:t>the</a:t>
            </a:r>
            <a:r>
              <a:rPr sz="2400" spc="-10" dirty="0">
                <a:latin typeface="Calibri"/>
                <a:cs typeface="Calibri"/>
              </a:rPr>
              <a:t> </a:t>
            </a:r>
            <a:r>
              <a:rPr sz="2400" spc="-5" dirty="0">
                <a:latin typeface="Calibri"/>
                <a:cs typeface="Calibri"/>
              </a:rPr>
              <a:t>10</a:t>
            </a:r>
            <a:r>
              <a:rPr sz="2400" spc="-10" dirty="0">
                <a:latin typeface="Calibri"/>
                <a:cs typeface="Calibri"/>
              </a:rPr>
              <a:t> </a:t>
            </a:r>
            <a:r>
              <a:rPr sz="2400" spc="-5" dirty="0">
                <a:latin typeface="Calibri"/>
                <a:cs typeface="Calibri"/>
              </a:rPr>
              <a:t>runs</a:t>
            </a:r>
            <a:endParaRPr sz="2400" dirty="0">
              <a:latin typeface="Calibri"/>
              <a:cs typeface="Calibri"/>
            </a:endParaRPr>
          </a:p>
        </p:txBody>
      </p:sp>
      <p:sp>
        <p:nvSpPr>
          <p:cNvPr id="8" name="object 8"/>
          <p:cNvSpPr/>
          <p:nvPr/>
        </p:nvSpPr>
        <p:spPr>
          <a:xfrm>
            <a:off x="4615975" y="1189820"/>
            <a:ext cx="3657600" cy="668655"/>
          </a:xfrm>
          <a:custGeom>
            <a:avLst/>
            <a:gdLst/>
            <a:ahLst/>
            <a:cxnLst/>
            <a:rect l="l" t="t" r="r" b="b"/>
            <a:pathLst>
              <a:path w="3657600" h="668655">
                <a:moveTo>
                  <a:pt x="0" y="0"/>
                </a:moveTo>
                <a:lnTo>
                  <a:pt x="3657228" y="0"/>
                </a:lnTo>
                <a:lnTo>
                  <a:pt x="3657228" y="668234"/>
                </a:lnTo>
                <a:lnTo>
                  <a:pt x="0" y="668234"/>
                </a:lnTo>
                <a:lnTo>
                  <a:pt x="0" y="0"/>
                </a:lnTo>
                <a:close/>
              </a:path>
            </a:pathLst>
          </a:custGeom>
          <a:ln w="9030">
            <a:solidFill>
              <a:srgbClr val="000000"/>
            </a:solidFill>
          </a:ln>
        </p:spPr>
        <p:txBody>
          <a:bodyPr wrap="square" lIns="0" tIns="0" rIns="0" bIns="0" rtlCol="0"/>
          <a:lstStyle/>
          <a:p>
            <a:endParaRPr/>
          </a:p>
        </p:txBody>
      </p:sp>
      <p:sp>
        <p:nvSpPr>
          <p:cNvPr id="9" name="object 9"/>
          <p:cNvSpPr txBox="1"/>
          <p:nvPr/>
        </p:nvSpPr>
        <p:spPr>
          <a:xfrm>
            <a:off x="5351936" y="1194335"/>
            <a:ext cx="2917190" cy="659765"/>
          </a:xfrm>
          <a:prstGeom prst="rect">
            <a:avLst/>
          </a:prstGeom>
          <a:solidFill>
            <a:srgbClr val="82FA61"/>
          </a:solidFill>
        </p:spPr>
        <p:txBody>
          <a:bodyPr vert="horz" wrap="square" lIns="0" tIns="5715" rIns="0" bIns="0" rtlCol="0">
            <a:spAutoFit/>
          </a:bodyPr>
          <a:lstStyle/>
          <a:p>
            <a:pPr>
              <a:lnSpc>
                <a:spcPct val="100000"/>
              </a:lnSpc>
              <a:spcBef>
                <a:spcPts val="45"/>
              </a:spcBef>
            </a:pPr>
            <a:endParaRPr sz="1500">
              <a:latin typeface="Times New Roman"/>
              <a:cs typeface="Times New Roman"/>
            </a:endParaRPr>
          </a:p>
          <a:p>
            <a:pPr marL="778510">
              <a:lnSpc>
                <a:spcPct val="100000"/>
              </a:lnSpc>
            </a:pPr>
            <a:r>
              <a:rPr sz="1250" spc="10" dirty="0">
                <a:latin typeface="Georgia"/>
                <a:cs typeface="Georgia"/>
              </a:rPr>
              <a:t>Training</a:t>
            </a:r>
            <a:endParaRPr sz="1250">
              <a:latin typeface="Georgia"/>
              <a:cs typeface="Georgia"/>
            </a:endParaRPr>
          </a:p>
        </p:txBody>
      </p:sp>
      <p:graphicFrame>
        <p:nvGraphicFramePr>
          <p:cNvPr id="10" name="object 10"/>
          <p:cNvGraphicFramePr>
            <a:graphicFrameLocks noGrp="1"/>
          </p:cNvGraphicFramePr>
          <p:nvPr/>
        </p:nvGraphicFramePr>
        <p:xfrm>
          <a:off x="4611460" y="1984477"/>
          <a:ext cx="3657600" cy="668234"/>
        </p:xfrm>
        <a:graphic>
          <a:graphicData uri="http://schemas.openxmlformats.org/drawingml/2006/table">
            <a:tbl>
              <a:tblPr firstRow="1" bandRow="1">
                <a:tableStyleId>{2D5ABB26-0587-4C30-8999-92F81FD0307C}</a:tableStyleId>
              </a:tblPr>
              <a:tblGrid>
                <a:gridCol w="74041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2185670">
                  <a:extLst>
                    <a:ext uri="{9D8B030D-6E8A-4147-A177-3AD203B41FA5}">
                      <a16:colId xmlns:a16="http://schemas.microsoft.com/office/drawing/2014/main" val="20002"/>
                    </a:ext>
                  </a:extLst>
                </a:gridCol>
              </a:tblGrid>
              <a:tr h="668234">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2FA61"/>
                    </a:solidFill>
                  </a:tcPr>
                </a:tc>
                <a:tc>
                  <a:txBody>
                    <a:bodyPr/>
                    <a:lstStyle/>
                    <a:p>
                      <a:pPr>
                        <a:lnSpc>
                          <a:spcPct val="100000"/>
                        </a:lnSpc>
                        <a:spcBef>
                          <a:spcPts val="35"/>
                        </a:spcBef>
                      </a:pPr>
                      <a:endParaRPr sz="1600">
                        <a:latin typeface="Times New Roman"/>
                        <a:cs typeface="Times New Roman"/>
                      </a:endParaRPr>
                    </a:p>
                    <a:p>
                      <a:pPr marL="208279">
                        <a:lnSpc>
                          <a:spcPct val="100000"/>
                        </a:lnSpc>
                      </a:pPr>
                      <a:r>
                        <a:rPr sz="1250" spc="10" dirty="0">
                          <a:latin typeface="Georgia"/>
                          <a:cs typeface="Georgia"/>
                        </a:rPr>
                        <a:t>Test</a:t>
                      </a:r>
                      <a:endParaRPr sz="1250">
                        <a:latin typeface="Georgia"/>
                        <a:cs typeface="Georgia"/>
                      </a:endParaRPr>
                    </a:p>
                  </a:txBody>
                  <a:tcPr marL="0" marR="0" marT="4445" marB="0">
                    <a:lnL w="9525">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1D6CFF"/>
                    </a:solidFill>
                  </a:tcPr>
                </a:tc>
                <a:tc>
                  <a:txBody>
                    <a:bodyPr/>
                    <a:lstStyle/>
                    <a:p>
                      <a:pPr>
                        <a:lnSpc>
                          <a:spcPct val="100000"/>
                        </a:lnSpc>
                        <a:spcBef>
                          <a:spcPts val="25"/>
                        </a:spcBef>
                      </a:pPr>
                      <a:endParaRPr sz="1550">
                        <a:latin typeface="Times New Roman"/>
                        <a:cs typeface="Times New Roman"/>
                      </a:endParaRPr>
                    </a:p>
                    <a:p>
                      <a:pPr marL="692150">
                        <a:lnSpc>
                          <a:spcPct val="100000"/>
                        </a:lnSpc>
                      </a:pPr>
                      <a:r>
                        <a:rPr sz="1250" spc="10" dirty="0">
                          <a:latin typeface="Georgia"/>
                          <a:cs typeface="Georgia"/>
                        </a:rPr>
                        <a:t>Training</a:t>
                      </a:r>
                      <a:endParaRPr sz="1250">
                        <a:latin typeface="Georgia"/>
                        <a:cs typeface="Georgia"/>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2FA61"/>
                    </a:solidFill>
                  </a:tcPr>
                </a:tc>
                <a:extLst>
                  <a:ext uri="{0D108BD9-81ED-4DB2-BD59-A6C34878D82A}">
                    <a16:rowId xmlns:a16="http://schemas.microsoft.com/office/drawing/2014/main" val="10000"/>
                  </a:ext>
                </a:extLst>
              </a:tr>
            </a:tbl>
          </a:graphicData>
        </a:graphic>
      </p:graphicFrame>
      <p:sp>
        <p:nvSpPr>
          <p:cNvPr id="11" name="object 11"/>
          <p:cNvSpPr/>
          <p:nvPr/>
        </p:nvSpPr>
        <p:spPr>
          <a:xfrm>
            <a:off x="4615975" y="4404569"/>
            <a:ext cx="3657600" cy="668655"/>
          </a:xfrm>
          <a:custGeom>
            <a:avLst/>
            <a:gdLst/>
            <a:ahLst/>
            <a:cxnLst/>
            <a:rect l="l" t="t" r="r" b="b"/>
            <a:pathLst>
              <a:path w="3657600" h="668654">
                <a:moveTo>
                  <a:pt x="0" y="0"/>
                </a:moveTo>
                <a:lnTo>
                  <a:pt x="3657228" y="0"/>
                </a:lnTo>
                <a:lnTo>
                  <a:pt x="3657228" y="668234"/>
                </a:lnTo>
                <a:lnTo>
                  <a:pt x="0" y="668234"/>
                </a:lnTo>
                <a:lnTo>
                  <a:pt x="0" y="0"/>
                </a:lnTo>
                <a:close/>
              </a:path>
            </a:pathLst>
          </a:custGeom>
          <a:ln w="9030">
            <a:solidFill>
              <a:srgbClr val="000000"/>
            </a:solidFill>
          </a:ln>
        </p:spPr>
        <p:txBody>
          <a:bodyPr wrap="square" lIns="0" tIns="0" rIns="0" bIns="0" rtlCol="0"/>
          <a:lstStyle/>
          <a:p>
            <a:endParaRPr/>
          </a:p>
        </p:txBody>
      </p:sp>
      <p:graphicFrame>
        <p:nvGraphicFramePr>
          <p:cNvPr id="12" name="object 12"/>
          <p:cNvGraphicFramePr>
            <a:graphicFrameLocks noGrp="1"/>
          </p:cNvGraphicFramePr>
          <p:nvPr/>
        </p:nvGraphicFramePr>
        <p:xfrm>
          <a:off x="4611460" y="2792680"/>
          <a:ext cx="3657599" cy="668234"/>
        </p:xfrm>
        <a:graphic>
          <a:graphicData uri="http://schemas.openxmlformats.org/drawingml/2006/table">
            <a:tbl>
              <a:tblPr firstRow="1" bandRow="1">
                <a:tableStyleId>{2D5ABB26-0587-4C30-8999-92F81FD0307C}</a:tableStyleId>
              </a:tblPr>
              <a:tblGrid>
                <a:gridCol w="146304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1463039">
                  <a:extLst>
                    <a:ext uri="{9D8B030D-6E8A-4147-A177-3AD203B41FA5}">
                      <a16:colId xmlns:a16="http://schemas.microsoft.com/office/drawing/2014/main" val="20002"/>
                    </a:ext>
                  </a:extLst>
                </a:gridCol>
              </a:tblGrid>
              <a:tr h="668234">
                <a:tc>
                  <a:txBody>
                    <a:bodyPr/>
                    <a:lstStyle/>
                    <a:p>
                      <a:pPr>
                        <a:lnSpc>
                          <a:spcPct val="100000"/>
                        </a:lnSpc>
                        <a:spcBef>
                          <a:spcPts val="50"/>
                        </a:spcBef>
                      </a:pPr>
                      <a:endParaRPr sz="1250">
                        <a:latin typeface="Times New Roman"/>
                        <a:cs typeface="Times New Roman"/>
                      </a:endParaRPr>
                    </a:p>
                    <a:p>
                      <a:pPr marL="267970">
                        <a:lnSpc>
                          <a:spcPct val="100000"/>
                        </a:lnSpc>
                      </a:pPr>
                      <a:r>
                        <a:rPr sz="1250" spc="10" dirty="0">
                          <a:latin typeface="Georgia"/>
                          <a:cs typeface="Georgia"/>
                        </a:rPr>
                        <a:t>Training</a:t>
                      </a:r>
                      <a:endParaRPr sz="1250">
                        <a:latin typeface="Georgia"/>
                        <a:cs typeface="Georgia"/>
                      </a:endParaRPr>
                    </a:p>
                  </a:txBody>
                  <a:tcPr marL="0" marR="0" marT="63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2FA61"/>
                    </a:solidFill>
                  </a:tcPr>
                </a:tc>
                <a:tc>
                  <a:txBody>
                    <a:bodyPr/>
                    <a:lstStyle/>
                    <a:p>
                      <a:pPr>
                        <a:lnSpc>
                          <a:spcPct val="100000"/>
                        </a:lnSpc>
                        <a:spcBef>
                          <a:spcPts val="25"/>
                        </a:spcBef>
                      </a:pPr>
                      <a:endParaRPr sz="1550">
                        <a:latin typeface="Times New Roman"/>
                        <a:cs typeface="Times New Roman"/>
                      </a:endParaRPr>
                    </a:p>
                    <a:p>
                      <a:pPr marL="208279">
                        <a:lnSpc>
                          <a:spcPct val="100000"/>
                        </a:lnSpc>
                      </a:pPr>
                      <a:r>
                        <a:rPr sz="1250" spc="10" dirty="0">
                          <a:latin typeface="Georgia"/>
                          <a:cs typeface="Georgia"/>
                        </a:rPr>
                        <a:t>Test</a:t>
                      </a:r>
                      <a:endParaRPr sz="1250">
                        <a:latin typeface="Georgia"/>
                        <a:cs typeface="Georgia"/>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1D6CFF"/>
                    </a:solidFill>
                  </a:tcPr>
                </a:tc>
                <a:tc>
                  <a:txBody>
                    <a:bodyPr/>
                    <a:lstStyle/>
                    <a:p>
                      <a:pPr>
                        <a:lnSpc>
                          <a:spcPct val="100000"/>
                        </a:lnSpc>
                        <a:spcBef>
                          <a:spcPts val="40"/>
                        </a:spcBef>
                      </a:pPr>
                      <a:endParaRPr sz="1550">
                        <a:latin typeface="Times New Roman"/>
                        <a:cs typeface="Times New Roman"/>
                      </a:endParaRPr>
                    </a:p>
                    <a:p>
                      <a:pPr marL="286385">
                        <a:lnSpc>
                          <a:spcPct val="100000"/>
                        </a:lnSpc>
                      </a:pPr>
                      <a:r>
                        <a:rPr sz="1250" spc="10" dirty="0">
                          <a:latin typeface="Georgia"/>
                          <a:cs typeface="Georgia"/>
                        </a:rPr>
                        <a:t>Training</a:t>
                      </a:r>
                      <a:endParaRPr sz="1250">
                        <a:latin typeface="Georgia"/>
                        <a:cs typeface="Georgia"/>
                      </a:endParaRPr>
                    </a:p>
                  </a:txBody>
                  <a:tcPr marL="0" marR="0" marT="50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2FA61"/>
                    </a:solidFill>
                  </a:tcPr>
                </a:tc>
                <a:extLst>
                  <a:ext uri="{0D108BD9-81ED-4DB2-BD59-A6C34878D82A}">
                    <a16:rowId xmlns:a16="http://schemas.microsoft.com/office/drawing/2014/main" val="10000"/>
                  </a:ext>
                </a:extLst>
              </a:tr>
            </a:tbl>
          </a:graphicData>
        </a:graphic>
      </p:graphicFrame>
      <p:graphicFrame>
        <p:nvGraphicFramePr>
          <p:cNvPr id="13" name="object 13"/>
          <p:cNvGraphicFramePr>
            <a:graphicFrameLocks noGrp="1"/>
          </p:cNvGraphicFramePr>
          <p:nvPr/>
        </p:nvGraphicFramePr>
        <p:xfrm>
          <a:off x="4611460" y="3594110"/>
          <a:ext cx="3657599" cy="668234"/>
        </p:xfrm>
        <a:graphic>
          <a:graphicData uri="http://schemas.openxmlformats.org/drawingml/2006/table">
            <a:tbl>
              <a:tblPr firstRow="1" bandRow="1">
                <a:tableStyleId>{2D5ABB26-0587-4C30-8999-92F81FD0307C}</a:tableStyleId>
              </a:tblPr>
              <a:tblGrid>
                <a:gridCol w="2203450">
                  <a:extLst>
                    <a:ext uri="{9D8B030D-6E8A-4147-A177-3AD203B41FA5}">
                      <a16:colId xmlns:a16="http://schemas.microsoft.com/office/drawing/2014/main" val="20000"/>
                    </a:ext>
                  </a:extLst>
                </a:gridCol>
                <a:gridCol w="731519">
                  <a:extLst>
                    <a:ext uri="{9D8B030D-6E8A-4147-A177-3AD203B41FA5}">
                      <a16:colId xmlns:a16="http://schemas.microsoft.com/office/drawing/2014/main" val="20001"/>
                    </a:ext>
                  </a:extLst>
                </a:gridCol>
                <a:gridCol w="722630">
                  <a:extLst>
                    <a:ext uri="{9D8B030D-6E8A-4147-A177-3AD203B41FA5}">
                      <a16:colId xmlns:a16="http://schemas.microsoft.com/office/drawing/2014/main" val="20002"/>
                    </a:ext>
                  </a:extLst>
                </a:gridCol>
              </a:tblGrid>
              <a:tr h="668234">
                <a:tc>
                  <a:txBody>
                    <a:bodyPr/>
                    <a:lstStyle/>
                    <a:p>
                      <a:pPr>
                        <a:lnSpc>
                          <a:spcPct val="100000"/>
                        </a:lnSpc>
                      </a:pPr>
                      <a:endParaRPr sz="1600">
                        <a:latin typeface="Times New Roman"/>
                        <a:cs typeface="Times New Roman"/>
                      </a:endParaRPr>
                    </a:p>
                    <a:p>
                      <a:pPr marR="100330" algn="ctr">
                        <a:lnSpc>
                          <a:spcPct val="100000"/>
                        </a:lnSpc>
                      </a:pPr>
                      <a:r>
                        <a:rPr sz="1250" spc="10" dirty="0">
                          <a:latin typeface="Georgia"/>
                          <a:cs typeface="Georgia"/>
                        </a:rPr>
                        <a:t>Training</a:t>
                      </a:r>
                      <a:endParaRPr sz="1250">
                        <a:latin typeface="Georgia"/>
                        <a:cs typeface="Georgi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2FA61"/>
                    </a:solidFill>
                  </a:tcPr>
                </a:tc>
                <a:tc>
                  <a:txBody>
                    <a:bodyPr/>
                    <a:lstStyle/>
                    <a:p>
                      <a:pPr>
                        <a:lnSpc>
                          <a:spcPct val="100000"/>
                        </a:lnSpc>
                      </a:pPr>
                      <a:endParaRPr sz="1600">
                        <a:latin typeface="Times New Roman"/>
                        <a:cs typeface="Times New Roman"/>
                      </a:endParaRPr>
                    </a:p>
                    <a:p>
                      <a:pPr marL="208279">
                        <a:lnSpc>
                          <a:spcPct val="100000"/>
                        </a:lnSpc>
                      </a:pPr>
                      <a:r>
                        <a:rPr sz="1250" spc="10" dirty="0">
                          <a:latin typeface="Georgia"/>
                          <a:cs typeface="Georgia"/>
                        </a:rPr>
                        <a:t>Test</a:t>
                      </a:r>
                      <a:endParaRPr sz="1250">
                        <a:latin typeface="Georgia"/>
                        <a:cs typeface="Georgia"/>
                      </a:endParaRPr>
                    </a:p>
                  </a:txBody>
                  <a:tcPr marL="0" marR="0" marT="0" marB="0">
                    <a:lnL w="9525">
                      <a:solidFill>
                        <a:srgbClr val="000000"/>
                      </a:solidFill>
                      <a:prstDash val="solid"/>
                    </a:lnL>
                    <a:lnR w="9525">
                      <a:solidFill>
                        <a:srgbClr val="000000"/>
                      </a:solidFill>
                      <a:prstDash val="solid"/>
                    </a:lnR>
                    <a:lnT w="19050">
                      <a:solidFill>
                        <a:srgbClr val="000000"/>
                      </a:solidFill>
                      <a:prstDash val="solid"/>
                    </a:lnT>
                    <a:lnB w="19050">
                      <a:solidFill>
                        <a:srgbClr val="000000"/>
                      </a:solidFill>
                      <a:prstDash val="solid"/>
                    </a:lnB>
                    <a:solidFill>
                      <a:srgbClr val="1D6CFF"/>
                    </a:solidFill>
                  </a:tcPr>
                </a:tc>
                <a:tc>
                  <a:txBody>
                    <a:bodyPr/>
                    <a:lstStyle/>
                    <a:p>
                      <a:pPr>
                        <a:lnSpc>
                          <a:spcPct val="100000"/>
                        </a:lnSpc>
                      </a:pPr>
                      <a:endParaRPr sz="19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2FA61"/>
                    </a:solidFill>
                  </a:tcPr>
                </a:tc>
                <a:extLst>
                  <a:ext uri="{0D108BD9-81ED-4DB2-BD59-A6C34878D82A}">
                    <a16:rowId xmlns:a16="http://schemas.microsoft.com/office/drawing/2014/main" val="10000"/>
                  </a:ext>
                </a:extLst>
              </a:tr>
            </a:tbl>
          </a:graphicData>
        </a:graphic>
      </p:graphicFrame>
      <p:sp>
        <p:nvSpPr>
          <p:cNvPr id="14" name="object 14"/>
          <p:cNvSpPr/>
          <p:nvPr/>
        </p:nvSpPr>
        <p:spPr>
          <a:xfrm>
            <a:off x="4615975" y="1189820"/>
            <a:ext cx="731520" cy="668655"/>
          </a:xfrm>
          <a:custGeom>
            <a:avLst/>
            <a:gdLst/>
            <a:ahLst/>
            <a:cxnLst/>
            <a:rect l="l" t="t" r="r" b="b"/>
            <a:pathLst>
              <a:path w="731520" h="668655">
                <a:moveTo>
                  <a:pt x="0" y="0"/>
                </a:moveTo>
                <a:lnTo>
                  <a:pt x="731446" y="0"/>
                </a:lnTo>
                <a:lnTo>
                  <a:pt x="731446" y="668234"/>
                </a:lnTo>
                <a:lnTo>
                  <a:pt x="0" y="668234"/>
                </a:lnTo>
                <a:lnTo>
                  <a:pt x="0" y="0"/>
                </a:lnTo>
                <a:close/>
              </a:path>
            </a:pathLst>
          </a:custGeom>
          <a:ln w="9030">
            <a:solidFill>
              <a:srgbClr val="000000"/>
            </a:solidFill>
            <a:prstDash val="dot"/>
          </a:ln>
        </p:spPr>
        <p:txBody>
          <a:bodyPr wrap="square" lIns="0" tIns="0" rIns="0" bIns="0" rtlCol="0"/>
          <a:lstStyle/>
          <a:p>
            <a:endParaRPr/>
          </a:p>
        </p:txBody>
      </p:sp>
      <p:sp>
        <p:nvSpPr>
          <p:cNvPr id="15" name="object 15"/>
          <p:cNvSpPr txBox="1"/>
          <p:nvPr/>
        </p:nvSpPr>
        <p:spPr>
          <a:xfrm>
            <a:off x="4615975" y="1189820"/>
            <a:ext cx="731520" cy="668655"/>
          </a:xfrm>
          <a:prstGeom prst="rect">
            <a:avLst/>
          </a:prstGeom>
          <a:solidFill>
            <a:srgbClr val="1D6CFF"/>
          </a:solidFill>
          <a:ln w="9030">
            <a:solidFill>
              <a:srgbClr val="000000"/>
            </a:solidFill>
          </a:ln>
        </p:spPr>
        <p:txBody>
          <a:bodyPr vert="horz" wrap="square" lIns="0" tIns="3175" rIns="0" bIns="0" rtlCol="0">
            <a:spAutoFit/>
          </a:bodyPr>
          <a:lstStyle/>
          <a:p>
            <a:pPr>
              <a:lnSpc>
                <a:spcPct val="100000"/>
              </a:lnSpc>
              <a:spcBef>
                <a:spcPts val="25"/>
              </a:spcBef>
            </a:pPr>
            <a:endParaRPr sz="1550">
              <a:latin typeface="Times New Roman"/>
              <a:cs typeface="Times New Roman"/>
            </a:endParaRPr>
          </a:p>
          <a:p>
            <a:pPr marL="208279">
              <a:lnSpc>
                <a:spcPct val="100000"/>
              </a:lnSpc>
            </a:pPr>
            <a:r>
              <a:rPr sz="1250" spc="10" dirty="0">
                <a:latin typeface="Georgia"/>
                <a:cs typeface="Georgia"/>
              </a:rPr>
              <a:t>Test</a:t>
            </a:r>
            <a:endParaRPr sz="1250">
              <a:latin typeface="Georgia"/>
              <a:cs typeface="Georgia"/>
            </a:endParaRPr>
          </a:p>
        </p:txBody>
      </p:sp>
      <p:sp>
        <p:nvSpPr>
          <p:cNvPr id="16" name="object 16"/>
          <p:cNvSpPr txBox="1"/>
          <p:nvPr/>
        </p:nvSpPr>
        <p:spPr>
          <a:xfrm>
            <a:off x="7541757" y="4404569"/>
            <a:ext cx="731520" cy="668655"/>
          </a:xfrm>
          <a:prstGeom prst="rect">
            <a:avLst/>
          </a:prstGeom>
          <a:solidFill>
            <a:srgbClr val="1D6CFF"/>
          </a:solidFill>
          <a:ln w="9030">
            <a:solidFill>
              <a:srgbClr val="000000"/>
            </a:solidFill>
          </a:ln>
        </p:spPr>
        <p:txBody>
          <a:bodyPr vert="horz" wrap="square" lIns="0" tIns="3175" rIns="0" bIns="0" rtlCol="0">
            <a:spAutoFit/>
          </a:bodyPr>
          <a:lstStyle/>
          <a:p>
            <a:pPr>
              <a:lnSpc>
                <a:spcPct val="100000"/>
              </a:lnSpc>
              <a:spcBef>
                <a:spcPts val="25"/>
              </a:spcBef>
            </a:pPr>
            <a:endParaRPr sz="1550">
              <a:latin typeface="Times New Roman"/>
              <a:cs typeface="Times New Roman"/>
            </a:endParaRPr>
          </a:p>
          <a:p>
            <a:pPr marL="208279">
              <a:lnSpc>
                <a:spcPct val="100000"/>
              </a:lnSpc>
            </a:pPr>
            <a:r>
              <a:rPr sz="1250" spc="10" dirty="0">
                <a:latin typeface="Georgia"/>
                <a:cs typeface="Georgia"/>
              </a:rPr>
              <a:t>Test</a:t>
            </a:r>
            <a:endParaRPr sz="1250">
              <a:latin typeface="Georgia"/>
              <a:cs typeface="Georgia"/>
            </a:endParaRPr>
          </a:p>
        </p:txBody>
      </p:sp>
      <p:sp>
        <p:nvSpPr>
          <p:cNvPr id="17" name="object 17"/>
          <p:cNvSpPr txBox="1"/>
          <p:nvPr/>
        </p:nvSpPr>
        <p:spPr>
          <a:xfrm>
            <a:off x="4620490" y="4409085"/>
            <a:ext cx="2917190" cy="659765"/>
          </a:xfrm>
          <a:prstGeom prst="rect">
            <a:avLst/>
          </a:prstGeom>
          <a:solidFill>
            <a:srgbClr val="82FA61"/>
          </a:solidFill>
        </p:spPr>
        <p:txBody>
          <a:bodyPr vert="horz" wrap="square" lIns="0" tIns="5080" rIns="0" bIns="0" rtlCol="0">
            <a:spAutoFit/>
          </a:bodyPr>
          <a:lstStyle/>
          <a:p>
            <a:pPr>
              <a:lnSpc>
                <a:spcPct val="100000"/>
              </a:lnSpc>
              <a:spcBef>
                <a:spcPts val="40"/>
              </a:spcBef>
            </a:pPr>
            <a:endParaRPr sz="1100">
              <a:latin typeface="Times New Roman"/>
              <a:cs typeface="Times New Roman"/>
            </a:endParaRPr>
          </a:p>
          <a:p>
            <a:pPr marR="245110" algn="ctr">
              <a:lnSpc>
                <a:spcPct val="100000"/>
              </a:lnSpc>
              <a:spcBef>
                <a:spcPts val="5"/>
              </a:spcBef>
            </a:pPr>
            <a:r>
              <a:rPr sz="1250" spc="10" dirty="0">
                <a:latin typeface="Georgia"/>
                <a:cs typeface="Georgia"/>
              </a:rPr>
              <a:t>Training</a:t>
            </a:r>
            <a:endParaRPr sz="1250">
              <a:latin typeface="Georgia"/>
              <a:cs typeface="Georgia"/>
            </a:endParaRPr>
          </a:p>
        </p:txBody>
      </p:sp>
      <p:sp>
        <p:nvSpPr>
          <p:cNvPr id="18" name="object 18"/>
          <p:cNvSpPr txBox="1"/>
          <p:nvPr/>
        </p:nvSpPr>
        <p:spPr>
          <a:xfrm>
            <a:off x="4110235" y="897185"/>
            <a:ext cx="659765" cy="220979"/>
          </a:xfrm>
          <a:prstGeom prst="rect">
            <a:avLst/>
          </a:prstGeom>
        </p:spPr>
        <p:txBody>
          <a:bodyPr vert="horz" wrap="square" lIns="0" tIns="16510" rIns="0" bIns="0" rtlCol="0">
            <a:spAutoFit/>
          </a:bodyPr>
          <a:lstStyle/>
          <a:p>
            <a:pPr marL="12700">
              <a:lnSpc>
                <a:spcPct val="100000"/>
              </a:lnSpc>
              <a:spcBef>
                <a:spcPts val="130"/>
              </a:spcBef>
            </a:pPr>
            <a:r>
              <a:rPr sz="1250" spc="5" dirty="0">
                <a:latin typeface="Georgia"/>
                <a:cs typeface="Georgia"/>
              </a:rPr>
              <a:t>I</a:t>
            </a:r>
            <a:r>
              <a:rPr sz="1250" spc="10" dirty="0">
                <a:latin typeface="Georgia"/>
                <a:cs typeface="Georgia"/>
              </a:rPr>
              <a:t>teration</a:t>
            </a:r>
            <a:endParaRPr sz="1250">
              <a:latin typeface="Georgia"/>
              <a:cs typeface="Georgia"/>
            </a:endParaRPr>
          </a:p>
        </p:txBody>
      </p:sp>
      <p:sp>
        <p:nvSpPr>
          <p:cNvPr id="19" name="object 19"/>
          <p:cNvSpPr txBox="1"/>
          <p:nvPr/>
        </p:nvSpPr>
        <p:spPr>
          <a:xfrm>
            <a:off x="4310994" y="1402875"/>
            <a:ext cx="95250" cy="220979"/>
          </a:xfrm>
          <a:prstGeom prst="rect">
            <a:avLst/>
          </a:prstGeom>
        </p:spPr>
        <p:txBody>
          <a:bodyPr vert="horz" wrap="square" lIns="0" tIns="16510" rIns="0" bIns="0" rtlCol="0">
            <a:spAutoFit/>
          </a:bodyPr>
          <a:lstStyle/>
          <a:p>
            <a:pPr marL="12700">
              <a:lnSpc>
                <a:spcPct val="100000"/>
              </a:lnSpc>
              <a:spcBef>
                <a:spcPts val="130"/>
              </a:spcBef>
            </a:pPr>
            <a:r>
              <a:rPr sz="1250" spc="10" dirty="0">
                <a:latin typeface="Georgia"/>
                <a:cs typeface="Georgia"/>
              </a:rPr>
              <a:t>1</a:t>
            </a:r>
            <a:endParaRPr sz="1250">
              <a:latin typeface="Georgia"/>
              <a:cs typeface="Georgia"/>
            </a:endParaRPr>
          </a:p>
        </p:txBody>
      </p:sp>
      <p:sp>
        <p:nvSpPr>
          <p:cNvPr id="20" name="object 20"/>
          <p:cNvSpPr txBox="1"/>
          <p:nvPr/>
        </p:nvSpPr>
        <p:spPr>
          <a:xfrm>
            <a:off x="4300518" y="2165927"/>
            <a:ext cx="116205" cy="220979"/>
          </a:xfrm>
          <a:prstGeom prst="rect">
            <a:avLst/>
          </a:prstGeom>
        </p:spPr>
        <p:txBody>
          <a:bodyPr vert="horz" wrap="square" lIns="0" tIns="16510" rIns="0" bIns="0" rtlCol="0">
            <a:spAutoFit/>
          </a:bodyPr>
          <a:lstStyle/>
          <a:p>
            <a:pPr marL="12700">
              <a:lnSpc>
                <a:spcPct val="100000"/>
              </a:lnSpc>
              <a:spcBef>
                <a:spcPts val="130"/>
              </a:spcBef>
            </a:pPr>
            <a:r>
              <a:rPr sz="1250" spc="15" dirty="0">
                <a:latin typeface="Georgia"/>
                <a:cs typeface="Georgia"/>
              </a:rPr>
              <a:t>2</a:t>
            </a:r>
            <a:endParaRPr sz="1250">
              <a:latin typeface="Georgia"/>
              <a:cs typeface="Georgia"/>
            </a:endParaRPr>
          </a:p>
        </p:txBody>
      </p:sp>
      <p:sp>
        <p:nvSpPr>
          <p:cNvPr id="21" name="object 21"/>
          <p:cNvSpPr txBox="1"/>
          <p:nvPr/>
        </p:nvSpPr>
        <p:spPr>
          <a:xfrm>
            <a:off x="4301073" y="2969614"/>
            <a:ext cx="115570" cy="220979"/>
          </a:xfrm>
          <a:prstGeom prst="rect">
            <a:avLst/>
          </a:prstGeom>
        </p:spPr>
        <p:txBody>
          <a:bodyPr vert="horz" wrap="square" lIns="0" tIns="16510" rIns="0" bIns="0" rtlCol="0">
            <a:spAutoFit/>
          </a:bodyPr>
          <a:lstStyle/>
          <a:p>
            <a:pPr marL="12700">
              <a:lnSpc>
                <a:spcPct val="100000"/>
              </a:lnSpc>
              <a:spcBef>
                <a:spcPts val="130"/>
              </a:spcBef>
            </a:pPr>
            <a:r>
              <a:rPr sz="1250" spc="15" dirty="0">
                <a:latin typeface="Georgia"/>
                <a:cs typeface="Georgia"/>
              </a:rPr>
              <a:t>3</a:t>
            </a:r>
            <a:endParaRPr sz="1250">
              <a:latin typeface="Georgia"/>
              <a:cs typeface="Georgia"/>
            </a:endParaRPr>
          </a:p>
        </p:txBody>
      </p:sp>
      <p:sp>
        <p:nvSpPr>
          <p:cNvPr id="22" name="object 22"/>
          <p:cNvSpPr txBox="1"/>
          <p:nvPr/>
        </p:nvSpPr>
        <p:spPr>
          <a:xfrm>
            <a:off x="4300002" y="3773301"/>
            <a:ext cx="117475" cy="220979"/>
          </a:xfrm>
          <a:prstGeom prst="rect">
            <a:avLst/>
          </a:prstGeom>
        </p:spPr>
        <p:txBody>
          <a:bodyPr vert="horz" wrap="square" lIns="0" tIns="16510" rIns="0" bIns="0" rtlCol="0">
            <a:spAutoFit/>
          </a:bodyPr>
          <a:lstStyle/>
          <a:p>
            <a:pPr marL="12700">
              <a:lnSpc>
                <a:spcPct val="100000"/>
              </a:lnSpc>
              <a:spcBef>
                <a:spcPts val="130"/>
              </a:spcBef>
            </a:pPr>
            <a:r>
              <a:rPr sz="1250" spc="15" dirty="0">
                <a:latin typeface="Georgia"/>
                <a:cs typeface="Georgia"/>
              </a:rPr>
              <a:t>4</a:t>
            </a:r>
            <a:endParaRPr sz="1250">
              <a:latin typeface="Georgia"/>
              <a:cs typeface="Georgia"/>
            </a:endParaRPr>
          </a:p>
        </p:txBody>
      </p:sp>
      <p:sp>
        <p:nvSpPr>
          <p:cNvPr id="23" name="object 23"/>
          <p:cNvSpPr txBox="1"/>
          <p:nvPr/>
        </p:nvSpPr>
        <p:spPr>
          <a:xfrm>
            <a:off x="4302978" y="4576989"/>
            <a:ext cx="111760" cy="220979"/>
          </a:xfrm>
          <a:prstGeom prst="rect">
            <a:avLst/>
          </a:prstGeom>
        </p:spPr>
        <p:txBody>
          <a:bodyPr vert="horz" wrap="square" lIns="0" tIns="16510" rIns="0" bIns="0" rtlCol="0">
            <a:spAutoFit/>
          </a:bodyPr>
          <a:lstStyle/>
          <a:p>
            <a:pPr marL="12700">
              <a:lnSpc>
                <a:spcPct val="100000"/>
              </a:lnSpc>
              <a:spcBef>
                <a:spcPts val="130"/>
              </a:spcBef>
            </a:pPr>
            <a:r>
              <a:rPr sz="1250" spc="15" dirty="0">
                <a:latin typeface="Georgia"/>
                <a:cs typeface="Georgia"/>
              </a:rPr>
              <a:t>5</a:t>
            </a:r>
            <a:endParaRPr sz="1250">
              <a:latin typeface="Georgia"/>
              <a:cs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526539" y="0"/>
            <a:ext cx="6361430" cy="995680"/>
          </a:xfrm>
          <a:prstGeom prst="rect">
            <a:avLst/>
          </a:prstGeom>
        </p:spPr>
        <p:txBody>
          <a:bodyPr vert="horz" wrap="square" lIns="0" tIns="12700" rIns="0" bIns="0" rtlCol="0">
            <a:spAutoFit/>
          </a:bodyPr>
          <a:lstStyle/>
          <a:p>
            <a:pPr marL="12700">
              <a:lnSpc>
                <a:spcPts val="3820"/>
              </a:lnSpc>
              <a:spcBef>
                <a:spcPts val="100"/>
              </a:spcBef>
            </a:pPr>
            <a:r>
              <a:rPr spc="-5" dirty="0"/>
              <a:t>Problems:</a:t>
            </a:r>
          </a:p>
          <a:p>
            <a:pPr marL="12700">
              <a:lnSpc>
                <a:spcPts val="3820"/>
              </a:lnSpc>
            </a:pPr>
            <a:r>
              <a:rPr spc="-5" dirty="0"/>
              <a:t>What </a:t>
            </a:r>
            <a:r>
              <a:rPr dirty="0"/>
              <a:t>makes</a:t>
            </a:r>
            <a:r>
              <a:rPr spc="-5" dirty="0"/>
              <a:t> reviews hard </a:t>
            </a:r>
            <a:r>
              <a:rPr dirty="0"/>
              <a:t>to</a:t>
            </a:r>
            <a:r>
              <a:rPr spc="-5" dirty="0"/>
              <a:t> classify?</a:t>
            </a:r>
          </a:p>
        </p:txBody>
      </p:sp>
      <p:sp>
        <p:nvSpPr>
          <p:cNvPr id="7" name="object 7"/>
          <p:cNvSpPr txBox="1"/>
          <p:nvPr/>
        </p:nvSpPr>
        <p:spPr>
          <a:xfrm>
            <a:off x="459739" y="1175765"/>
            <a:ext cx="8350884" cy="3004820"/>
          </a:xfrm>
          <a:prstGeom prst="rect">
            <a:avLst/>
          </a:prstGeom>
        </p:spPr>
        <p:txBody>
          <a:bodyPr vert="horz" wrap="square" lIns="0" tIns="88900" rIns="0" bIns="0" rtlCol="0">
            <a:spAutoFit/>
          </a:bodyPr>
          <a:lstStyle/>
          <a:p>
            <a:pPr marL="355600" indent="-342900">
              <a:lnSpc>
                <a:spcPct val="100000"/>
              </a:lnSpc>
              <a:spcBef>
                <a:spcPts val="700"/>
              </a:spcBef>
              <a:buClr>
                <a:srgbClr val="CC0000"/>
              </a:buClr>
              <a:buFont typeface="Times New Roman"/>
              <a:buChar char="•"/>
              <a:tabLst>
                <a:tab pos="354965" algn="l"/>
                <a:tab pos="355600" algn="l"/>
              </a:tabLst>
            </a:pPr>
            <a:r>
              <a:rPr sz="2800" spc="-5" dirty="0">
                <a:latin typeface="Calibri"/>
                <a:cs typeface="Calibri"/>
              </a:rPr>
              <a:t>Subtlety:</a:t>
            </a:r>
            <a:endParaRPr sz="2800" dirty="0">
              <a:latin typeface="Calibri"/>
              <a:cs typeface="Calibri"/>
            </a:endParaRPr>
          </a:p>
          <a:p>
            <a:pPr marL="698500" lvl="1" indent="-228600">
              <a:lnSpc>
                <a:spcPct val="100000"/>
              </a:lnSpc>
              <a:spcBef>
                <a:spcPts val="515"/>
              </a:spcBef>
              <a:buFont typeface="Times New Roman"/>
              <a:buChar char="•"/>
              <a:tabLst>
                <a:tab pos="698500" algn="l"/>
              </a:tabLst>
            </a:pPr>
            <a:r>
              <a:rPr sz="2400" spc="-5" dirty="0">
                <a:latin typeface="Calibri"/>
                <a:cs typeface="Calibri"/>
              </a:rPr>
              <a:t>Perfume review </a:t>
            </a:r>
            <a:r>
              <a:rPr sz="2400" dirty="0">
                <a:latin typeface="Calibri"/>
                <a:cs typeface="Calibri"/>
              </a:rPr>
              <a:t>in</a:t>
            </a:r>
            <a:r>
              <a:rPr sz="2400" spc="-10" dirty="0">
                <a:latin typeface="Calibri"/>
                <a:cs typeface="Calibri"/>
              </a:rPr>
              <a:t> </a:t>
            </a:r>
            <a:r>
              <a:rPr sz="2400" i="1" spc="-5" dirty="0">
                <a:latin typeface="Calibri"/>
                <a:cs typeface="Calibri"/>
              </a:rPr>
              <a:t>Perfumes: </a:t>
            </a:r>
            <a:r>
              <a:rPr sz="2400" i="1" dirty="0">
                <a:latin typeface="Calibri"/>
                <a:cs typeface="Calibri"/>
              </a:rPr>
              <a:t>the</a:t>
            </a:r>
            <a:r>
              <a:rPr sz="2400" i="1" spc="-5" dirty="0">
                <a:latin typeface="Calibri"/>
                <a:cs typeface="Calibri"/>
              </a:rPr>
              <a:t> </a:t>
            </a:r>
            <a:r>
              <a:rPr sz="2400" i="1" dirty="0">
                <a:latin typeface="Calibri"/>
                <a:cs typeface="Calibri"/>
              </a:rPr>
              <a:t>Guide</a:t>
            </a:r>
            <a:r>
              <a:rPr sz="2400" dirty="0">
                <a:latin typeface="Calibri"/>
                <a:cs typeface="Calibri"/>
              </a:rPr>
              <a:t>:</a:t>
            </a:r>
          </a:p>
          <a:p>
            <a:pPr marL="1041400" marR="5080" lvl="2" indent="-228600">
              <a:lnSpc>
                <a:spcPct val="99400"/>
              </a:lnSpc>
              <a:spcBef>
                <a:spcPts val="640"/>
              </a:spcBef>
              <a:buClr>
                <a:srgbClr val="CC0000"/>
              </a:buClr>
              <a:buFont typeface="Times New Roman"/>
              <a:buChar char="•"/>
              <a:tabLst>
                <a:tab pos="1041400" algn="l"/>
              </a:tabLst>
            </a:pPr>
            <a:r>
              <a:rPr sz="2400" dirty="0">
                <a:latin typeface="Calibri"/>
                <a:cs typeface="Calibri"/>
              </a:rPr>
              <a:t>“If </a:t>
            </a:r>
            <a:r>
              <a:rPr sz="2400" spc="-5" dirty="0">
                <a:latin typeface="Calibri"/>
                <a:cs typeface="Calibri"/>
              </a:rPr>
              <a:t>you</a:t>
            </a:r>
            <a:r>
              <a:rPr sz="2400" dirty="0">
                <a:latin typeface="Calibri"/>
                <a:cs typeface="Calibri"/>
              </a:rPr>
              <a:t> </a:t>
            </a:r>
            <a:r>
              <a:rPr sz="2400" spc="-5" dirty="0">
                <a:latin typeface="Calibri"/>
                <a:cs typeface="Calibri"/>
              </a:rPr>
              <a:t>are</a:t>
            </a:r>
            <a:r>
              <a:rPr sz="2400" spc="5" dirty="0">
                <a:latin typeface="Calibri"/>
                <a:cs typeface="Calibri"/>
              </a:rPr>
              <a:t> </a:t>
            </a:r>
            <a:r>
              <a:rPr sz="2400" spc="-5" dirty="0">
                <a:latin typeface="Calibri"/>
                <a:cs typeface="Calibri"/>
              </a:rPr>
              <a:t>reading</a:t>
            </a:r>
            <a:r>
              <a:rPr sz="2400" dirty="0">
                <a:latin typeface="Calibri"/>
                <a:cs typeface="Calibri"/>
              </a:rPr>
              <a:t> this because</a:t>
            </a:r>
            <a:r>
              <a:rPr sz="2400" spc="5" dirty="0">
                <a:latin typeface="Calibri"/>
                <a:cs typeface="Calibri"/>
              </a:rPr>
              <a:t> </a:t>
            </a:r>
            <a:r>
              <a:rPr sz="2400" dirty="0">
                <a:latin typeface="Calibri"/>
                <a:cs typeface="Calibri"/>
              </a:rPr>
              <a:t>it is</a:t>
            </a:r>
            <a:r>
              <a:rPr sz="2400" spc="5" dirty="0">
                <a:latin typeface="Calibri"/>
                <a:cs typeface="Calibri"/>
              </a:rPr>
              <a:t> </a:t>
            </a:r>
            <a:r>
              <a:rPr sz="2400" spc="-5" dirty="0">
                <a:latin typeface="Calibri"/>
                <a:cs typeface="Calibri"/>
              </a:rPr>
              <a:t>your</a:t>
            </a:r>
            <a:r>
              <a:rPr sz="2400" dirty="0">
                <a:latin typeface="Calibri"/>
                <a:cs typeface="Calibri"/>
              </a:rPr>
              <a:t> </a:t>
            </a:r>
            <a:r>
              <a:rPr sz="2400" spc="-5" dirty="0">
                <a:latin typeface="Calibri"/>
                <a:cs typeface="Calibri"/>
              </a:rPr>
              <a:t>darling</a:t>
            </a:r>
            <a:r>
              <a:rPr sz="2400" dirty="0">
                <a:latin typeface="Calibri"/>
                <a:cs typeface="Calibri"/>
              </a:rPr>
              <a:t> </a:t>
            </a:r>
            <a:r>
              <a:rPr sz="2400" spc="-5" dirty="0">
                <a:latin typeface="Calibri"/>
                <a:cs typeface="Calibri"/>
              </a:rPr>
              <a:t>fragrance, </a:t>
            </a:r>
            <a:r>
              <a:rPr sz="2400" spc="-525" dirty="0">
                <a:latin typeface="Calibri"/>
                <a:cs typeface="Calibri"/>
              </a:rPr>
              <a:t> </a:t>
            </a:r>
            <a:r>
              <a:rPr sz="2400" dirty="0">
                <a:latin typeface="Calibri"/>
                <a:cs typeface="Calibri"/>
              </a:rPr>
              <a:t>please </a:t>
            </a:r>
            <a:r>
              <a:rPr sz="2400" spc="-5" dirty="0">
                <a:latin typeface="Calibri"/>
                <a:cs typeface="Calibri"/>
              </a:rPr>
              <a:t>wear </a:t>
            </a:r>
            <a:r>
              <a:rPr sz="2400" dirty="0">
                <a:latin typeface="Calibri"/>
                <a:cs typeface="Calibri"/>
              </a:rPr>
              <a:t>it at </a:t>
            </a:r>
            <a:r>
              <a:rPr sz="2400" spc="-5" dirty="0">
                <a:latin typeface="Calibri"/>
                <a:cs typeface="Calibri"/>
              </a:rPr>
              <a:t>home</a:t>
            </a:r>
            <a:r>
              <a:rPr sz="2400" dirty="0">
                <a:latin typeface="Calibri"/>
                <a:cs typeface="Calibri"/>
              </a:rPr>
              <a:t> </a:t>
            </a:r>
            <a:r>
              <a:rPr sz="2400" spc="-5" dirty="0">
                <a:latin typeface="Calibri"/>
                <a:cs typeface="Calibri"/>
              </a:rPr>
              <a:t>exclusively,</a:t>
            </a:r>
            <a:r>
              <a:rPr sz="2400" dirty="0">
                <a:latin typeface="Calibri"/>
                <a:cs typeface="Calibri"/>
              </a:rPr>
              <a:t> and tape the </a:t>
            </a:r>
            <a:r>
              <a:rPr sz="2400" spc="-5" dirty="0">
                <a:latin typeface="Calibri"/>
                <a:cs typeface="Calibri"/>
              </a:rPr>
              <a:t>windows </a:t>
            </a:r>
            <a:r>
              <a:rPr sz="2400" dirty="0">
                <a:latin typeface="Calibri"/>
                <a:cs typeface="Calibri"/>
              </a:rPr>
              <a:t> shut.”</a:t>
            </a:r>
          </a:p>
          <a:p>
            <a:pPr marL="767080" lvl="1" indent="-297815">
              <a:lnSpc>
                <a:spcPct val="100000"/>
              </a:lnSpc>
              <a:spcBef>
                <a:spcPts val="595"/>
              </a:spcBef>
              <a:buFont typeface="Times New Roman"/>
              <a:buChar char="•"/>
              <a:tabLst>
                <a:tab pos="767080" algn="l"/>
                <a:tab pos="767715" algn="l"/>
              </a:tabLst>
            </a:pPr>
            <a:r>
              <a:rPr sz="2400" spc="-5" dirty="0">
                <a:latin typeface="Calibri"/>
                <a:cs typeface="Calibri"/>
              </a:rPr>
              <a:t>Dorothy</a:t>
            </a:r>
            <a:r>
              <a:rPr sz="2400" dirty="0">
                <a:latin typeface="Calibri"/>
                <a:cs typeface="Calibri"/>
              </a:rPr>
              <a:t> </a:t>
            </a:r>
            <a:r>
              <a:rPr sz="2400" spc="-5" dirty="0">
                <a:latin typeface="Calibri"/>
                <a:cs typeface="Calibri"/>
              </a:rPr>
              <a:t>Parker</a:t>
            </a:r>
            <a:r>
              <a:rPr sz="2400" dirty="0">
                <a:latin typeface="Calibri"/>
                <a:cs typeface="Calibri"/>
              </a:rPr>
              <a:t> </a:t>
            </a:r>
            <a:r>
              <a:rPr sz="2400" spc="-5" dirty="0">
                <a:latin typeface="Calibri"/>
                <a:cs typeface="Calibri"/>
              </a:rPr>
              <a:t>on</a:t>
            </a:r>
            <a:r>
              <a:rPr sz="2400" dirty="0">
                <a:latin typeface="Calibri"/>
                <a:cs typeface="Calibri"/>
              </a:rPr>
              <a:t> </a:t>
            </a:r>
            <a:r>
              <a:rPr sz="2400" spc="-5" dirty="0">
                <a:latin typeface="Calibri"/>
                <a:cs typeface="Calibri"/>
              </a:rPr>
              <a:t>Katherine</a:t>
            </a:r>
            <a:r>
              <a:rPr sz="2400" dirty="0">
                <a:latin typeface="Calibri"/>
                <a:cs typeface="Calibri"/>
              </a:rPr>
              <a:t> </a:t>
            </a:r>
            <a:r>
              <a:rPr sz="2400" spc="-5" dirty="0">
                <a:latin typeface="Calibri"/>
                <a:cs typeface="Calibri"/>
              </a:rPr>
              <a:t>Hepburn</a:t>
            </a:r>
            <a:endParaRPr sz="2400" dirty="0">
              <a:latin typeface="Calibri"/>
              <a:cs typeface="Calibri"/>
            </a:endParaRPr>
          </a:p>
          <a:p>
            <a:pPr marL="1041400" lvl="2" indent="-228600">
              <a:lnSpc>
                <a:spcPct val="100000"/>
              </a:lnSpc>
              <a:spcBef>
                <a:spcPts val="520"/>
              </a:spcBef>
              <a:buClr>
                <a:srgbClr val="CC0000"/>
              </a:buClr>
              <a:buFont typeface="Times New Roman"/>
              <a:buChar char="•"/>
              <a:tabLst>
                <a:tab pos="1041400" algn="l"/>
              </a:tabLst>
            </a:pPr>
            <a:r>
              <a:rPr sz="2400" dirty="0">
                <a:latin typeface="Calibri"/>
                <a:cs typeface="Calibri"/>
              </a:rPr>
              <a:t>“She</a:t>
            </a:r>
            <a:r>
              <a:rPr sz="2400" spc="-5" dirty="0">
                <a:latin typeface="Calibri"/>
                <a:cs typeface="Calibri"/>
              </a:rPr>
              <a:t> runs </a:t>
            </a:r>
            <a:r>
              <a:rPr sz="2400" dirty="0">
                <a:latin typeface="Calibri"/>
                <a:cs typeface="Calibri"/>
              </a:rPr>
              <a:t>the</a:t>
            </a:r>
            <a:r>
              <a:rPr sz="2400" spc="-5" dirty="0">
                <a:latin typeface="Calibri"/>
                <a:cs typeface="Calibri"/>
              </a:rPr>
              <a:t> gamut of emotions</a:t>
            </a:r>
            <a:r>
              <a:rPr sz="2400" dirty="0">
                <a:latin typeface="Calibri"/>
                <a:cs typeface="Calibri"/>
              </a:rPr>
              <a:t> </a:t>
            </a:r>
            <a:r>
              <a:rPr sz="2400" spc="-5" dirty="0">
                <a:latin typeface="Calibri"/>
                <a:cs typeface="Calibri"/>
              </a:rPr>
              <a:t>from </a:t>
            </a:r>
            <a:r>
              <a:rPr sz="2400" dirty="0">
                <a:latin typeface="Calibri"/>
                <a:cs typeface="Calibri"/>
              </a:rPr>
              <a:t>A</a:t>
            </a:r>
            <a:r>
              <a:rPr sz="2400" spc="-5" dirty="0">
                <a:latin typeface="Calibri"/>
                <a:cs typeface="Calibri"/>
              </a:rPr>
              <a:t> </a:t>
            </a:r>
            <a:r>
              <a:rPr sz="2400" dirty="0">
                <a:latin typeface="Calibri"/>
                <a:cs typeface="Calibri"/>
              </a:rPr>
              <a:t>to</a:t>
            </a:r>
            <a:r>
              <a:rPr sz="2400" spc="-5" dirty="0">
                <a:latin typeface="Calibri"/>
                <a:cs typeface="Calibri"/>
              </a:rPr>
              <a:t> B”</a:t>
            </a:r>
            <a:endParaRPr sz="2400" dirty="0">
              <a:latin typeface="Calibri"/>
              <a:cs typeface="Calibri"/>
            </a:endParaRPr>
          </a:p>
        </p:txBody>
      </p:sp>
      <p:sp>
        <p:nvSpPr>
          <p:cNvPr id="8" name="object 8"/>
          <p:cNvSpPr txBox="1"/>
          <p:nvPr/>
        </p:nvSpPr>
        <p:spPr>
          <a:xfrm>
            <a:off x="8765538" y="4947919"/>
            <a:ext cx="20574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32</a:t>
            </a:r>
            <a:endParaRPr sz="14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90169"/>
            <a:ext cx="3902075" cy="995680"/>
          </a:xfrm>
          <a:prstGeom prst="rect">
            <a:avLst/>
          </a:prstGeom>
        </p:spPr>
        <p:txBody>
          <a:bodyPr vert="horz" wrap="square" lIns="0" tIns="30480" rIns="0" bIns="0" rtlCol="0">
            <a:spAutoFit/>
          </a:bodyPr>
          <a:lstStyle/>
          <a:p>
            <a:pPr marL="12700" marR="5080">
              <a:lnSpc>
                <a:spcPts val="3800"/>
              </a:lnSpc>
              <a:spcBef>
                <a:spcPts val="240"/>
              </a:spcBef>
            </a:pPr>
            <a:r>
              <a:rPr spc="-5" dirty="0"/>
              <a:t>Thwarted </a:t>
            </a:r>
            <a:r>
              <a:rPr spc="-10" dirty="0"/>
              <a:t>Expectations </a:t>
            </a:r>
            <a:r>
              <a:rPr spc="-710" dirty="0"/>
              <a:t> </a:t>
            </a:r>
            <a:r>
              <a:rPr dirty="0"/>
              <a:t>and</a:t>
            </a:r>
            <a:r>
              <a:rPr spc="-15" dirty="0"/>
              <a:t> </a:t>
            </a:r>
            <a:r>
              <a:rPr dirty="0"/>
              <a:t>Ordering</a:t>
            </a:r>
            <a:r>
              <a:rPr spc="-10" dirty="0"/>
              <a:t> </a:t>
            </a:r>
            <a:r>
              <a:rPr spc="-5" dirty="0"/>
              <a:t>Eﬀects</a:t>
            </a:r>
          </a:p>
        </p:txBody>
      </p:sp>
      <p:sp>
        <p:nvSpPr>
          <p:cNvPr id="7" name="object 7"/>
          <p:cNvSpPr txBox="1"/>
          <p:nvPr/>
        </p:nvSpPr>
        <p:spPr>
          <a:xfrm>
            <a:off x="383539" y="1385569"/>
            <a:ext cx="8400415" cy="3093720"/>
          </a:xfrm>
          <a:prstGeom prst="rect">
            <a:avLst/>
          </a:prstGeom>
        </p:spPr>
        <p:txBody>
          <a:bodyPr vert="horz" wrap="square" lIns="0" tIns="15875" rIns="0" bIns="0" rtlCol="0">
            <a:spAutoFit/>
          </a:bodyPr>
          <a:lstStyle/>
          <a:p>
            <a:pPr marL="355600" marR="5080" indent="-342900">
              <a:lnSpc>
                <a:spcPct val="99200"/>
              </a:lnSpc>
              <a:spcBef>
                <a:spcPts val="125"/>
              </a:spcBef>
              <a:buClr>
                <a:srgbClr val="CC0000"/>
              </a:buClr>
              <a:buFont typeface="Times New Roman"/>
              <a:buChar char="•"/>
              <a:tabLst>
                <a:tab pos="354965" algn="l"/>
                <a:tab pos="355600" algn="l"/>
                <a:tab pos="4657090" algn="l"/>
              </a:tabLst>
            </a:pPr>
            <a:r>
              <a:rPr sz="2800" spc="-5" dirty="0">
                <a:latin typeface="Calibri"/>
                <a:cs typeface="Calibri"/>
              </a:rPr>
              <a:t>“This</a:t>
            </a:r>
            <a:r>
              <a:rPr sz="2800" spc="5" dirty="0">
                <a:latin typeface="Calibri"/>
                <a:cs typeface="Calibri"/>
              </a:rPr>
              <a:t> </a:t>
            </a:r>
            <a:r>
              <a:rPr sz="2800" spc="-5" dirty="0">
                <a:latin typeface="Calibri"/>
                <a:cs typeface="Calibri"/>
              </a:rPr>
              <a:t>film</a:t>
            </a:r>
            <a:r>
              <a:rPr sz="2800" spc="5" dirty="0">
                <a:latin typeface="Calibri"/>
                <a:cs typeface="Calibri"/>
              </a:rPr>
              <a:t> </a:t>
            </a:r>
            <a:r>
              <a:rPr sz="2800" dirty="0">
                <a:latin typeface="Calibri"/>
                <a:cs typeface="Calibri"/>
              </a:rPr>
              <a:t>should</a:t>
            </a:r>
            <a:r>
              <a:rPr sz="2800" spc="5" dirty="0">
                <a:latin typeface="Calibri"/>
                <a:cs typeface="Calibri"/>
              </a:rPr>
              <a:t> </a:t>
            </a:r>
            <a:r>
              <a:rPr sz="2800" dirty="0">
                <a:latin typeface="Calibri"/>
                <a:cs typeface="Calibri"/>
              </a:rPr>
              <a:t>be</a:t>
            </a:r>
            <a:r>
              <a:rPr sz="2800" spc="5" dirty="0">
                <a:latin typeface="Calibri"/>
                <a:cs typeface="Calibri"/>
              </a:rPr>
              <a:t> </a:t>
            </a:r>
            <a:r>
              <a:rPr sz="2800" spc="-5" dirty="0">
                <a:solidFill>
                  <a:srgbClr val="0000FF"/>
                </a:solidFill>
                <a:latin typeface="Calibri"/>
                <a:cs typeface="Calibri"/>
              </a:rPr>
              <a:t>brilliant</a:t>
            </a:r>
            <a:r>
              <a:rPr sz="2800" spc="-5" dirty="0">
                <a:latin typeface="Calibri"/>
                <a:cs typeface="Calibri"/>
              </a:rPr>
              <a:t>.	</a:t>
            </a:r>
            <a:r>
              <a:rPr sz="2800" dirty="0">
                <a:latin typeface="Calibri"/>
                <a:cs typeface="Calibri"/>
              </a:rPr>
              <a:t>It</a:t>
            </a:r>
            <a:r>
              <a:rPr sz="2800" spc="-5" dirty="0">
                <a:latin typeface="Calibri"/>
                <a:cs typeface="Calibri"/>
              </a:rPr>
              <a:t> sounds</a:t>
            </a:r>
            <a:r>
              <a:rPr sz="2800" spc="-10" dirty="0">
                <a:latin typeface="Calibri"/>
                <a:cs typeface="Calibri"/>
              </a:rPr>
              <a:t> </a:t>
            </a:r>
            <a:r>
              <a:rPr sz="2800" dirty="0">
                <a:latin typeface="Calibri"/>
                <a:cs typeface="Calibri"/>
              </a:rPr>
              <a:t>like</a:t>
            </a:r>
            <a:r>
              <a:rPr sz="2800" spc="-5" dirty="0">
                <a:latin typeface="Calibri"/>
                <a:cs typeface="Calibri"/>
              </a:rPr>
              <a:t> </a:t>
            </a:r>
            <a:r>
              <a:rPr sz="2800" dirty="0">
                <a:latin typeface="Calibri"/>
                <a:cs typeface="Calibri"/>
              </a:rPr>
              <a:t>a</a:t>
            </a:r>
            <a:r>
              <a:rPr sz="2800" spc="-10" dirty="0">
                <a:latin typeface="Calibri"/>
                <a:cs typeface="Calibri"/>
              </a:rPr>
              <a:t> </a:t>
            </a:r>
            <a:r>
              <a:rPr sz="2800" spc="-5" dirty="0">
                <a:solidFill>
                  <a:srgbClr val="0000FF"/>
                </a:solidFill>
                <a:latin typeface="Calibri"/>
                <a:cs typeface="Calibri"/>
              </a:rPr>
              <a:t>great</a:t>
            </a:r>
            <a:r>
              <a:rPr sz="2800" spc="-10" dirty="0">
                <a:solidFill>
                  <a:srgbClr val="0000FF"/>
                </a:solidFill>
                <a:latin typeface="Calibri"/>
                <a:cs typeface="Calibri"/>
              </a:rPr>
              <a:t> </a:t>
            </a:r>
            <a:r>
              <a:rPr sz="2800" spc="-5" dirty="0">
                <a:latin typeface="Calibri"/>
                <a:cs typeface="Calibri"/>
              </a:rPr>
              <a:t>plot, </a:t>
            </a:r>
            <a:r>
              <a:rPr sz="2800" spc="-615" dirty="0">
                <a:latin typeface="Calibri"/>
                <a:cs typeface="Calibri"/>
              </a:rPr>
              <a:t> </a:t>
            </a:r>
            <a:r>
              <a:rPr sz="2800" dirty="0">
                <a:latin typeface="Calibri"/>
                <a:cs typeface="Calibri"/>
              </a:rPr>
              <a:t>the</a:t>
            </a:r>
            <a:r>
              <a:rPr sz="2800" spc="-5" dirty="0">
                <a:latin typeface="Calibri"/>
                <a:cs typeface="Calibri"/>
              </a:rPr>
              <a:t> actors</a:t>
            </a:r>
            <a:r>
              <a:rPr sz="2800" dirty="0">
                <a:latin typeface="Calibri"/>
                <a:cs typeface="Calibri"/>
              </a:rPr>
              <a:t> </a:t>
            </a:r>
            <a:r>
              <a:rPr sz="2800" spc="-5" dirty="0">
                <a:latin typeface="Calibri"/>
                <a:cs typeface="Calibri"/>
              </a:rPr>
              <a:t>are</a:t>
            </a:r>
            <a:r>
              <a:rPr sz="2800" spc="-10" dirty="0">
                <a:latin typeface="Calibri"/>
                <a:cs typeface="Calibri"/>
              </a:rPr>
              <a:t> </a:t>
            </a:r>
            <a:r>
              <a:rPr sz="2800" spc="-5" dirty="0">
                <a:solidFill>
                  <a:srgbClr val="0000FF"/>
                </a:solidFill>
                <a:latin typeface="Calibri"/>
                <a:cs typeface="Calibri"/>
              </a:rPr>
              <a:t>first</a:t>
            </a:r>
            <a:r>
              <a:rPr sz="2800" dirty="0">
                <a:solidFill>
                  <a:srgbClr val="0000FF"/>
                </a:solidFill>
                <a:latin typeface="Calibri"/>
                <a:cs typeface="Calibri"/>
              </a:rPr>
              <a:t> </a:t>
            </a:r>
            <a:r>
              <a:rPr sz="2800" spc="-5" dirty="0">
                <a:solidFill>
                  <a:srgbClr val="0000FF"/>
                </a:solidFill>
                <a:latin typeface="Calibri"/>
                <a:cs typeface="Calibri"/>
              </a:rPr>
              <a:t>grade</a:t>
            </a:r>
            <a:r>
              <a:rPr sz="2800" spc="-5" dirty="0">
                <a:latin typeface="Calibri"/>
                <a:cs typeface="Calibri"/>
              </a:rPr>
              <a:t>,</a:t>
            </a:r>
            <a:r>
              <a:rPr sz="2800" dirty="0">
                <a:latin typeface="Calibri"/>
                <a:cs typeface="Calibri"/>
              </a:rPr>
              <a:t> and</a:t>
            </a:r>
            <a:r>
              <a:rPr sz="2800" spc="-5" dirty="0">
                <a:latin typeface="Calibri"/>
                <a:cs typeface="Calibri"/>
              </a:rPr>
              <a:t> </a:t>
            </a:r>
            <a:r>
              <a:rPr sz="2800" dirty="0">
                <a:latin typeface="Calibri"/>
                <a:cs typeface="Calibri"/>
              </a:rPr>
              <a:t>the </a:t>
            </a:r>
            <a:r>
              <a:rPr sz="2800" spc="-5" dirty="0">
                <a:latin typeface="Calibri"/>
                <a:cs typeface="Calibri"/>
              </a:rPr>
              <a:t>supporting</a:t>
            </a:r>
            <a:r>
              <a:rPr sz="2800" dirty="0">
                <a:latin typeface="Calibri"/>
                <a:cs typeface="Calibri"/>
              </a:rPr>
              <a:t> cast</a:t>
            </a:r>
            <a:r>
              <a:rPr sz="2800" spc="-5" dirty="0">
                <a:latin typeface="Calibri"/>
                <a:cs typeface="Calibri"/>
              </a:rPr>
              <a:t> </a:t>
            </a:r>
            <a:r>
              <a:rPr sz="2800" dirty="0">
                <a:latin typeface="Calibri"/>
                <a:cs typeface="Calibri"/>
              </a:rPr>
              <a:t>is </a:t>
            </a:r>
            <a:r>
              <a:rPr sz="2800" spc="5" dirty="0">
                <a:latin typeface="Calibri"/>
                <a:cs typeface="Calibri"/>
              </a:rPr>
              <a:t> </a:t>
            </a:r>
            <a:r>
              <a:rPr sz="2800" dirty="0">
                <a:solidFill>
                  <a:srgbClr val="0000FF"/>
                </a:solidFill>
                <a:latin typeface="Calibri"/>
                <a:cs typeface="Calibri"/>
              </a:rPr>
              <a:t>good</a:t>
            </a:r>
            <a:r>
              <a:rPr sz="2800" spc="-10" dirty="0">
                <a:solidFill>
                  <a:srgbClr val="0000FF"/>
                </a:solidFill>
                <a:latin typeface="Calibri"/>
                <a:cs typeface="Calibri"/>
              </a:rPr>
              <a:t> </a:t>
            </a:r>
            <a:r>
              <a:rPr sz="2800" dirty="0">
                <a:latin typeface="Calibri"/>
                <a:cs typeface="Calibri"/>
              </a:rPr>
              <a:t>as </a:t>
            </a:r>
            <a:r>
              <a:rPr sz="2800" spc="-5" dirty="0">
                <a:latin typeface="Calibri"/>
                <a:cs typeface="Calibri"/>
              </a:rPr>
              <a:t>well,</a:t>
            </a:r>
            <a:r>
              <a:rPr sz="2800" dirty="0">
                <a:latin typeface="Calibri"/>
                <a:cs typeface="Calibri"/>
              </a:rPr>
              <a:t> and</a:t>
            </a:r>
            <a:r>
              <a:rPr sz="2800" spc="-5" dirty="0">
                <a:latin typeface="Calibri"/>
                <a:cs typeface="Calibri"/>
              </a:rPr>
              <a:t> Stallone</a:t>
            </a:r>
            <a:r>
              <a:rPr sz="2800" dirty="0">
                <a:latin typeface="Calibri"/>
                <a:cs typeface="Calibri"/>
              </a:rPr>
              <a:t> is </a:t>
            </a:r>
            <a:r>
              <a:rPr sz="2800" spc="-15" dirty="0">
                <a:latin typeface="Calibri"/>
                <a:cs typeface="Calibri"/>
              </a:rPr>
              <a:t>attempting</a:t>
            </a:r>
            <a:r>
              <a:rPr sz="2800" spc="-5" dirty="0">
                <a:latin typeface="Calibri"/>
                <a:cs typeface="Calibri"/>
              </a:rPr>
              <a:t> </a:t>
            </a:r>
            <a:r>
              <a:rPr sz="2800" dirty="0">
                <a:latin typeface="Calibri"/>
                <a:cs typeface="Calibri"/>
              </a:rPr>
              <a:t>to deliver a </a:t>
            </a:r>
            <a:r>
              <a:rPr sz="2800" spc="5" dirty="0">
                <a:latin typeface="Calibri"/>
                <a:cs typeface="Calibri"/>
              </a:rPr>
              <a:t> </a:t>
            </a:r>
            <a:r>
              <a:rPr sz="2800" spc="-5" dirty="0">
                <a:latin typeface="Calibri"/>
                <a:cs typeface="Calibri"/>
              </a:rPr>
              <a:t>good performance.</a:t>
            </a:r>
            <a:r>
              <a:rPr sz="2800" dirty="0">
                <a:latin typeface="Calibri"/>
                <a:cs typeface="Calibri"/>
              </a:rPr>
              <a:t> </a:t>
            </a:r>
            <a:r>
              <a:rPr sz="2800" spc="-5" dirty="0">
                <a:latin typeface="Calibri"/>
                <a:cs typeface="Calibri"/>
              </a:rPr>
              <a:t>However,</a:t>
            </a:r>
            <a:r>
              <a:rPr sz="2800" dirty="0">
                <a:latin typeface="Calibri"/>
                <a:cs typeface="Calibri"/>
              </a:rPr>
              <a:t> it</a:t>
            </a:r>
            <a:r>
              <a:rPr sz="2800" spc="-5" dirty="0">
                <a:latin typeface="Calibri"/>
                <a:cs typeface="Calibri"/>
              </a:rPr>
              <a:t> </a:t>
            </a:r>
            <a:r>
              <a:rPr sz="2800" b="1" spc="-5" dirty="0">
                <a:solidFill>
                  <a:srgbClr val="FF0000"/>
                </a:solidFill>
                <a:latin typeface="Calibri"/>
                <a:cs typeface="Calibri"/>
              </a:rPr>
              <a:t>can’t</a:t>
            </a:r>
            <a:r>
              <a:rPr sz="2800" b="1" dirty="0">
                <a:solidFill>
                  <a:srgbClr val="FF0000"/>
                </a:solidFill>
                <a:latin typeface="Calibri"/>
                <a:cs typeface="Calibri"/>
              </a:rPr>
              <a:t> </a:t>
            </a:r>
            <a:r>
              <a:rPr sz="2800" b="1" spc="-5" dirty="0">
                <a:solidFill>
                  <a:srgbClr val="FF0000"/>
                </a:solidFill>
                <a:latin typeface="Calibri"/>
                <a:cs typeface="Calibri"/>
              </a:rPr>
              <a:t>hold</a:t>
            </a:r>
            <a:r>
              <a:rPr sz="2800" b="1" dirty="0">
                <a:solidFill>
                  <a:srgbClr val="FF0000"/>
                </a:solidFill>
                <a:latin typeface="Calibri"/>
                <a:cs typeface="Calibri"/>
              </a:rPr>
              <a:t> </a:t>
            </a:r>
            <a:r>
              <a:rPr sz="2800" b="1" spc="-5" dirty="0">
                <a:solidFill>
                  <a:srgbClr val="FF0000"/>
                </a:solidFill>
                <a:latin typeface="Calibri"/>
                <a:cs typeface="Calibri"/>
              </a:rPr>
              <a:t>up</a:t>
            </a:r>
            <a:r>
              <a:rPr sz="2800" spc="-5" dirty="0">
                <a:latin typeface="Calibri"/>
                <a:cs typeface="Calibri"/>
              </a:rPr>
              <a:t>.”</a:t>
            </a:r>
            <a:endParaRPr sz="2800">
              <a:latin typeface="Calibri"/>
              <a:cs typeface="Calibri"/>
            </a:endParaRPr>
          </a:p>
          <a:p>
            <a:pPr marL="355600" marR="321310" indent="-342900">
              <a:lnSpc>
                <a:spcPct val="100099"/>
              </a:lnSpc>
              <a:spcBef>
                <a:spcPts val="710"/>
              </a:spcBef>
              <a:buClr>
                <a:srgbClr val="CC0000"/>
              </a:buClr>
              <a:buFont typeface="Times New Roman"/>
              <a:buChar char="•"/>
              <a:tabLst>
                <a:tab pos="354965" algn="l"/>
                <a:tab pos="355600" algn="l"/>
              </a:tabLst>
            </a:pPr>
            <a:r>
              <a:rPr sz="2800" spc="-5" dirty="0">
                <a:latin typeface="Calibri"/>
                <a:cs typeface="Calibri"/>
              </a:rPr>
              <a:t>Well </a:t>
            </a:r>
            <a:r>
              <a:rPr sz="2800" dirty="0">
                <a:latin typeface="Calibri"/>
                <a:cs typeface="Calibri"/>
              </a:rPr>
              <a:t>as usual </a:t>
            </a:r>
            <a:r>
              <a:rPr sz="2800" spc="-5" dirty="0">
                <a:latin typeface="Calibri"/>
                <a:cs typeface="Calibri"/>
              </a:rPr>
              <a:t>Keanu</a:t>
            </a:r>
            <a:r>
              <a:rPr sz="2800" dirty="0">
                <a:latin typeface="Calibri"/>
                <a:cs typeface="Calibri"/>
              </a:rPr>
              <a:t> </a:t>
            </a:r>
            <a:r>
              <a:rPr sz="2800" spc="-5" dirty="0">
                <a:latin typeface="Calibri"/>
                <a:cs typeface="Calibri"/>
              </a:rPr>
              <a:t>Reeves</a:t>
            </a:r>
            <a:r>
              <a:rPr sz="2800" dirty="0">
                <a:latin typeface="Calibri"/>
                <a:cs typeface="Calibri"/>
              </a:rPr>
              <a:t> is </a:t>
            </a:r>
            <a:r>
              <a:rPr sz="2800" spc="-5" dirty="0">
                <a:latin typeface="Calibri"/>
                <a:cs typeface="Calibri"/>
              </a:rPr>
              <a:t>nothing</a:t>
            </a:r>
            <a:r>
              <a:rPr sz="2800" dirty="0">
                <a:latin typeface="Calibri"/>
                <a:cs typeface="Calibri"/>
              </a:rPr>
              <a:t> special,</a:t>
            </a:r>
            <a:r>
              <a:rPr sz="2800" spc="-5" dirty="0">
                <a:latin typeface="Calibri"/>
                <a:cs typeface="Calibri"/>
              </a:rPr>
              <a:t> </a:t>
            </a:r>
            <a:r>
              <a:rPr sz="2800" dirty="0">
                <a:latin typeface="Calibri"/>
                <a:cs typeface="Calibri"/>
              </a:rPr>
              <a:t>but </a:t>
            </a:r>
            <a:r>
              <a:rPr sz="2800" spc="5" dirty="0">
                <a:latin typeface="Calibri"/>
                <a:cs typeface="Calibri"/>
              </a:rPr>
              <a:t> </a:t>
            </a:r>
            <a:r>
              <a:rPr sz="2800" spc="-5" dirty="0">
                <a:latin typeface="Calibri"/>
                <a:cs typeface="Calibri"/>
              </a:rPr>
              <a:t>surprisingly,</a:t>
            </a:r>
            <a:r>
              <a:rPr sz="2800" spc="10" dirty="0">
                <a:latin typeface="Calibri"/>
                <a:cs typeface="Calibri"/>
              </a:rPr>
              <a:t> </a:t>
            </a:r>
            <a:r>
              <a:rPr sz="2800" dirty="0">
                <a:latin typeface="Calibri"/>
                <a:cs typeface="Calibri"/>
              </a:rPr>
              <a:t>the</a:t>
            </a:r>
            <a:r>
              <a:rPr sz="2800" spc="10" dirty="0">
                <a:latin typeface="Calibri"/>
                <a:cs typeface="Calibri"/>
              </a:rPr>
              <a:t> </a:t>
            </a:r>
            <a:r>
              <a:rPr sz="2800" spc="-5" dirty="0">
                <a:solidFill>
                  <a:srgbClr val="0000FF"/>
                </a:solidFill>
                <a:latin typeface="Calibri"/>
                <a:cs typeface="Calibri"/>
              </a:rPr>
              <a:t>very</a:t>
            </a:r>
            <a:r>
              <a:rPr sz="2800" spc="10" dirty="0">
                <a:solidFill>
                  <a:srgbClr val="0000FF"/>
                </a:solidFill>
                <a:latin typeface="Calibri"/>
                <a:cs typeface="Calibri"/>
              </a:rPr>
              <a:t> </a:t>
            </a:r>
            <a:r>
              <a:rPr sz="2800" spc="-5" dirty="0">
                <a:solidFill>
                  <a:srgbClr val="0000FF"/>
                </a:solidFill>
                <a:latin typeface="Calibri"/>
                <a:cs typeface="Calibri"/>
              </a:rPr>
              <a:t>talented</a:t>
            </a:r>
            <a:r>
              <a:rPr sz="2800" spc="10" dirty="0">
                <a:solidFill>
                  <a:srgbClr val="0000FF"/>
                </a:solidFill>
                <a:latin typeface="Calibri"/>
                <a:cs typeface="Calibri"/>
              </a:rPr>
              <a:t> </a:t>
            </a:r>
            <a:r>
              <a:rPr sz="2800" spc="-5" dirty="0">
                <a:latin typeface="Calibri"/>
                <a:cs typeface="Calibri"/>
              </a:rPr>
              <a:t>Laurence</a:t>
            </a:r>
            <a:r>
              <a:rPr sz="2800" spc="10" dirty="0">
                <a:latin typeface="Calibri"/>
                <a:cs typeface="Calibri"/>
              </a:rPr>
              <a:t> </a:t>
            </a:r>
            <a:r>
              <a:rPr sz="2800" spc="-5" dirty="0">
                <a:latin typeface="Calibri"/>
                <a:cs typeface="Calibri"/>
              </a:rPr>
              <a:t>Fishbourne</a:t>
            </a:r>
            <a:r>
              <a:rPr sz="2800" spc="10" dirty="0">
                <a:latin typeface="Calibri"/>
                <a:cs typeface="Calibri"/>
              </a:rPr>
              <a:t> </a:t>
            </a:r>
            <a:r>
              <a:rPr sz="2800" spc="-5" dirty="0">
                <a:latin typeface="Calibri"/>
                <a:cs typeface="Calibri"/>
              </a:rPr>
              <a:t>is </a:t>
            </a:r>
            <a:r>
              <a:rPr sz="2800" spc="-615" dirty="0">
                <a:latin typeface="Calibri"/>
                <a:cs typeface="Calibri"/>
              </a:rPr>
              <a:t> </a:t>
            </a:r>
            <a:r>
              <a:rPr sz="2800" b="1" dirty="0">
                <a:solidFill>
                  <a:srgbClr val="FF0000"/>
                </a:solidFill>
                <a:latin typeface="Calibri"/>
                <a:cs typeface="Calibri"/>
              </a:rPr>
              <a:t>not</a:t>
            </a:r>
            <a:r>
              <a:rPr sz="2800" b="1" spc="-5" dirty="0">
                <a:solidFill>
                  <a:srgbClr val="FF0000"/>
                </a:solidFill>
                <a:latin typeface="Calibri"/>
                <a:cs typeface="Calibri"/>
              </a:rPr>
              <a:t> so</a:t>
            </a:r>
            <a:r>
              <a:rPr sz="2800" b="1" dirty="0">
                <a:solidFill>
                  <a:srgbClr val="FF0000"/>
                </a:solidFill>
                <a:latin typeface="Calibri"/>
                <a:cs typeface="Calibri"/>
              </a:rPr>
              <a:t> good</a:t>
            </a:r>
            <a:r>
              <a:rPr sz="2800" b="1" spc="-10" dirty="0">
                <a:solidFill>
                  <a:srgbClr val="FF0000"/>
                </a:solidFill>
                <a:latin typeface="Calibri"/>
                <a:cs typeface="Calibri"/>
              </a:rPr>
              <a:t> </a:t>
            </a:r>
            <a:r>
              <a:rPr sz="2800" spc="-5" dirty="0">
                <a:latin typeface="Calibri"/>
                <a:cs typeface="Calibri"/>
              </a:rPr>
              <a:t>either,</a:t>
            </a:r>
            <a:r>
              <a:rPr sz="2800" dirty="0">
                <a:latin typeface="Calibri"/>
                <a:cs typeface="Calibri"/>
              </a:rPr>
              <a:t> I </a:t>
            </a:r>
            <a:r>
              <a:rPr sz="2800" spc="-5" dirty="0">
                <a:latin typeface="Calibri"/>
                <a:cs typeface="Calibri"/>
              </a:rPr>
              <a:t>was</a:t>
            </a:r>
            <a:r>
              <a:rPr sz="2800" dirty="0">
                <a:latin typeface="Calibri"/>
                <a:cs typeface="Calibri"/>
              </a:rPr>
              <a:t> </a:t>
            </a:r>
            <a:r>
              <a:rPr sz="2800" spc="-5" dirty="0">
                <a:latin typeface="Calibri"/>
                <a:cs typeface="Calibri"/>
              </a:rPr>
              <a:t>surprised.</a:t>
            </a:r>
            <a:endParaRPr sz="2800">
              <a:latin typeface="Calibri"/>
              <a:cs typeface="Calibri"/>
            </a:endParaRPr>
          </a:p>
        </p:txBody>
      </p:sp>
      <p:sp>
        <p:nvSpPr>
          <p:cNvPr id="8" name="object 8"/>
          <p:cNvSpPr txBox="1"/>
          <p:nvPr/>
        </p:nvSpPr>
        <p:spPr>
          <a:xfrm>
            <a:off x="383539" y="4738369"/>
            <a:ext cx="20574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33</a:t>
            </a:r>
            <a:endParaRPr sz="14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duct&#10;&#10;Description automatically generated">
            <a:extLst>
              <a:ext uri="{FF2B5EF4-FFF2-40B4-BE49-F238E27FC236}">
                <a16:creationId xmlns:a16="http://schemas.microsoft.com/office/drawing/2014/main" id="{85251B56-D220-FA24-1B14-22C296F51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12725"/>
            <a:ext cx="8915400" cy="4528457"/>
          </a:xfrm>
          <a:prstGeom prst="rect">
            <a:avLst/>
          </a:prstGeom>
        </p:spPr>
      </p:pic>
    </p:spTree>
    <p:extLst>
      <p:ext uri="{BB962C8B-B14F-4D97-AF65-F5344CB8AC3E}">
        <p14:creationId xmlns:p14="http://schemas.microsoft.com/office/powerpoint/2010/main" val="1272970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929342-F5C0-1B50-4A27-43ECE0EBBEB0}"/>
              </a:ext>
            </a:extLst>
          </p:cNvPr>
          <p:cNvPicPr>
            <a:picLocks noGrp="1" noChangeAspect="1"/>
          </p:cNvPicPr>
          <p:nvPr>
            <p:ph sz="half" idx="3"/>
          </p:nvPr>
        </p:nvPicPr>
        <p:blipFill>
          <a:blip r:embed="rId3"/>
          <a:stretch>
            <a:fillRect/>
          </a:stretch>
        </p:blipFill>
        <p:spPr>
          <a:xfrm>
            <a:off x="1485900" y="1203325"/>
            <a:ext cx="6172200" cy="2743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2C28-E40A-EC80-DFA4-21B787A3C9ED}"/>
              </a:ext>
            </a:extLst>
          </p:cNvPr>
          <p:cNvPicPr>
            <a:picLocks noChangeAspect="1"/>
          </p:cNvPicPr>
          <p:nvPr/>
        </p:nvPicPr>
        <p:blipFill>
          <a:blip r:embed="rId3"/>
          <a:stretch>
            <a:fillRect/>
          </a:stretch>
        </p:blipFill>
        <p:spPr>
          <a:xfrm>
            <a:off x="2362200" y="0"/>
            <a:ext cx="4800600" cy="5149850"/>
          </a:xfrm>
          <a:prstGeom prst="rect">
            <a:avLst/>
          </a:prstGeom>
        </p:spPr>
      </p:pic>
    </p:spTree>
    <p:extLst>
      <p:ext uri="{BB962C8B-B14F-4D97-AF65-F5344CB8AC3E}">
        <p14:creationId xmlns:p14="http://schemas.microsoft.com/office/powerpoint/2010/main" val="20800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526539" y="139700"/>
            <a:ext cx="3515995" cy="513080"/>
          </a:xfrm>
          <a:prstGeom prst="rect">
            <a:avLst/>
          </a:prstGeom>
        </p:spPr>
        <p:txBody>
          <a:bodyPr vert="horz" wrap="square" lIns="0" tIns="12700" rIns="0" bIns="0" rtlCol="0">
            <a:spAutoFit/>
          </a:bodyPr>
          <a:lstStyle/>
          <a:p>
            <a:pPr marL="12700">
              <a:lnSpc>
                <a:spcPct val="100000"/>
              </a:lnSpc>
              <a:spcBef>
                <a:spcPts val="100"/>
              </a:spcBef>
            </a:pPr>
            <a:r>
              <a:rPr spc="-5" dirty="0"/>
              <a:t>The</a:t>
            </a:r>
            <a:r>
              <a:rPr spc="-50" dirty="0"/>
              <a:t> </a:t>
            </a:r>
            <a:r>
              <a:rPr spc="-5" dirty="0"/>
              <a:t>General</a:t>
            </a:r>
            <a:r>
              <a:rPr spc="-45" dirty="0"/>
              <a:t> </a:t>
            </a:r>
            <a:r>
              <a:rPr spc="-5" dirty="0"/>
              <a:t>Inquirer</a:t>
            </a:r>
          </a:p>
        </p:txBody>
      </p:sp>
      <p:sp>
        <p:nvSpPr>
          <p:cNvPr id="7" name="object 7"/>
          <p:cNvSpPr txBox="1"/>
          <p:nvPr/>
        </p:nvSpPr>
        <p:spPr>
          <a:xfrm>
            <a:off x="383539" y="862350"/>
            <a:ext cx="8252459" cy="3909060"/>
          </a:xfrm>
          <a:prstGeom prst="rect">
            <a:avLst/>
          </a:prstGeom>
        </p:spPr>
        <p:txBody>
          <a:bodyPr vert="horz" wrap="square" lIns="0" tIns="27939" rIns="0" bIns="0" rtlCol="0">
            <a:spAutoFit/>
          </a:bodyPr>
          <a:lstStyle/>
          <a:p>
            <a:pPr marL="1308100" marR="567690">
              <a:lnSpc>
                <a:spcPts val="1600"/>
              </a:lnSpc>
              <a:spcBef>
                <a:spcPts val="219"/>
              </a:spcBef>
            </a:pPr>
            <a:r>
              <a:rPr sz="1400" dirty="0">
                <a:solidFill>
                  <a:srgbClr val="28817A"/>
                </a:solidFill>
                <a:latin typeface="Calibri"/>
                <a:cs typeface="Calibri"/>
              </a:rPr>
              <a:t>Philip </a:t>
            </a:r>
            <a:r>
              <a:rPr sz="1400" spc="-5" dirty="0">
                <a:solidFill>
                  <a:srgbClr val="28817A"/>
                </a:solidFill>
                <a:latin typeface="Calibri"/>
                <a:cs typeface="Calibri"/>
              </a:rPr>
              <a:t>J. </a:t>
            </a:r>
            <a:r>
              <a:rPr sz="1400" dirty="0">
                <a:solidFill>
                  <a:srgbClr val="28817A"/>
                </a:solidFill>
                <a:latin typeface="Calibri"/>
                <a:cs typeface="Calibri"/>
              </a:rPr>
              <a:t>Stone, </a:t>
            </a:r>
            <a:r>
              <a:rPr sz="1400" spc="-5" dirty="0">
                <a:solidFill>
                  <a:srgbClr val="28817A"/>
                </a:solidFill>
                <a:latin typeface="Calibri"/>
                <a:cs typeface="Calibri"/>
              </a:rPr>
              <a:t>Dexter </a:t>
            </a:r>
            <a:r>
              <a:rPr sz="1400" dirty="0">
                <a:solidFill>
                  <a:srgbClr val="28817A"/>
                </a:solidFill>
                <a:latin typeface="Calibri"/>
                <a:cs typeface="Calibri"/>
              </a:rPr>
              <a:t>C Dunphy, </a:t>
            </a:r>
            <a:r>
              <a:rPr sz="1400" spc="-5" dirty="0">
                <a:solidFill>
                  <a:srgbClr val="28817A"/>
                </a:solidFill>
                <a:latin typeface="Calibri"/>
                <a:cs typeface="Calibri"/>
              </a:rPr>
              <a:t>Marshall </a:t>
            </a:r>
            <a:r>
              <a:rPr sz="1400" dirty="0">
                <a:solidFill>
                  <a:srgbClr val="28817A"/>
                </a:solidFill>
                <a:latin typeface="Calibri"/>
                <a:cs typeface="Calibri"/>
              </a:rPr>
              <a:t>S. Smith, Daniel M. Ogilvie. </a:t>
            </a:r>
            <a:r>
              <a:rPr sz="1400" spc="-5" dirty="0">
                <a:solidFill>
                  <a:srgbClr val="28817A"/>
                </a:solidFill>
                <a:latin typeface="Calibri"/>
                <a:cs typeface="Calibri"/>
              </a:rPr>
              <a:t>1966. </a:t>
            </a:r>
            <a:r>
              <a:rPr sz="1400" dirty="0">
                <a:solidFill>
                  <a:srgbClr val="28817A"/>
                </a:solidFill>
                <a:latin typeface="Calibri"/>
                <a:cs typeface="Calibri"/>
              </a:rPr>
              <a:t>The General </a:t>
            </a:r>
            <a:r>
              <a:rPr sz="1400" spc="-305" dirty="0">
                <a:solidFill>
                  <a:srgbClr val="28817A"/>
                </a:solidFill>
                <a:latin typeface="Calibri"/>
                <a:cs typeface="Calibri"/>
              </a:rPr>
              <a:t> </a:t>
            </a:r>
            <a:r>
              <a:rPr sz="1400" dirty="0">
                <a:solidFill>
                  <a:srgbClr val="28817A"/>
                </a:solidFill>
                <a:latin typeface="Calibri"/>
                <a:cs typeface="Calibri"/>
              </a:rPr>
              <a:t>Inquirer: A </a:t>
            </a:r>
            <a:r>
              <a:rPr sz="1400" spc="-5" dirty="0">
                <a:solidFill>
                  <a:srgbClr val="28817A"/>
                </a:solidFill>
                <a:latin typeface="Calibri"/>
                <a:cs typeface="Calibri"/>
              </a:rPr>
              <a:t>Computer</a:t>
            </a:r>
            <a:r>
              <a:rPr sz="1400" dirty="0">
                <a:solidFill>
                  <a:srgbClr val="28817A"/>
                </a:solidFill>
                <a:latin typeface="Calibri"/>
                <a:cs typeface="Calibri"/>
              </a:rPr>
              <a:t> </a:t>
            </a:r>
            <a:r>
              <a:rPr sz="1400" spc="-5" dirty="0">
                <a:solidFill>
                  <a:srgbClr val="28817A"/>
                </a:solidFill>
                <a:latin typeface="Calibri"/>
                <a:cs typeface="Calibri"/>
              </a:rPr>
              <a:t>Approach</a:t>
            </a:r>
            <a:r>
              <a:rPr sz="1400" dirty="0">
                <a:solidFill>
                  <a:srgbClr val="28817A"/>
                </a:solidFill>
                <a:latin typeface="Calibri"/>
                <a:cs typeface="Calibri"/>
              </a:rPr>
              <a:t> to </a:t>
            </a:r>
            <a:r>
              <a:rPr sz="1400" spc="-5" dirty="0">
                <a:solidFill>
                  <a:srgbClr val="28817A"/>
                </a:solidFill>
                <a:latin typeface="Calibri"/>
                <a:cs typeface="Calibri"/>
              </a:rPr>
              <a:t>Content</a:t>
            </a:r>
            <a:r>
              <a:rPr sz="1400" dirty="0">
                <a:solidFill>
                  <a:srgbClr val="28817A"/>
                </a:solidFill>
                <a:latin typeface="Calibri"/>
                <a:cs typeface="Calibri"/>
              </a:rPr>
              <a:t> </a:t>
            </a:r>
            <a:r>
              <a:rPr sz="1400" spc="-5" dirty="0">
                <a:solidFill>
                  <a:srgbClr val="28817A"/>
                </a:solidFill>
                <a:latin typeface="Calibri"/>
                <a:cs typeface="Calibri"/>
              </a:rPr>
              <a:t>Analysis.</a:t>
            </a:r>
            <a:r>
              <a:rPr sz="1400" dirty="0">
                <a:solidFill>
                  <a:srgbClr val="28817A"/>
                </a:solidFill>
                <a:latin typeface="Calibri"/>
                <a:cs typeface="Calibri"/>
              </a:rPr>
              <a:t> MIT Press</a:t>
            </a:r>
            <a:endParaRPr sz="1400">
              <a:latin typeface="Calibri"/>
              <a:cs typeface="Calibri"/>
            </a:endParaRPr>
          </a:p>
          <a:p>
            <a:pPr>
              <a:lnSpc>
                <a:spcPct val="100000"/>
              </a:lnSpc>
              <a:spcBef>
                <a:spcPts val="45"/>
              </a:spcBef>
            </a:pPr>
            <a:endParaRPr sz="1600">
              <a:latin typeface="Calibri"/>
              <a:cs typeface="Calibri"/>
            </a:endParaRPr>
          </a:p>
          <a:p>
            <a:pPr marL="355600" indent="-342900">
              <a:lnSpc>
                <a:spcPct val="100000"/>
              </a:lnSpc>
              <a:buClr>
                <a:srgbClr val="CC0000"/>
              </a:buClr>
              <a:buFont typeface="Times New Roman"/>
              <a:buChar char="•"/>
              <a:tabLst>
                <a:tab pos="354965" algn="l"/>
                <a:tab pos="355600" algn="l"/>
              </a:tabLst>
            </a:pPr>
            <a:r>
              <a:rPr sz="2400" spc="-5" dirty="0">
                <a:latin typeface="Calibri"/>
                <a:cs typeface="Calibri"/>
              </a:rPr>
              <a:t>Home</a:t>
            </a:r>
            <a:r>
              <a:rPr sz="2400" spc="-10" dirty="0">
                <a:latin typeface="Calibri"/>
                <a:cs typeface="Calibri"/>
              </a:rPr>
              <a:t> </a:t>
            </a:r>
            <a:r>
              <a:rPr sz="2400" spc="-5" dirty="0">
                <a:latin typeface="Calibri"/>
                <a:cs typeface="Calibri"/>
              </a:rPr>
              <a:t>page:</a:t>
            </a:r>
            <a:r>
              <a:rPr sz="2400" spc="-10" dirty="0">
                <a:solidFill>
                  <a:srgbClr val="EF8E1C"/>
                </a:solidFill>
                <a:latin typeface="Calibri"/>
                <a:cs typeface="Calibri"/>
              </a:rPr>
              <a:t> </a:t>
            </a:r>
            <a:r>
              <a:rPr sz="2000" u="heavy" spc="-5" dirty="0">
                <a:solidFill>
                  <a:srgbClr val="EF8E1C"/>
                </a:solidFill>
                <a:uFill>
                  <a:solidFill>
                    <a:srgbClr val="F49F23"/>
                  </a:solidFill>
                </a:uFill>
                <a:latin typeface="Calibri"/>
                <a:cs typeface="Calibri"/>
                <a:hlinkClick r:id="rId3"/>
              </a:rPr>
              <a:t>http://www.wjh.harvard.edu/~inquirer</a:t>
            </a:r>
            <a:endParaRPr sz="2000">
              <a:latin typeface="Calibri"/>
              <a:cs typeface="Calibri"/>
            </a:endParaRPr>
          </a:p>
          <a:p>
            <a:pPr marL="355600" indent="-342900">
              <a:lnSpc>
                <a:spcPct val="100000"/>
              </a:lnSpc>
              <a:spcBef>
                <a:spcPts val="495"/>
              </a:spcBef>
              <a:buClr>
                <a:srgbClr val="CC0000"/>
              </a:buClr>
              <a:buFont typeface="Times New Roman"/>
              <a:buChar char="•"/>
              <a:tabLst>
                <a:tab pos="354965" algn="l"/>
                <a:tab pos="355600" algn="l"/>
                <a:tab pos="2699385" algn="l"/>
              </a:tabLst>
            </a:pPr>
            <a:r>
              <a:rPr sz="2400" dirty="0">
                <a:latin typeface="Calibri"/>
                <a:cs typeface="Calibri"/>
              </a:rPr>
              <a:t>List</a:t>
            </a:r>
            <a:r>
              <a:rPr sz="2400" spc="10" dirty="0">
                <a:latin typeface="Calibri"/>
                <a:cs typeface="Calibri"/>
              </a:rPr>
              <a:t> </a:t>
            </a:r>
            <a:r>
              <a:rPr sz="2400" spc="-5" dirty="0">
                <a:latin typeface="Calibri"/>
                <a:cs typeface="Calibri"/>
              </a:rPr>
              <a:t>of</a:t>
            </a:r>
            <a:r>
              <a:rPr sz="2400" spc="10" dirty="0">
                <a:latin typeface="Calibri"/>
                <a:cs typeface="Calibri"/>
              </a:rPr>
              <a:t> </a:t>
            </a:r>
            <a:r>
              <a:rPr sz="2400" spc="-5" dirty="0">
                <a:latin typeface="Calibri"/>
                <a:cs typeface="Calibri"/>
              </a:rPr>
              <a:t>Categories:	</a:t>
            </a:r>
            <a:r>
              <a:rPr sz="2000" u="heavy" spc="-5" dirty="0">
                <a:solidFill>
                  <a:srgbClr val="EF8E1C"/>
                </a:solidFill>
                <a:uFill>
                  <a:solidFill>
                    <a:srgbClr val="F49F23"/>
                  </a:solidFill>
                </a:uFill>
                <a:latin typeface="Calibri"/>
                <a:cs typeface="Calibri"/>
                <a:hlinkClick r:id="rId4"/>
              </a:rPr>
              <a:t>http://www.wjh.harvard.edu/~inquirer/homecat.htm</a:t>
            </a:r>
            <a:endParaRPr sz="2000">
              <a:latin typeface="Calibri"/>
              <a:cs typeface="Calibri"/>
            </a:endParaRPr>
          </a:p>
          <a:p>
            <a:pPr marL="355600" indent="-342900">
              <a:lnSpc>
                <a:spcPct val="100000"/>
              </a:lnSpc>
              <a:spcBef>
                <a:spcPts val="620"/>
              </a:spcBef>
              <a:buClr>
                <a:srgbClr val="CC0000"/>
              </a:buClr>
              <a:buFont typeface="Times New Roman"/>
              <a:buChar char="•"/>
              <a:tabLst>
                <a:tab pos="354965" algn="l"/>
                <a:tab pos="355600" algn="l"/>
              </a:tabLst>
            </a:pPr>
            <a:r>
              <a:rPr sz="2400" spc="-5" dirty="0">
                <a:latin typeface="Calibri"/>
                <a:cs typeface="Calibri"/>
              </a:rPr>
              <a:t>Spreadsheet:</a:t>
            </a:r>
            <a:r>
              <a:rPr sz="2400" spc="50" dirty="0">
                <a:solidFill>
                  <a:srgbClr val="EF8E1C"/>
                </a:solidFill>
                <a:latin typeface="Calibri"/>
                <a:cs typeface="Calibri"/>
              </a:rPr>
              <a:t> </a:t>
            </a:r>
            <a:r>
              <a:rPr sz="2000" u="heavy" spc="-5" dirty="0">
                <a:solidFill>
                  <a:srgbClr val="EF8E1C"/>
                </a:solidFill>
                <a:uFill>
                  <a:solidFill>
                    <a:srgbClr val="F49F23"/>
                  </a:solidFill>
                </a:uFill>
                <a:latin typeface="Calibri"/>
                <a:cs typeface="Calibri"/>
                <a:hlinkClick r:id="rId5"/>
              </a:rPr>
              <a:t>http://www.wjh.harvard.edu/~inquirer/inquirerbasic.xls</a:t>
            </a:r>
            <a:endParaRPr sz="2000">
              <a:latin typeface="Calibri"/>
              <a:cs typeface="Calibri"/>
            </a:endParaRPr>
          </a:p>
          <a:p>
            <a:pPr marL="355600" indent="-342900">
              <a:lnSpc>
                <a:spcPct val="100000"/>
              </a:lnSpc>
              <a:spcBef>
                <a:spcPts val="520"/>
              </a:spcBef>
              <a:buClr>
                <a:srgbClr val="CC0000"/>
              </a:buClr>
              <a:buFont typeface="Times New Roman"/>
              <a:buChar char="•"/>
              <a:tabLst>
                <a:tab pos="354965" algn="l"/>
                <a:tab pos="355600" algn="l"/>
              </a:tabLst>
            </a:pPr>
            <a:r>
              <a:rPr sz="2400" spc="-5" dirty="0">
                <a:latin typeface="Calibri"/>
                <a:cs typeface="Calibri"/>
              </a:rPr>
              <a:t>Categories:</a:t>
            </a:r>
            <a:endParaRPr sz="2400">
              <a:latin typeface="Calibri"/>
              <a:cs typeface="Calibri"/>
            </a:endParaRPr>
          </a:p>
          <a:p>
            <a:pPr marL="698500" lvl="1" indent="-228600">
              <a:lnSpc>
                <a:spcPct val="100000"/>
              </a:lnSpc>
              <a:spcBef>
                <a:spcPts val="525"/>
              </a:spcBef>
              <a:buFont typeface="Times New Roman"/>
              <a:buChar char="•"/>
              <a:tabLst>
                <a:tab pos="697865" algn="l"/>
                <a:tab pos="698500" algn="l"/>
              </a:tabLst>
            </a:pPr>
            <a:r>
              <a:rPr sz="2000" spc="-5" dirty="0">
                <a:latin typeface="Calibri"/>
                <a:cs typeface="Calibri"/>
              </a:rPr>
              <a:t>Positiv</a:t>
            </a:r>
            <a:r>
              <a:rPr sz="2000" spc="-10" dirty="0">
                <a:latin typeface="Calibri"/>
                <a:cs typeface="Calibri"/>
              </a:rPr>
              <a:t> </a:t>
            </a:r>
            <a:r>
              <a:rPr sz="2000" spc="-5" dirty="0">
                <a:latin typeface="Calibri"/>
                <a:cs typeface="Calibri"/>
              </a:rPr>
              <a:t>(1915 words)</a:t>
            </a:r>
            <a:r>
              <a:rPr sz="2000" dirty="0">
                <a:latin typeface="Calibri"/>
                <a:cs typeface="Calibri"/>
              </a:rPr>
              <a:t> and</a:t>
            </a:r>
            <a:r>
              <a:rPr sz="2000" spc="-10" dirty="0">
                <a:latin typeface="Calibri"/>
                <a:cs typeface="Calibri"/>
              </a:rPr>
              <a:t> </a:t>
            </a:r>
            <a:r>
              <a:rPr sz="2000" spc="-5" dirty="0">
                <a:latin typeface="Calibri"/>
                <a:cs typeface="Calibri"/>
              </a:rPr>
              <a:t>Negativ (2291</a:t>
            </a:r>
            <a:r>
              <a:rPr sz="2000" spc="-10" dirty="0">
                <a:latin typeface="Calibri"/>
                <a:cs typeface="Calibri"/>
              </a:rPr>
              <a:t> </a:t>
            </a:r>
            <a:r>
              <a:rPr sz="2000" spc="-5" dirty="0">
                <a:latin typeface="Calibri"/>
                <a:cs typeface="Calibri"/>
              </a:rPr>
              <a:t>words)</a:t>
            </a:r>
            <a:endParaRPr sz="200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spc="-5" dirty="0">
                <a:latin typeface="Calibri"/>
                <a:cs typeface="Calibri"/>
              </a:rPr>
              <a:t>Strong</a:t>
            </a:r>
            <a:r>
              <a:rPr sz="2000" spc="5" dirty="0">
                <a:latin typeface="Calibri"/>
                <a:cs typeface="Calibri"/>
              </a:rPr>
              <a:t> </a:t>
            </a:r>
            <a:r>
              <a:rPr sz="2000" dirty="0">
                <a:latin typeface="Calibri"/>
                <a:cs typeface="Calibri"/>
              </a:rPr>
              <a:t>vs</a:t>
            </a:r>
            <a:r>
              <a:rPr sz="2000" spc="5" dirty="0">
                <a:latin typeface="Calibri"/>
                <a:cs typeface="Calibri"/>
              </a:rPr>
              <a:t> </a:t>
            </a:r>
            <a:r>
              <a:rPr sz="2000" spc="-5" dirty="0">
                <a:latin typeface="Calibri"/>
                <a:cs typeface="Calibri"/>
              </a:rPr>
              <a:t>Weak,</a:t>
            </a:r>
            <a:r>
              <a:rPr sz="2000" spc="10" dirty="0">
                <a:latin typeface="Calibri"/>
                <a:cs typeface="Calibri"/>
              </a:rPr>
              <a:t> </a:t>
            </a:r>
            <a:r>
              <a:rPr sz="2000" spc="-5" dirty="0">
                <a:latin typeface="Calibri"/>
                <a:cs typeface="Calibri"/>
              </a:rPr>
              <a:t>Active</a:t>
            </a:r>
            <a:r>
              <a:rPr sz="2000" spc="5" dirty="0">
                <a:latin typeface="Calibri"/>
                <a:cs typeface="Calibri"/>
              </a:rPr>
              <a:t> </a:t>
            </a:r>
            <a:r>
              <a:rPr sz="2000" dirty="0">
                <a:latin typeface="Calibri"/>
                <a:cs typeface="Calibri"/>
              </a:rPr>
              <a:t>vs</a:t>
            </a:r>
            <a:r>
              <a:rPr sz="2000" spc="10" dirty="0">
                <a:latin typeface="Calibri"/>
                <a:cs typeface="Calibri"/>
              </a:rPr>
              <a:t> </a:t>
            </a:r>
            <a:r>
              <a:rPr sz="2000" dirty="0">
                <a:latin typeface="Calibri"/>
                <a:cs typeface="Calibri"/>
              </a:rPr>
              <a:t>Passive,</a:t>
            </a:r>
            <a:r>
              <a:rPr sz="2000" spc="5" dirty="0">
                <a:latin typeface="Calibri"/>
                <a:cs typeface="Calibri"/>
              </a:rPr>
              <a:t> </a:t>
            </a:r>
            <a:r>
              <a:rPr sz="2000" spc="-5" dirty="0">
                <a:latin typeface="Calibri"/>
                <a:cs typeface="Calibri"/>
              </a:rPr>
              <a:t>Overstated</a:t>
            </a:r>
            <a:r>
              <a:rPr sz="2000" spc="5" dirty="0">
                <a:latin typeface="Calibri"/>
                <a:cs typeface="Calibri"/>
              </a:rPr>
              <a:t> </a:t>
            </a:r>
            <a:r>
              <a:rPr sz="2000" spc="-5" dirty="0">
                <a:latin typeface="Calibri"/>
                <a:cs typeface="Calibri"/>
              </a:rPr>
              <a:t>versus</a:t>
            </a:r>
            <a:r>
              <a:rPr sz="2000" spc="10" dirty="0">
                <a:latin typeface="Calibri"/>
                <a:cs typeface="Calibri"/>
              </a:rPr>
              <a:t> </a:t>
            </a:r>
            <a:r>
              <a:rPr sz="2000" spc="-5" dirty="0">
                <a:latin typeface="Calibri"/>
                <a:cs typeface="Calibri"/>
              </a:rPr>
              <a:t>Understated</a:t>
            </a:r>
            <a:endParaRPr sz="200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spc="-5" dirty="0">
                <a:latin typeface="Calibri"/>
                <a:cs typeface="Calibri"/>
              </a:rPr>
              <a:t>Pleasure,</a:t>
            </a:r>
            <a:r>
              <a:rPr sz="2000" spc="5" dirty="0">
                <a:latin typeface="Calibri"/>
                <a:cs typeface="Calibri"/>
              </a:rPr>
              <a:t> </a:t>
            </a:r>
            <a:r>
              <a:rPr sz="2000" dirty="0">
                <a:latin typeface="Calibri"/>
                <a:cs typeface="Calibri"/>
              </a:rPr>
              <a:t>Pain,</a:t>
            </a:r>
            <a:r>
              <a:rPr sz="2000" spc="5" dirty="0">
                <a:latin typeface="Calibri"/>
                <a:cs typeface="Calibri"/>
              </a:rPr>
              <a:t> </a:t>
            </a:r>
            <a:r>
              <a:rPr sz="2000" spc="-5" dirty="0">
                <a:latin typeface="Calibri"/>
                <a:cs typeface="Calibri"/>
              </a:rPr>
              <a:t>Virtue,</a:t>
            </a:r>
            <a:r>
              <a:rPr sz="2000" spc="5" dirty="0">
                <a:latin typeface="Calibri"/>
                <a:cs typeface="Calibri"/>
              </a:rPr>
              <a:t> </a:t>
            </a:r>
            <a:r>
              <a:rPr sz="2000" dirty="0">
                <a:latin typeface="Calibri"/>
                <a:cs typeface="Calibri"/>
              </a:rPr>
              <a:t>Vice,</a:t>
            </a:r>
            <a:r>
              <a:rPr sz="2000" spc="5" dirty="0">
                <a:latin typeface="Calibri"/>
                <a:cs typeface="Calibri"/>
              </a:rPr>
              <a:t> </a:t>
            </a:r>
            <a:r>
              <a:rPr sz="2000" spc="-5" dirty="0">
                <a:latin typeface="Calibri"/>
                <a:cs typeface="Calibri"/>
              </a:rPr>
              <a:t>Motivation,</a:t>
            </a:r>
            <a:r>
              <a:rPr sz="2000" spc="10" dirty="0">
                <a:latin typeface="Calibri"/>
                <a:cs typeface="Calibri"/>
              </a:rPr>
              <a:t> </a:t>
            </a:r>
            <a:r>
              <a:rPr sz="2000" spc="-5" dirty="0">
                <a:latin typeface="Calibri"/>
                <a:cs typeface="Calibri"/>
              </a:rPr>
              <a:t>Cognitive</a:t>
            </a:r>
            <a:r>
              <a:rPr sz="2000" spc="5" dirty="0">
                <a:latin typeface="Calibri"/>
                <a:cs typeface="Calibri"/>
              </a:rPr>
              <a:t> </a:t>
            </a:r>
            <a:r>
              <a:rPr sz="2000" spc="-5" dirty="0">
                <a:latin typeface="Calibri"/>
                <a:cs typeface="Calibri"/>
              </a:rPr>
              <a:t>Orientation,</a:t>
            </a:r>
            <a:r>
              <a:rPr sz="2000" dirty="0">
                <a:latin typeface="Calibri"/>
                <a:cs typeface="Calibri"/>
              </a:rPr>
              <a:t> etc</a:t>
            </a:r>
            <a:endParaRPr sz="2000">
              <a:latin typeface="Calibri"/>
              <a:cs typeface="Calibri"/>
            </a:endParaRPr>
          </a:p>
          <a:p>
            <a:pPr marL="355600" indent="-342900">
              <a:lnSpc>
                <a:spcPct val="100000"/>
              </a:lnSpc>
              <a:spcBef>
                <a:spcPts val="495"/>
              </a:spcBef>
              <a:buClr>
                <a:srgbClr val="CC0000"/>
              </a:buClr>
              <a:buFont typeface="Times New Roman"/>
              <a:buChar char="•"/>
              <a:tabLst>
                <a:tab pos="354965" algn="l"/>
                <a:tab pos="355600" algn="l"/>
              </a:tabLst>
            </a:pPr>
            <a:r>
              <a:rPr sz="2400" spc="-5" dirty="0">
                <a:latin typeface="Calibri"/>
                <a:cs typeface="Calibri"/>
              </a:rPr>
              <a:t>Free</a:t>
            </a:r>
            <a:r>
              <a:rPr sz="2400" spc="-15" dirty="0">
                <a:latin typeface="Calibri"/>
                <a:cs typeface="Calibri"/>
              </a:rPr>
              <a:t> </a:t>
            </a:r>
            <a:r>
              <a:rPr sz="2400" spc="-5" dirty="0">
                <a:latin typeface="Calibri"/>
                <a:cs typeface="Calibri"/>
              </a:rPr>
              <a:t>for</a:t>
            </a:r>
            <a:r>
              <a:rPr sz="2400" spc="-10" dirty="0">
                <a:latin typeface="Calibri"/>
                <a:cs typeface="Calibri"/>
              </a:rPr>
              <a:t> </a:t>
            </a:r>
            <a:r>
              <a:rPr sz="2400" spc="-5" dirty="0">
                <a:latin typeface="Calibri"/>
                <a:cs typeface="Calibri"/>
              </a:rPr>
              <a:t>Research</a:t>
            </a:r>
            <a:r>
              <a:rPr sz="2400" spc="-10" dirty="0">
                <a:latin typeface="Calibri"/>
                <a:cs typeface="Calibri"/>
              </a:rPr>
              <a:t> </a:t>
            </a:r>
            <a:r>
              <a:rPr sz="2400" dirty="0">
                <a:latin typeface="Calibri"/>
                <a:cs typeface="Calibri"/>
              </a:rPr>
              <a:t>Use</a:t>
            </a:r>
            <a:endParaRPr sz="24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215900"/>
            <a:ext cx="6971030" cy="513080"/>
          </a:xfrm>
          <a:prstGeom prst="rect">
            <a:avLst/>
          </a:prstGeom>
        </p:spPr>
        <p:txBody>
          <a:bodyPr vert="horz" wrap="square" lIns="0" tIns="12700" rIns="0" bIns="0" rtlCol="0">
            <a:spAutoFit/>
          </a:bodyPr>
          <a:lstStyle/>
          <a:p>
            <a:pPr marL="12700">
              <a:lnSpc>
                <a:spcPct val="100000"/>
              </a:lnSpc>
              <a:spcBef>
                <a:spcPts val="100"/>
              </a:spcBef>
            </a:pPr>
            <a:r>
              <a:rPr dirty="0"/>
              <a:t>LIWC</a:t>
            </a:r>
            <a:r>
              <a:rPr spc="-15" dirty="0"/>
              <a:t> </a:t>
            </a:r>
            <a:r>
              <a:rPr spc="-5" dirty="0"/>
              <a:t>(Linguistic</a:t>
            </a:r>
            <a:r>
              <a:rPr spc="-10" dirty="0"/>
              <a:t> </a:t>
            </a:r>
            <a:r>
              <a:rPr dirty="0"/>
              <a:t>Inquiry</a:t>
            </a:r>
            <a:r>
              <a:rPr spc="-10" dirty="0"/>
              <a:t> </a:t>
            </a:r>
            <a:r>
              <a:rPr dirty="0"/>
              <a:t>and</a:t>
            </a:r>
            <a:r>
              <a:rPr spc="-10" dirty="0"/>
              <a:t> </a:t>
            </a:r>
            <a:r>
              <a:rPr spc="-5" dirty="0"/>
              <a:t>Word</a:t>
            </a:r>
            <a:r>
              <a:rPr spc="-10" dirty="0"/>
              <a:t> </a:t>
            </a:r>
            <a:r>
              <a:rPr spc="-5" dirty="0"/>
              <a:t>Count)</a:t>
            </a:r>
          </a:p>
        </p:txBody>
      </p:sp>
      <p:sp>
        <p:nvSpPr>
          <p:cNvPr id="7" name="object 7"/>
          <p:cNvSpPr txBox="1"/>
          <p:nvPr/>
        </p:nvSpPr>
        <p:spPr>
          <a:xfrm>
            <a:off x="764539" y="852169"/>
            <a:ext cx="7759065" cy="4085590"/>
          </a:xfrm>
          <a:prstGeom prst="rect">
            <a:avLst/>
          </a:prstGeom>
        </p:spPr>
        <p:txBody>
          <a:bodyPr vert="horz" wrap="square" lIns="0" tIns="22860" rIns="0" bIns="0" rtlCol="0">
            <a:spAutoFit/>
          </a:bodyPr>
          <a:lstStyle/>
          <a:p>
            <a:pPr marL="469900" marR="5080">
              <a:lnSpc>
                <a:spcPts val="1900"/>
              </a:lnSpc>
              <a:spcBef>
                <a:spcPts val="180"/>
              </a:spcBef>
            </a:pPr>
            <a:r>
              <a:rPr sz="1600" spc="-5" dirty="0">
                <a:solidFill>
                  <a:srgbClr val="28817A"/>
                </a:solidFill>
                <a:latin typeface="Calibri"/>
                <a:cs typeface="Calibri"/>
              </a:rPr>
              <a:t>Pennebaker,</a:t>
            </a:r>
            <a:r>
              <a:rPr sz="1600" spc="10" dirty="0">
                <a:solidFill>
                  <a:srgbClr val="28817A"/>
                </a:solidFill>
                <a:latin typeface="Calibri"/>
                <a:cs typeface="Calibri"/>
              </a:rPr>
              <a:t> </a:t>
            </a:r>
            <a:r>
              <a:rPr sz="1600" spc="-5" dirty="0">
                <a:solidFill>
                  <a:srgbClr val="28817A"/>
                </a:solidFill>
                <a:latin typeface="Calibri"/>
                <a:cs typeface="Calibri"/>
              </a:rPr>
              <a:t>J.W.,</a:t>
            </a:r>
            <a:r>
              <a:rPr sz="1600" spc="10" dirty="0">
                <a:solidFill>
                  <a:srgbClr val="28817A"/>
                </a:solidFill>
                <a:latin typeface="Calibri"/>
                <a:cs typeface="Calibri"/>
              </a:rPr>
              <a:t> </a:t>
            </a:r>
            <a:r>
              <a:rPr sz="1600" spc="-5" dirty="0">
                <a:solidFill>
                  <a:srgbClr val="28817A"/>
                </a:solidFill>
                <a:latin typeface="Calibri"/>
                <a:cs typeface="Calibri"/>
              </a:rPr>
              <a:t>Booth,</a:t>
            </a:r>
            <a:r>
              <a:rPr sz="1600" spc="10" dirty="0">
                <a:solidFill>
                  <a:srgbClr val="28817A"/>
                </a:solidFill>
                <a:latin typeface="Calibri"/>
                <a:cs typeface="Calibri"/>
              </a:rPr>
              <a:t> </a:t>
            </a:r>
            <a:r>
              <a:rPr sz="1600" spc="-5" dirty="0">
                <a:solidFill>
                  <a:srgbClr val="28817A"/>
                </a:solidFill>
                <a:latin typeface="Calibri"/>
                <a:cs typeface="Calibri"/>
              </a:rPr>
              <a:t>R.J.,</a:t>
            </a:r>
            <a:r>
              <a:rPr sz="1600" spc="10" dirty="0">
                <a:solidFill>
                  <a:srgbClr val="28817A"/>
                </a:solidFill>
                <a:latin typeface="Calibri"/>
                <a:cs typeface="Calibri"/>
              </a:rPr>
              <a:t> </a:t>
            </a:r>
            <a:r>
              <a:rPr sz="1600" dirty="0">
                <a:solidFill>
                  <a:srgbClr val="28817A"/>
                </a:solidFill>
                <a:latin typeface="Calibri"/>
                <a:cs typeface="Calibri"/>
              </a:rPr>
              <a:t>&amp;</a:t>
            </a:r>
            <a:r>
              <a:rPr sz="1600" spc="10" dirty="0">
                <a:solidFill>
                  <a:srgbClr val="28817A"/>
                </a:solidFill>
                <a:latin typeface="Calibri"/>
                <a:cs typeface="Calibri"/>
              </a:rPr>
              <a:t> </a:t>
            </a:r>
            <a:r>
              <a:rPr sz="1600" spc="-5" dirty="0">
                <a:solidFill>
                  <a:srgbClr val="28817A"/>
                </a:solidFill>
                <a:latin typeface="Calibri"/>
                <a:cs typeface="Calibri"/>
              </a:rPr>
              <a:t>Francis,</a:t>
            </a:r>
            <a:r>
              <a:rPr sz="1600" spc="10" dirty="0">
                <a:solidFill>
                  <a:srgbClr val="28817A"/>
                </a:solidFill>
                <a:latin typeface="Calibri"/>
                <a:cs typeface="Calibri"/>
              </a:rPr>
              <a:t> </a:t>
            </a:r>
            <a:r>
              <a:rPr sz="1600" dirty="0">
                <a:solidFill>
                  <a:srgbClr val="28817A"/>
                </a:solidFill>
                <a:latin typeface="Calibri"/>
                <a:cs typeface="Calibri"/>
              </a:rPr>
              <a:t>M.E.</a:t>
            </a:r>
            <a:r>
              <a:rPr sz="1600" spc="15" dirty="0">
                <a:solidFill>
                  <a:srgbClr val="28817A"/>
                </a:solidFill>
                <a:latin typeface="Calibri"/>
                <a:cs typeface="Calibri"/>
              </a:rPr>
              <a:t> </a:t>
            </a:r>
            <a:r>
              <a:rPr sz="1600" spc="-5" dirty="0">
                <a:solidFill>
                  <a:srgbClr val="28817A"/>
                </a:solidFill>
                <a:latin typeface="Calibri"/>
                <a:cs typeface="Calibri"/>
              </a:rPr>
              <a:t>(2007).</a:t>
            </a:r>
            <a:r>
              <a:rPr sz="1600" spc="10" dirty="0">
                <a:solidFill>
                  <a:srgbClr val="28817A"/>
                </a:solidFill>
                <a:latin typeface="Calibri"/>
                <a:cs typeface="Calibri"/>
              </a:rPr>
              <a:t> </a:t>
            </a:r>
            <a:r>
              <a:rPr sz="1600" spc="-5" dirty="0">
                <a:solidFill>
                  <a:srgbClr val="28817A"/>
                </a:solidFill>
                <a:latin typeface="Calibri"/>
                <a:cs typeface="Calibri"/>
              </a:rPr>
              <a:t>Linguistic</a:t>
            </a:r>
            <a:r>
              <a:rPr sz="1600" spc="10" dirty="0">
                <a:solidFill>
                  <a:srgbClr val="28817A"/>
                </a:solidFill>
                <a:latin typeface="Calibri"/>
                <a:cs typeface="Calibri"/>
              </a:rPr>
              <a:t> </a:t>
            </a:r>
            <a:r>
              <a:rPr sz="1600" spc="-5" dirty="0">
                <a:solidFill>
                  <a:srgbClr val="28817A"/>
                </a:solidFill>
                <a:latin typeface="Calibri"/>
                <a:cs typeface="Calibri"/>
              </a:rPr>
              <a:t>Inquiry</a:t>
            </a:r>
            <a:r>
              <a:rPr sz="1600" spc="10" dirty="0">
                <a:solidFill>
                  <a:srgbClr val="28817A"/>
                </a:solidFill>
                <a:latin typeface="Calibri"/>
                <a:cs typeface="Calibri"/>
              </a:rPr>
              <a:t> </a:t>
            </a:r>
            <a:r>
              <a:rPr sz="1600" dirty="0">
                <a:solidFill>
                  <a:srgbClr val="28817A"/>
                </a:solidFill>
                <a:latin typeface="Calibri"/>
                <a:cs typeface="Calibri"/>
              </a:rPr>
              <a:t>and</a:t>
            </a:r>
            <a:r>
              <a:rPr sz="1600" spc="10" dirty="0">
                <a:solidFill>
                  <a:srgbClr val="28817A"/>
                </a:solidFill>
                <a:latin typeface="Calibri"/>
                <a:cs typeface="Calibri"/>
              </a:rPr>
              <a:t> </a:t>
            </a:r>
            <a:r>
              <a:rPr sz="1600" spc="-5" dirty="0">
                <a:solidFill>
                  <a:srgbClr val="28817A"/>
                </a:solidFill>
                <a:latin typeface="Calibri"/>
                <a:cs typeface="Calibri"/>
              </a:rPr>
              <a:t>Word</a:t>
            </a:r>
            <a:r>
              <a:rPr sz="1600" spc="10" dirty="0">
                <a:solidFill>
                  <a:srgbClr val="28817A"/>
                </a:solidFill>
                <a:latin typeface="Calibri"/>
                <a:cs typeface="Calibri"/>
              </a:rPr>
              <a:t> </a:t>
            </a:r>
            <a:r>
              <a:rPr sz="1600" spc="-5" dirty="0">
                <a:solidFill>
                  <a:srgbClr val="28817A"/>
                </a:solidFill>
                <a:latin typeface="Calibri"/>
                <a:cs typeface="Calibri"/>
              </a:rPr>
              <a:t>Count: </a:t>
            </a:r>
            <a:r>
              <a:rPr sz="1600" spc="-345" dirty="0">
                <a:solidFill>
                  <a:srgbClr val="28817A"/>
                </a:solidFill>
                <a:latin typeface="Calibri"/>
                <a:cs typeface="Calibri"/>
              </a:rPr>
              <a:t> </a:t>
            </a:r>
            <a:r>
              <a:rPr sz="1600" spc="-5" dirty="0">
                <a:solidFill>
                  <a:srgbClr val="28817A"/>
                </a:solidFill>
                <a:latin typeface="Calibri"/>
                <a:cs typeface="Calibri"/>
              </a:rPr>
              <a:t>LIWC 2007.</a:t>
            </a:r>
            <a:r>
              <a:rPr sz="1600" dirty="0">
                <a:solidFill>
                  <a:srgbClr val="28817A"/>
                </a:solidFill>
                <a:latin typeface="Calibri"/>
                <a:cs typeface="Calibri"/>
              </a:rPr>
              <a:t> </a:t>
            </a:r>
            <a:r>
              <a:rPr sz="1600" spc="-5" dirty="0">
                <a:solidFill>
                  <a:srgbClr val="28817A"/>
                </a:solidFill>
                <a:latin typeface="Calibri"/>
                <a:cs typeface="Calibri"/>
              </a:rPr>
              <a:t>Austin,</a:t>
            </a:r>
            <a:r>
              <a:rPr sz="1600" dirty="0">
                <a:solidFill>
                  <a:srgbClr val="28817A"/>
                </a:solidFill>
                <a:latin typeface="Calibri"/>
                <a:cs typeface="Calibri"/>
              </a:rPr>
              <a:t> TX</a:t>
            </a:r>
            <a:endParaRPr sz="1600">
              <a:latin typeface="Calibri"/>
              <a:cs typeface="Calibri"/>
            </a:endParaRPr>
          </a:p>
          <a:p>
            <a:pPr marL="355600" indent="-342900">
              <a:lnSpc>
                <a:spcPct val="100000"/>
              </a:lnSpc>
              <a:spcBef>
                <a:spcPts val="495"/>
              </a:spcBef>
              <a:buClr>
                <a:srgbClr val="CC0000"/>
              </a:buClr>
              <a:buFont typeface="Times New Roman"/>
              <a:buChar char="•"/>
              <a:tabLst>
                <a:tab pos="354965" algn="l"/>
                <a:tab pos="355600" algn="l"/>
              </a:tabLst>
            </a:pPr>
            <a:r>
              <a:rPr sz="2400" spc="-5" dirty="0">
                <a:latin typeface="Calibri"/>
                <a:cs typeface="Calibri"/>
              </a:rPr>
              <a:t>Home</a:t>
            </a:r>
            <a:r>
              <a:rPr sz="2400" dirty="0">
                <a:latin typeface="Calibri"/>
                <a:cs typeface="Calibri"/>
              </a:rPr>
              <a:t> </a:t>
            </a:r>
            <a:r>
              <a:rPr sz="2400" spc="-5" dirty="0">
                <a:latin typeface="Calibri"/>
                <a:cs typeface="Calibri"/>
              </a:rPr>
              <a:t>page:</a:t>
            </a:r>
            <a:r>
              <a:rPr sz="2400" dirty="0">
                <a:solidFill>
                  <a:srgbClr val="EF8E1C"/>
                </a:solidFill>
                <a:latin typeface="Calibri"/>
                <a:cs typeface="Calibri"/>
              </a:rPr>
              <a:t> </a:t>
            </a:r>
            <a:r>
              <a:rPr sz="2400" u="heavy" spc="-10" dirty="0">
                <a:solidFill>
                  <a:srgbClr val="EF8E1C"/>
                </a:solidFill>
                <a:uFill>
                  <a:solidFill>
                    <a:srgbClr val="F49F23"/>
                  </a:solidFill>
                </a:uFill>
                <a:latin typeface="Calibri"/>
                <a:cs typeface="Calibri"/>
                <a:hlinkClick r:id="rId2"/>
              </a:rPr>
              <a:t>http://www.liwc.net/</a:t>
            </a:r>
            <a:endParaRPr sz="2400">
              <a:latin typeface="Calibri"/>
              <a:cs typeface="Calibri"/>
            </a:endParaRPr>
          </a:p>
          <a:p>
            <a:pPr marL="355600" indent="-342900">
              <a:lnSpc>
                <a:spcPct val="100000"/>
              </a:lnSpc>
              <a:spcBef>
                <a:spcPts val="520"/>
              </a:spcBef>
              <a:buClr>
                <a:srgbClr val="CC0000"/>
              </a:buClr>
              <a:buFont typeface="Times New Roman"/>
              <a:buChar char="•"/>
              <a:tabLst>
                <a:tab pos="354965" algn="l"/>
                <a:tab pos="355600" algn="l"/>
              </a:tabLst>
            </a:pPr>
            <a:r>
              <a:rPr sz="2400" spc="-5" dirty="0">
                <a:latin typeface="Calibri"/>
                <a:cs typeface="Calibri"/>
              </a:rPr>
              <a:t>2300</a:t>
            </a:r>
            <a:r>
              <a:rPr sz="2400" spc="-20" dirty="0">
                <a:latin typeface="Calibri"/>
                <a:cs typeface="Calibri"/>
              </a:rPr>
              <a:t> </a:t>
            </a:r>
            <a:r>
              <a:rPr sz="2400" spc="-5" dirty="0">
                <a:latin typeface="Calibri"/>
                <a:cs typeface="Calibri"/>
              </a:rPr>
              <a:t>words,</a:t>
            </a:r>
            <a:r>
              <a:rPr sz="2400" spc="-15" dirty="0">
                <a:latin typeface="Calibri"/>
                <a:cs typeface="Calibri"/>
              </a:rPr>
              <a:t> </a:t>
            </a:r>
            <a:r>
              <a:rPr sz="2400" spc="-5" dirty="0">
                <a:latin typeface="Calibri"/>
                <a:cs typeface="Calibri"/>
              </a:rPr>
              <a:t>&gt;70</a:t>
            </a:r>
            <a:r>
              <a:rPr sz="2400" spc="-20" dirty="0">
                <a:latin typeface="Calibri"/>
                <a:cs typeface="Calibri"/>
              </a:rPr>
              <a:t> </a:t>
            </a:r>
            <a:r>
              <a:rPr sz="2400" dirty="0">
                <a:latin typeface="Calibri"/>
                <a:cs typeface="Calibri"/>
              </a:rPr>
              <a:t>classes</a:t>
            </a:r>
            <a:endParaRPr sz="2400">
              <a:latin typeface="Calibri"/>
              <a:cs typeface="Calibri"/>
            </a:endParaRPr>
          </a:p>
          <a:p>
            <a:pPr marL="355600" indent="-342900">
              <a:lnSpc>
                <a:spcPct val="100000"/>
              </a:lnSpc>
              <a:spcBef>
                <a:spcPts val="570"/>
              </a:spcBef>
              <a:buClr>
                <a:srgbClr val="CC0000"/>
              </a:buClr>
              <a:buFont typeface="Times New Roman"/>
              <a:buChar char="•"/>
              <a:tabLst>
                <a:tab pos="354965" algn="l"/>
                <a:tab pos="355600" algn="l"/>
              </a:tabLst>
            </a:pPr>
            <a:r>
              <a:rPr sz="2200" b="1" spc="-5" dirty="0">
                <a:latin typeface="Calibri"/>
                <a:cs typeface="Calibri"/>
              </a:rPr>
              <a:t>Aﬀective</a:t>
            </a:r>
            <a:r>
              <a:rPr sz="2200" b="1" spc="-25" dirty="0">
                <a:latin typeface="Calibri"/>
                <a:cs typeface="Calibri"/>
              </a:rPr>
              <a:t> </a:t>
            </a:r>
            <a:r>
              <a:rPr sz="2200" b="1" spc="-5" dirty="0">
                <a:latin typeface="Calibri"/>
                <a:cs typeface="Calibri"/>
              </a:rPr>
              <a:t>Processes</a:t>
            </a:r>
            <a:endParaRPr sz="2200">
              <a:latin typeface="Calibri"/>
              <a:cs typeface="Calibri"/>
            </a:endParaRPr>
          </a:p>
          <a:p>
            <a:pPr marL="698500" lvl="1" indent="-228600">
              <a:lnSpc>
                <a:spcPct val="100000"/>
              </a:lnSpc>
              <a:spcBef>
                <a:spcPts val="515"/>
              </a:spcBef>
              <a:buFont typeface="Times New Roman"/>
              <a:buChar char="•"/>
              <a:tabLst>
                <a:tab pos="697865" algn="l"/>
                <a:tab pos="698500" algn="l"/>
              </a:tabLst>
            </a:pPr>
            <a:r>
              <a:rPr sz="2000" spc="-5" dirty="0">
                <a:latin typeface="Calibri"/>
                <a:cs typeface="Calibri"/>
              </a:rPr>
              <a:t>negative</a:t>
            </a:r>
            <a:r>
              <a:rPr sz="2000" dirty="0">
                <a:latin typeface="Calibri"/>
                <a:cs typeface="Calibri"/>
              </a:rPr>
              <a:t> </a:t>
            </a:r>
            <a:r>
              <a:rPr sz="2000" spc="-5" dirty="0">
                <a:latin typeface="Calibri"/>
                <a:cs typeface="Calibri"/>
              </a:rPr>
              <a:t>emotion</a:t>
            </a:r>
            <a:r>
              <a:rPr sz="2000" spc="5" dirty="0">
                <a:latin typeface="Calibri"/>
                <a:cs typeface="Calibri"/>
              </a:rPr>
              <a:t> </a:t>
            </a:r>
            <a:r>
              <a:rPr sz="2000" spc="-5" dirty="0">
                <a:latin typeface="Calibri"/>
                <a:cs typeface="Calibri"/>
              </a:rPr>
              <a:t>(</a:t>
            </a:r>
            <a:r>
              <a:rPr sz="2000" i="1" spc="-5" dirty="0">
                <a:latin typeface="Calibri"/>
                <a:cs typeface="Calibri"/>
              </a:rPr>
              <a:t>bad,</a:t>
            </a:r>
            <a:r>
              <a:rPr sz="2000" i="1" dirty="0">
                <a:latin typeface="Calibri"/>
                <a:cs typeface="Calibri"/>
              </a:rPr>
              <a:t> </a:t>
            </a:r>
            <a:r>
              <a:rPr sz="2000" i="1" spc="-5" dirty="0">
                <a:latin typeface="Calibri"/>
                <a:cs typeface="Calibri"/>
              </a:rPr>
              <a:t>weird,</a:t>
            </a:r>
            <a:r>
              <a:rPr sz="2000" i="1" spc="5" dirty="0">
                <a:latin typeface="Calibri"/>
                <a:cs typeface="Calibri"/>
              </a:rPr>
              <a:t> </a:t>
            </a:r>
            <a:r>
              <a:rPr sz="2000" i="1" spc="-5" dirty="0">
                <a:latin typeface="Calibri"/>
                <a:cs typeface="Calibri"/>
              </a:rPr>
              <a:t>hate,</a:t>
            </a:r>
            <a:r>
              <a:rPr sz="2000" i="1" dirty="0">
                <a:latin typeface="Calibri"/>
                <a:cs typeface="Calibri"/>
              </a:rPr>
              <a:t> </a:t>
            </a:r>
            <a:r>
              <a:rPr sz="2000" i="1" spc="-5" dirty="0">
                <a:latin typeface="Calibri"/>
                <a:cs typeface="Calibri"/>
              </a:rPr>
              <a:t>problem,</a:t>
            </a:r>
            <a:r>
              <a:rPr sz="2000" i="1" dirty="0">
                <a:latin typeface="Calibri"/>
                <a:cs typeface="Calibri"/>
              </a:rPr>
              <a:t> tough</a:t>
            </a:r>
            <a:r>
              <a:rPr sz="2000" dirty="0">
                <a:latin typeface="Calibri"/>
                <a:cs typeface="Calibri"/>
              </a:rPr>
              <a:t>)</a:t>
            </a:r>
            <a:endParaRPr sz="200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spc="-5" dirty="0">
                <a:latin typeface="Calibri"/>
                <a:cs typeface="Calibri"/>
              </a:rPr>
              <a:t>positive</a:t>
            </a:r>
            <a:r>
              <a:rPr sz="2000" dirty="0">
                <a:latin typeface="Calibri"/>
                <a:cs typeface="Calibri"/>
              </a:rPr>
              <a:t> </a:t>
            </a:r>
            <a:r>
              <a:rPr sz="2000" spc="-10" dirty="0">
                <a:latin typeface="Calibri"/>
                <a:cs typeface="Calibri"/>
              </a:rPr>
              <a:t>emotion</a:t>
            </a:r>
            <a:r>
              <a:rPr sz="2000" dirty="0">
                <a:latin typeface="Calibri"/>
                <a:cs typeface="Calibri"/>
              </a:rPr>
              <a:t> </a:t>
            </a:r>
            <a:r>
              <a:rPr sz="2000" spc="-5" dirty="0">
                <a:latin typeface="Calibri"/>
                <a:cs typeface="Calibri"/>
              </a:rPr>
              <a:t>(</a:t>
            </a:r>
            <a:r>
              <a:rPr sz="2000" i="1" spc="-5" dirty="0">
                <a:latin typeface="Calibri"/>
                <a:cs typeface="Calibri"/>
              </a:rPr>
              <a:t>love,</a:t>
            </a:r>
            <a:r>
              <a:rPr sz="2000" i="1" dirty="0">
                <a:latin typeface="Calibri"/>
                <a:cs typeface="Calibri"/>
              </a:rPr>
              <a:t> </a:t>
            </a:r>
            <a:r>
              <a:rPr sz="2000" i="1" spc="-5" dirty="0">
                <a:latin typeface="Calibri"/>
                <a:cs typeface="Calibri"/>
              </a:rPr>
              <a:t>nice,</a:t>
            </a:r>
            <a:r>
              <a:rPr sz="2000" i="1" dirty="0">
                <a:latin typeface="Calibri"/>
                <a:cs typeface="Calibri"/>
              </a:rPr>
              <a:t> </a:t>
            </a:r>
            <a:r>
              <a:rPr sz="2000" i="1" spc="-5" dirty="0">
                <a:latin typeface="Calibri"/>
                <a:cs typeface="Calibri"/>
              </a:rPr>
              <a:t>sweet</a:t>
            </a:r>
            <a:r>
              <a:rPr sz="2000" spc="-5" dirty="0">
                <a:latin typeface="Calibri"/>
                <a:cs typeface="Calibri"/>
              </a:rPr>
              <a:t>)</a:t>
            </a:r>
            <a:endParaRPr sz="2000">
              <a:latin typeface="Calibri"/>
              <a:cs typeface="Calibri"/>
            </a:endParaRPr>
          </a:p>
          <a:p>
            <a:pPr marL="355600" indent="-342900">
              <a:lnSpc>
                <a:spcPct val="100000"/>
              </a:lnSpc>
              <a:spcBef>
                <a:spcPts val="445"/>
              </a:spcBef>
              <a:buClr>
                <a:srgbClr val="CC0000"/>
              </a:buClr>
              <a:buFont typeface="Times New Roman"/>
              <a:buChar char="•"/>
              <a:tabLst>
                <a:tab pos="354965" algn="l"/>
                <a:tab pos="355600" algn="l"/>
              </a:tabLst>
            </a:pPr>
            <a:r>
              <a:rPr sz="2200" b="1" spc="-5" dirty="0">
                <a:latin typeface="Calibri"/>
                <a:cs typeface="Calibri"/>
              </a:rPr>
              <a:t>Cognitive</a:t>
            </a:r>
            <a:r>
              <a:rPr sz="2200" b="1" spc="-45" dirty="0">
                <a:latin typeface="Calibri"/>
                <a:cs typeface="Calibri"/>
              </a:rPr>
              <a:t> </a:t>
            </a:r>
            <a:r>
              <a:rPr sz="2200" b="1" spc="-5" dirty="0">
                <a:latin typeface="Calibri"/>
                <a:cs typeface="Calibri"/>
              </a:rPr>
              <a:t>Processes</a:t>
            </a:r>
            <a:endParaRPr sz="2200">
              <a:latin typeface="Calibri"/>
              <a:cs typeface="Calibri"/>
            </a:endParaRPr>
          </a:p>
          <a:p>
            <a:pPr marL="698500" lvl="1" indent="-228600">
              <a:lnSpc>
                <a:spcPct val="100000"/>
              </a:lnSpc>
              <a:spcBef>
                <a:spcPts val="515"/>
              </a:spcBef>
              <a:buFont typeface="Times New Roman"/>
              <a:buChar char="•"/>
              <a:tabLst>
                <a:tab pos="697865" algn="l"/>
                <a:tab pos="698500" algn="l"/>
              </a:tabLst>
            </a:pPr>
            <a:r>
              <a:rPr sz="2000" spc="-5" dirty="0">
                <a:latin typeface="Calibri"/>
                <a:cs typeface="Calibri"/>
              </a:rPr>
              <a:t>Tentative</a:t>
            </a:r>
            <a:r>
              <a:rPr sz="2000" spc="15" dirty="0">
                <a:latin typeface="Calibri"/>
                <a:cs typeface="Calibri"/>
              </a:rPr>
              <a:t> </a:t>
            </a:r>
            <a:r>
              <a:rPr sz="2000" spc="-5" dirty="0">
                <a:latin typeface="Calibri"/>
                <a:cs typeface="Calibri"/>
              </a:rPr>
              <a:t>(</a:t>
            </a:r>
            <a:r>
              <a:rPr sz="2000" i="1" spc="-5" dirty="0">
                <a:latin typeface="Calibri"/>
                <a:cs typeface="Calibri"/>
              </a:rPr>
              <a:t>maybe,</a:t>
            </a:r>
            <a:r>
              <a:rPr sz="2000" i="1" spc="15" dirty="0">
                <a:latin typeface="Calibri"/>
                <a:cs typeface="Calibri"/>
              </a:rPr>
              <a:t> </a:t>
            </a:r>
            <a:r>
              <a:rPr sz="2000" i="1" spc="-5" dirty="0">
                <a:latin typeface="Calibri"/>
                <a:cs typeface="Calibri"/>
              </a:rPr>
              <a:t>perhaps,</a:t>
            </a:r>
            <a:r>
              <a:rPr sz="2000" i="1" spc="15" dirty="0">
                <a:latin typeface="Calibri"/>
                <a:cs typeface="Calibri"/>
              </a:rPr>
              <a:t> </a:t>
            </a:r>
            <a:r>
              <a:rPr sz="2000" i="1" spc="-5" dirty="0">
                <a:latin typeface="Calibri"/>
                <a:cs typeface="Calibri"/>
              </a:rPr>
              <a:t>guess</a:t>
            </a:r>
            <a:r>
              <a:rPr sz="2000" spc="-5" dirty="0">
                <a:latin typeface="Calibri"/>
                <a:cs typeface="Calibri"/>
              </a:rPr>
              <a:t>),</a:t>
            </a:r>
            <a:r>
              <a:rPr sz="2000" spc="15" dirty="0">
                <a:latin typeface="Calibri"/>
                <a:cs typeface="Calibri"/>
              </a:rPr>
              <a:t> </a:t>
            </a:r>
            <a:r>
              <a:rPr sz="2000" spc="-5" dirty="0">
                <a:latin typeface="Calibri"/>
                <a:cs typeface="Calibri"/>
              </a:rPr>
              <a:t>Inhibition</a:t>
            </a:r>
            <a:r>
              <a:rPr sz="2000" spc="15" dirty="0">
                <a:latin typeface="Calibri"/>
                <a:cs typeface="Calibri"/>
              </a:rPr>
              <a:t> </a:t>
            </a:r>
            <a:r>
              <a:rPr sz="2000" spc="-5" dirty="0">
                <a:latin typeface="Calibri"/>
                <a:cs typeface="Calibri"/>
              </a:rPr>
              <a:t>(</a:t>
            </a:r>
            <a:r>
              <a:rPr sz="2000" i="1" spc="-5" dirty="0">
                <a:latin typeface="Calibri"/>
                <a:cs typeface="Calibri"/>
              </a:rPr>
              <a:t>block,</a:t>
            </a:r>
            <a:r>
              <a:rPr sz="2000" i="1" spc="15" dirty="0">
                <a:latin typeface="Calibri"/>
                <a:cs typeface="Calibri"/>
              </a:rPr>
              <a:t> </a:t>
            </a:r>
            <a:r>
              <a:rPr sz="2000" i="1" spc="-5" dirty="0">
                <a:latin typeface="Calibri"/>
                <a:cs typeface="Calibri"/>
              </a:rPr>
              <a:t>constraint</a:t>
            </a:r>
            <a:r>
              <a:rPr sz="2000" spc="-5" dirty="0">
                <a:latin typeface="Calibri"/>
                <a:cs typeface="Calibri"/>
              </a:rPr>
              <a:t>)</a:t>
            </a:r>
            <a:endParaRPr sz="2000">
              <a:latin typeface="Calibri"/>
              <a:cs typeface="Calibri"/>
            </a:endParaRPr>
          </a:p>
          <a:p>
            <a:pPr marL="355600" indent="-342900">
              <a:lnSpc>
                <a:spcPct val="100000"/>
              </a:lnSpc>
              <a:spcBef>
                <a:spcPts val="545"/>
              </a:spcBef>
              <a:buClr>
                <a:srgbClr val="CC0000"/>
              </a:buClr>
              <a:buFont typeface="Times New Roman"/>
              <a:buChar char="•"/>
              <a:tabLst>
                <a:tab pos="354965" algn="l"/>
                <a:tab pos="355600" algn="l"/>
              </a:tabLst>
            </a:pPr>
            <a:r>
              <a:rPr sz="2200" b="1" spc="-5" dirty="0">
                <a:latin typeface="Calibri"/>
                <a:cs typeface="Calibri"/>
              </a:rPr>
              <a:t>Pronouns,</a:t>
            </a:r>
            <a:r>
              <a:rPr sz="2200" b="1" dirty="0">
                <a:latin typeface="Calibri"/>
                <a:cs typeface="Calibri"/>
              </a:rPr>
              <a:t> </a:t>
            </a:r>
            <a:r>
              <a:rPr sz="2200" b="1" spc="-10" dirty="0">
                <a:latin typeface="Calibri"/>
                <a:cs typeface="Calibri"/>
              </a:rPr>
              <a:t>Negation</a:t>
            </a:r>
            <a:r>
              <a:rPr sz="2200" b="1" spc="15" dirty="0">
                <a:latin typeface="Calibri"/>
                <a:cs typeface="Calibri"/>
              </a:rPr>
              <a:t> </a:t>
            </a:r>
            <a:r>
              <a:rPr sz="2200" dirty="0">
                <a:latin typeface="Calibri"/>
                <a:cs typeface="Calibri"/>
              </a:rPr>
              <a:t>(</a:t>
            </a:r>
            <a:r>
              <a:rPr sz="2200" i="1" dirty="0">
                <a:latin typeface="Calibri"/>
                <a:cs typeface="Calibri"/>
              </a:rPr>
              <a:t>no,</a:t>
            </a:r>
            <a:r>
              <a:rPr sz="2200" i="1" spc="-5" dirty="0">
                <a:latin typeface="Calibri"/>
                <a:cs typeface="Calibri"/>
              </a:rPr>
              <a:t> never</a:t>
            </a:r>
            <a:r>
              <a:rPr sz="2200" spc="-5" dirty="0">
                <a:latin typeface="Calibri"/>
                <a:cs typeface="Calibri"/>
              </a:rPr>
              <a:t>),</a:t>
            </a:r>
            <a:r>
              <a:rPr sz="2200" spc="5" dirty="0">
                <a:latin typeface="Calibri"/>
                <a:cs typeface="Calibri"/>
              </a:rPr>
              <a:t> </a:t>
            </a:r>
            <a:r>
              <a:rPr sz="2200" b="1" spc="-5" dirty="0">
                <a:latin typeface="Calibri"/>
                <a:cs typeface="Calibri"/>
              </a:rPr>
              <a:t>Quantiﬁers</a:t>
            </a:r>
            <a:r>
              <a:rPr sz="2200" b="1" dirty="0">
                <a:latin typeface="Calibri"/>
                <a:cs typeface="Calibri"/>
              </a:rPr>
              <a:t> </a:t>
            </a:r>
            <a:r>
              <a:rPr sz="2200" spc="-5" dirty="0">
                <a:latin typeface="Calibri"/>
                <a:cs typeface="Calibri"/>
              </a:rPr>
              <a:t>(</a:t>
            </a:r>
            <a:r>
              <a:rPr sz="2200" i="1" spc="-5" dirty="0">
                <a:latin typeface="Calibri"/>
                <a:cs typeface="Calibri"/>
              </a:rPr>
              <a:t>few,</a:t>
            </a:r>
            <a:r>
              <a:rPr sz="2200" i="1" spc="5" dirty="0">
                <a:latin typeface="Calibri"/>
                <a:cs typeface="Calibri"/>
              </a:rPr>
              <a:t> </a:t>
            </a:r>
            <a:r>
              <a:rPr sz="2200" i="1" spc="-5" dirty="0">
                <a:latin typeface="Calibri"/>
                <a:cs typeface="Calibri"/>
              </a:rPr>
              <a:t>many</a:t>
            </a:r>
            <a:r>
              <a:rPr sz="2200" spc="-5" dirty="0">
                <a:latin typeface="Calibri"/>
                <a:cs typeface="Calibri"/>
              </a:rPr>
              <a:t>)</a:t>
            </a:r>
            <a:endParaRPr sz="2200">
              <a:latin typeface="Calibri"/>
              <a:cs typeface="Calibri"/>
            </a:endParaRPr>
          </a:p>
          <a:p>
            <a:pPr marL="355600" indent="-342900">
              <a:lnSpc>
                <a:spcPct val="100000"/>
              </a:lnSpc>
              <a:spcBef>
                <a:spcPts val="459"/>
              </a:spcBef>
              <a:buClr>
                <a:srgbClr val="CC0000"/>
              </a:buClr>
              <a:buFont typeface="Times New Roman"/>
              <a:buChar char="•"/>
              <a:tabLst>
                <a:tab pos="354965" algn="l"/>
                <a:tab pos="355600" algn="l"/>
              </a:tabLst>
            </a:pPr>
            <a:r>
              <a:rPr sz="2200" dirty="0">
                <a:latin typeface="Calibri"/>
                <a:cs typeface="Calibri"/>
              </a:rPr>
              <a:t>$30</a:t>
            </a:r>
            <a:r>
              <a:rPr sz="2200" spc="-30" dirty="0">
                <a:latin typeface="Calibri"/>
                <a:cs typeface="Calibri"/>
              </a:rPr>
              <a:t> </a:t>
            </a:r>
            <a:r>
              <a:rPr sz="2200" dirty="0">
                <a:latin typeface="Calibri"/>
                <a:cs typeface="Calibri"/>
              </a:rPr>
              <a:t>or</a:t>
            </a:r>
            <a:r>
              <a:rPr sz="2200" spc="-20" dirty="0">
                <a:latin typeface="Calibri"/>
                <a:cs typeface="Calibri"/>
              </a:rPr>
              <a:t> </a:t>
            </a:r>
            <a:r>
              <a:rPr sz="2200" dirty="0">
                <a:latin typeface="Calibri"/>
                <a:cs typeface="Calibri"/>
              </a:rPr>
              <a:t>$90</a:t>
            </a:r>
            <a:r>
              <a:rPr sz="2200" spc="-30" dirty="0">
                <a:latin typeface="Calibri"/>
                <a:cs typeface="Calibri"/>
              </a:rPr>
              <a:t> </a:t>
            </a:r>
            <a:r>
              <a:rPr sz="2200" spc="-5" dirty="0">
                <a:latin typeface="Calibri"/>
                <a:cs typeface="Calibri"/>
              </a:rPr>
              <a:t>fee</a:t>
            </a:r>
            <a:endParaRPr sz="22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E2220-A3DC-F6F8-95F0-AFE12B73C00D}"/>
              </a:ext>
            </a:extLst>
          </p:cNvPr>
          <p:cNvSpPr>
            <a:spLocks noGrp="1"/>
          </p:cNvSpPr>
          <p:nvPr>
            <p:ph type="title"/>
          </p:nvPr>
        </p:nvSpPr>
        <p:spPr>
          <a:xfrm>
            <a:off x="609600" y="517525"/>
            <a:ext cx="6243320" cy="995680"/>
          </a:xfrm>
        </p:spPr>
        <p:txBody>
          <a:bodyPr wrap="square">
            <a:normAutofit/>
          </a:bodyPr>
          <a:lstStyle/>
          <a:p>
            <a:r>
              <a:rPr lang="en-US" b="1" dirty="0" err="1">
                <a:solidFill>
                  <a:srgbClr val="00B050"/>
                </a:solidFill>
              </a:rPr>
              <a:t>SentiWordNet</a:t>
            </a:r>
            <a:r>
              <a:rPr lang="en-US" b="1" dirty="0"/>
              <a:t>:</a:t>
            </a:r>
            <a:br>
              <a:rPr lang="en-US" b="1" dirty="0"/>
            </a:br>
            <a:endParaRPr lang="en-US" dirty="0"/>
          </a:p>
        </p:txBody>
      </p:sp>
      <p:sp>
        <p:nvSpPr>
          <p:cNvPr id="8" name="Content Placeholder 2">
            <a:extLst>
              <a:ext uri="{FF2B5EF4-FFF2-40B4-BE49-F238E27FC236}">
                <a16:creationId xmlns:a16="http://schemas.microsoft.com/office/drawing/2014/main" id="{D7BFE644-B7C5-B509-02C4-1926CD4A0C1F}"/>
              </a:ext>
            </a:extLst>
          </p:cNvPr>
          <p:cNvSpPr>
            <a:spLocks noGrp="1"/>
          </p:cNvSpPr>
          <p:nvPr>
            <p:ph sz="half" idx="2"/>
          </p:nvPr>
        </p:nvSpPr>
        <p:spPr>
          <a:xfrm>
            <a:off x="533400" y="1735460"/>
            <a:ext cx="3733800" cy="2585323"/>
          </a:xfrm>
        </p:spPr>
        <p:txBody>
          <a:bodyPr/>
          <a:lstStyle/>
          <a:p>
            <a:r>
              <a:rPr lang="en-US" sz="2400" dirty="0" err="1">
                <a:latin typeface="Arial" panose="020B0604020202020204" pitchFamily="34" charset="0"/>
                <a:cs typeface="Arial" panose="020B0604020202020204" pitchFamily="34" charset="0"/>
              </a:rPr>
              <a:t>SentiWordNet</a:t>
            </a:r>
            <a:r>
              <a:rPr lang="en-US" sz="2400" dirty="0">
                <a:latin typeface="Arial" panose="020B0604020202020204" pitchFamily="34" charset="0"/>
                <a:cs typeface="Arial" panose="020B0604020202020204" pitchFamily="34" charset="0"/>
              </a:rPr>
              <a:t> is a lexical resource for opinion mining. </a:t>
            </a:r>
            <a:r>
              <a:rPr lang="en-US" sz="2400" dirty="0" err="1">
                <a:latin typeface="Arial" panose="020B0604020202020204" pitchFamily="34" charset="0"/>
                <a:cs typeface="Arial" panose="020B0604020202020204" pitchFamily="34" charset="0"/>
              </a:rPr>
              <a:t>SentiWordNet</a:t>
            </a:r>
            <a:r>
              <a:rPr lang="en-US" sz="2400" dirty="0">
                <a:latin typeface="Arial" panose="020B0604020202020204" pitchFamily="34" charset="0"/>
                <a:cs typeface="Arial" panose="020B0604020202020204" pitchFamily="34" charset="0"/>
              </a:rPr>
              <a:t> assigns to each </a:t>
            </a:r>
            <a:r>
              <a:rPr lang="en-US" sz="2400" dirty="0" err="1">
                <a:latin typeface="Arial" panose="020B0604020202020204" pitchFamily="34" charset="0"/>
                <a:cs typeface="Arial" panose="020B0604020202020204" pitchFamily="34" charset="0"/>
              </a:rPr>
              <a:t>synset</a:t>
            </a:r>
            <a:r>
              <a:rPr lang="en-US" sz="2400" dirty="0">
                <a:latin typeface="Arial" panose="020B0604020202020204" pitchFamily="34" charset="0"/>
                <a:cs typeface="Arial" panose="020B0604020202020204" pitchFamily="34" charset="0"/>
              </a:rPr>
              <a:t> of WordNet three sentiment scores: positivity, negativity, objectivity.</a:t>
            </a:r>
          </a:p>
        </p:txBody>
      </p:sp>
      <p:pic>
        <p:nvPicPr>
          <p:cNvPr id="4" name="Content Placeholder 3">
            <a:extLst>
              <a:ext uri="{FF2B5EF4-FFF2-40B4-BE49-F238E27FC236}">
                <a16:creationId xmlns:a16="http://schemas.microsoft.com/office/drawing/2014/main" id="{B0CED772-484F-7C31-7A9A-AE11EC6B1B4C}"/>
              </a:ext>
            </a:extLst>
          </p:cNvPr>
          <p:cNvPicPr>
            <a:picLocks noGrp="1" noChangeAspect="1"/>
          </p:cNvPicPr>
          <p:nvPr>
            <p:ph sz="half" idx="3"/>
          </p:nvPr>
        </p:nvPicPr>
        <p:blipFill>
          <a:blip r:embed="rId3"/>
          <a:stretch>
            <a:fillRect/>
          </a:stretch>
        </p:blipFill>
        <p:spPr>
          <a:xfrm>
            <a:off x="4114800" y="669925"/>
            <a:ext cx="4876799" cy="3650858"/>
          </a:xfrm>
          <a:prstGeom prst="rect">
            <a:avLst/>
          </a:prstGeom>
        </p:spPr>
      </p:pic>
    </p:spTree>
    <p:extLst>
      <p:ext uri="{BB962C8B-B14F-4D97-AF65-F5344CB8AC3E}">
        <p14:creationId xmlns:p14="http://schemas.microsoft.com/office/powerpoint/2010/main" val="1525519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215900"/>
            <a:ext cx="2442845" cy="513080"/>
          </a:xfrm>
          <a:prstGeom prst="rect">
            <a:avLst/>
          </a:prstGeom>
        </p:spPr>
        <p:txBody>
          <a:bodyPr vert="horz" wrap="square" lIns="0" tIns="12700" rIns="0" bIns="0" rtlCol="0">
            <a:spAutoFit/>
          </a:bodyPr>
          <a:lstStyle/>
          <a:p>
            <a:pPr marL="12700">
              <a:lnSpc>
                <a:spcPct val="100000"/>
              </a:lnSpc>
              <a:spcBef>
                <a:spcPts val="100"/>
              </a:spcBef>
            </a:pPr>
            <a:r>
              <a:rPr spc="-5" dirty="0"/>
              <a:t>SentiWordNet</a:t>
            </a:r>
          </a:p>
        </p:txBody>
      </p:sp>
      <p:sp>
        <p:nvSpPr>
          <p:cNvPr id="7" name="object 7"/>
          <p:cNvSpPr txBox="1"/>
          <p:nvPr/>
        </p:nvSpPr>
        <p:spPr>
          <a:xfrm>
            <a:off x="764539" y="852169"/>
            <a:ext cx="7736205" cy="3083560"/>
          </a:xfrm>
          <a:prstGeom prst="rect">
            <a:avLst/>
          </a:prstGeom>
        </p:spPr>
        <p:txBody>
          <a:bodyPr vert="horz" wrap="square" lIns="0" tIns="22860" rIns="0" bIns="0" rtlCol="0">
            <a:spAutoFit/>
          </a:bodyPr>
          <a:lstStyle/>
          <a:p>
            <a:pPr marL="469900" marR="5080">
              <a:lnSpc>
                <a:spcPts val="1900"/>
              </a:lnSpc>
              <a:spcBef>
                <a:spcPts val="180"/>
              </a:spcBef>
            </a:pPr>
            <a:r>
              <a:rPr sz="1600" spc="-5" dirty="0">
                <a:solidFill>
                  <a:srgbClr val="28817A"/>
                </a:solidFill>
                <a:latin typeface="Calibri"/>
                <a:cs typeface="Calibri"/>
              </a:rPr>
              <a:t>Stefano</a:t>
            </a:r>
            <a:r>
              <a:rPr sz="1600" spc="5" dirty="0">
                <a:solidFill>
                  <a:srgbClr val="28817A"/>
                </a:solidFill>
                <a:latin typeface="Calibri"/>
                <a:cs typeface="Calibri"/>
              </a:rPr>
              <a:t> </a:t>
            </a:r>
            <a:r>
              <a:rPr sz="1600" spc="-5" dirty="0">
                <a:solidFill>
                  <a:srgbClr val="28817A"/>
                </a:solidFill>
                <a:latin typeface="Calibri"/>
                <a:cs typeface="Calibri"/>
              </a:rPr>
              <a:t>Baccianella,</a:t>
            </a:r>
            <a:r>
              <a:rPr sz="1600" spc="15" dirty="0">
                <a:solidFill>
                  <a:srgbClr val="28817A"/>
                </a:solidFill>
                <a:latin typeface="Calibri"/>
                <a:cs typeface="Calibri"/>
              </a:rPr>
              <a:t> </a:t>
            </a:r>
            <a:r>
              <a:rPr sz="1600" spc="-5" dirty="0">
                <a:solidFill>
                  <a:srgbClr val="28817A"/>
                </a:solidFill>
                <a:latin typeface="Calibri"/>
                <a:cs typeface="Calibri"/>
              </a:rPr>
              <a:t>Andrea</a:t>
            </a:r>
            <a:r>
              <a:rPr sz="1600" spc="15" dirty="0">
                <a:solidFill>
                  <a:srgbClr val="28817A"/>
                </a:solidFill>
                <a:latin typeface="Calibri"/>
                <a:cs typeface="Calibri"/>
              </a:rPr>
              <a:t> </a:t>
            </a:r>
            <a:r>
              <a:rPr sz="1600" dirty="0">
                <a:solidFill>
                  <a:srgbClr val="28817A"/>
                </a:solidFill>
                <a:latin typeface="Calibri"/>
                <a:cs typeface="Calibri"/>
              </a:rPr>
              <a:t>Esuli,</a:t>
            </a:r>
            <a:r>
              <a:rPr sz="1600" spc="15" dirty="0">
                <a:solidFill>
                  <a:srgbClr val="28817A"/>
                </a:solidFill>
                <a:latin typeface="Calibri"/>
                <a:cs typeface="Calibri"/>
              </a:rPr>
              <a:t> </a:t>
            </a:r>
            <a:r>
              <a:rPr sz="1600" dirty="0">
                <a:solidFill>
                  <a:srgbClr val="28817A"/>
                </a:solidFill>
                <a:latin typeface="Calibri"/>
                <a:cs typeface="Calibri"/>
              </a:rPr>
              <a:t>and</a:t>
            </a:r>
            <a:r>
              <a:rPr sz="1600" spc="10" dirty="0">
                <a:solidFill>
                  <a:srgbClr val="28817A"/>
                </a:solidFill>
                <a:latin typeface="Calibri"/>
                <a:cs typeface="Calibri"/>
              </a:rPr>
              <a:t> </a:t>
            </a:r>
            <a:r>
              <a:rPr sz="1600" spc="-5" dirty="0">
                <a:solidFill>
                  <a:srgbClr val="28817A"/>
                </a:solidFill>
                <a:latin typeface="Calibri"/>
                <a:cs typeface="Calibri"/>
              </a:rPr>
              <a:t>Fabrizio</a:t>
            </a:r>
            <a:r>
              <a:rPr sz="1600" spc="15" dirty="0">
                <a:solidFill>
                  <a:srgbClr val="28817A"/>
                </a:solidFill>
                <a:latin typeface="Calibri"/>
                <a:cs typeface="Calibri"/>
              </a:rPr>
              <a:t> </a:t>
            </a:r>
            <a:r>
              <a:rPr sz="1600" spc="-5" dirty="0">
                <a:solidFill>
                  <a:srgbClr val="28817A"/>
                </a:solidFill>
                <a:latin typeface="Calibri"/>
                <a:cs typeface="Calibri"/>
              </a:rPr>
              <a:t>Sebastiani.</a:t>
            </a:r>
            <a:r>
              <a:rPr sz="1600" spc="15" dirty="0">
                <a:solidFill>
                  <a:srgbClr val="28817A"/>
                </a:solidFill>
                <a:latin typeface="Calibri"/>
                <a:cs typeface="Calibri"/>
              </a:rPr>
              <a:t> </a:t>
            </a:r>
            <a:r>
              <a:rPr sz="1600" spc="-5" dirty="0">
                <a:solidFill>
                  <a:srgbClr val="28817A"/>
                </a:solidFill>
                <a:latin typeface="Calibri"/>
                <a:cs typeface="Calibri"/>
              </a:rPr>
              <a:t>2010</a:t>
            </a:r>
            <a:r>
              <a:rPr sz="1600" spc="15" dirty="0">
                <a:solidFill>
                  <a:srgbClr val="28817A"/>
                </a:solidFill>
                <a:latin typeface="Calibri"/>
                <a:cs typeface="Calibri"/>
              </a:rPr>
              <a:t> </a:t>
            </a:r>
            <a:r>
              <a:rPr sz="1600" spc="-5" dirty="0">
                <a:solidFill>
                  <a:srgbClr val="28817A"/>
                </a:solidFill>
                <a:latin typeface="Calibri"/>
                <a:cs typeface="Calibri"/>
              </a:rPr>
              <a:t>SENTIWORDNET</a:t>
            </a:r>
            <a:r>
              <a:rPr sz="1600" spc="15" dirty="0">
                <a:solidFill>
                  <a:srgbClr val="28817A"/>
                </a:solidFill>
                <a:latin typeface="Calibri"/>
                <a:cs typeface="Calibri"/>
              </a:rPr>
              <a:t> </a:t>
            </a:r>
            <a:r>
              <a:rPr sz="1600" spc="-5" dirty="0">
                <a:solidFill>
                  <a:srgbClr val="28817A"/>
                </a:solidFill>
                <a:latin typeface="Calibri"/>
                <a:cs typeface="Calibri"/>
              </a:rPr>
              <a:t>3.0:</a:t>
            </a:r>
            <a:r>
              <a:rPr sz="1600" spc="15" dirty="0">
                <a:solidFill>
                  <a:srgbClr val="28817A"/>
                </a:solidFill>
                <a:latin typeface="Calibri"/>
                <a:cs typeface="Calibri"/>
              </a:rPr>
              <a:t> </a:t>
            </a:r>
            <a:r>
              <a:rPr sz="1600" dirty="0">
                <a:solidFill>
                  <a:srgbClr val="28817A"/>
                </a:solidFill>
                <a:latin typeface="Calibri"/>
                <a:cs typeface="Calibri"/>
              </a:rPr>
              <a:t>An </a:t>
            </a:r>
            <a:r>
              <a:rPr sz="1600" spc="-350" dirty="0">
                <a:solidFill>
                  <a:srgbClr val="28817A"/>
                </a:solidFill>
                <a:latin typeface="Calibri"/>
                <a:cs typeface="Calibri"/>
              </a:rPr>
              <a:t> </a:t>
            </a:r>
            <a:r>
              <a:rPr sz="1600" dirty="0">
                <a:solidFill>
                  <a:srgbClr val="28817A"/>
                </a:solidFill>
                <a:latin typeface="Calibri"/>
                <a:cs typeface="Calibri"/>
              </a:rPr>
              <a:t>Enhanced</a:t>
            </a:r>
            <a:r>
              <a:rPr sz="1600" spc="-5" dirty="0">
                <a:solidFill>
                  <a:srgbClr val="28817A"/>
                </a:solidFill>
                <a:latin typeface="Calibri"/>
                <a:cs typeface="Calibri"/>
              </a:rPr>
              <a:t> </a:t>
            </a:r>
            <a:r>
              <a:rPr sz="1600" dirty="0">
                <a:solidFill>
                  <a:srgbClr val="28817A"/>
                </a:solidFill>
                <a:latin typeface="Calibri"/>
                <a:cs typeface="Calibri"/>
              </a:rPr>
              <a:t>Lexical </a:t>
            </a:r>
            <a:r>
              <a:rPr sz="1600" spc="-5" dirty="0">
                <a:solidFill>
                  <a:srgbClr val="28817A"/>
                </a:solidFill>
                <a:latin typeface="Calibri"/>
                <a:cs typeface="Calibri"/>
              </a:rPr>
              <a:t>Resource</a:t>
            </a:r>
            <a:r>
              <a:rPr sz="1600" spc="5" dirty="0">
                <a:solidFill>
                  <a:srgbClr val="28817A"/>
                </a:solidFill>
                <a:latin typeface="Calibri"/>
                <a:cs typeface="Calibri"/>
              </a:rPr>
              <a:t> </a:t>
            </a:r>
            <a:r>
              <a:rPr sz="1600" spc="-5" dirty="0">
                <a:solidFill>
                  <a:srgbClr val="28817A"/>
                </a:solidFill>
                <a:latin typeface="Calibri"/>
                <a:cs typeface="Calibri"/>
              </a:rPr>
              <a:t>for</a:t>
            </a:r>
            <a:r>
              <a:rPr sz="1600" spc="5" dirty="0">
                <a:solidFill>
                  <a:srgbClr val="28817A"/>
                </a:solidFill>
                <a:latin typeface="Calibri"/>
                <a:cs typeface="Calibri"/>
              </a:rPr>
              <a:t> </a:t>
            </a:r>
            <a:r>
              <a:rPr sz="1600" spc="-5" dirty="0">
                <a:solidFill>
                  <a:srgbClr val="28817A"/>
                </a:solidFill>
                <a:latin typeface="Calibri"/>
                <a:cs typeface="Calibri"/>
              </a:rPr>
              <a:t>Sentiment</a:t>
            </a:r>
            <a:r>
              <a:rPr sz="1600" spc="5" dirty="0">
                <a:solidFill>
                  <a:srgbClr val="28817A"/>
                </a:solidFill>
                <a:latin typeface="Calibri"/>
                <a:cs typeface="Calibri"/>
              </a:rPr>
              <a:t> </a:t>
            </a:r>
            <a:r>
              <a:rPr sz="1600" spc="-5" dirty="0">
                <a:solidFill>
                  <a:srgbClr val="28817A"/>
                </a:solidFill>
                <a:latin typeface="Calibri"/>
                <a:cs typeface="Calibri"/>
              </a:rPr>
              <a:t>Analysis</a:t>
            </a:r>
            <a:r>
              <a:rPr sz="1600" spc="5" dirty="0">
                <a:solidFill>
                  <a:srgbClr val="28817A"/>
                </a:solidFill>
                <a:latin typeface="Calibri"/>
                <a:cs typeface="Calibri"/>
              </a:rPr>
              <a:t> </a:t>
            </a:r>
            <a:r>
              <a:rPr sz="1600" dirty="0">
                <a:solidFill>
                  <a:srgbClr val="28817A"/>
                </a:solidFill>
                <a:latin typeface="Calibri"/>
                <a:cs typeface="Calibri"/>
              </a:rPr>
              <a:t>and</a:t>
            </a:r>
            <a:r>
              <a:rPr sz="1600" spc="5" dirty="0">
                <a:solidFill>
                  <a:srgbClr val="28817A"/>
                </a:solidFill>
                <a:latin typeface="Calibri"/>
                <a:cs typeface="Calibri"/>
              </a:rPr>
              <a:t> </a:t>
            </a:r>
            <a:r>
              <a:rPr sz="1600" spc="-5" dirty="0">
                <a:solidFill>
                  <a:srgbClr val="28817A"/>
                </a:solidFill>
                <a:latin typeface="Calibri"/>
                <a:cs typeface="Calibri"/>
              </a:rPr>
              <a:t>Opinion</a:t>
            </a:r>
            <a:r>
              <a:rPr sz="1600" dirty="0">
                <a:solidFill>
                  <a:srgbClr val="28817A"/>
                </a:solidFill>
                <a:latin typeface="Calibri"/>
                <a:cs typeface="Calibri"/>
              </a:rPr>
              <a:t> </a:t>
            </a:r>
            <a:r>
              <a:rPr sz="1600" spc="-5" dirty="0">
                <a:solidFill>
                  <a:srgbClr val="28817A"/>
                </a:solidFill>
                <a:latin typeface="Calibri"/>
                <a:cs typeface="Calibri"/>
              </a:rPr>
              <a:t>Mining.</a:t>
            </a:r>
            <a:r>
              <a:rPr sz="1600" spc="5" dirty="0">
                <a:solidFill>
                  <a:srgbClr val="28817A"/>
                </a:solidFill>
                <a:latin typeface="Calibri"/>
                <a:cs typeface="Calibri"/>
              </a:rPr>
              <a:t> </a:t>
            </a:r>
            <a:r>
              <a:rPr sz="1600" spc="-95" dirty="0">
                <a:solidFill>
                  <a:srgbClr val="28817A"/>
                </a:solidFill>
                <a:latin typeface="Calibri"/>
                <a:cs typeface="Calibri"/>
              </a:rPr>
              <a:t>LREC-­‐2010</a:t>
            </a:r>
            <a:endParaRPr sz="1600">
              <a:latin typeface="Calibri"/>
              <a:cs typeface="Calibri"/>
            </a:endParaRPr>
          </a:p>
          <a:p>
            <a:pPr marL="355600" indent="-342900">
              <a:lnSpc>
                <a:spcPct val="100000"/>
              </a:lnSpc>
              <a:spcBef>
                <a:spcPts val="495"/>
              </a:spcBef>
              <a:buClr>
                <a:srgbClr val="CC0000"/>
              </a:buClr>
              <a:buFont typeface="Times New Roman"/>
              <a:buChar char="•"/>
              <a:tabLst>
                <a:tab pos="354965" algn="l"/>
                <a:tab pos="355600" algn="l"/>
              </a:tabLst>
            </a:pPr>
            <a:r>
              <a:rPr sz="2400" spc="-5" dirty="0">
                <a:latin typeface="Calibri"/>
                <a:cs typeface="Calibri"/>
              </a:rPr>
              <a:t>Home</a:t>
            </a:r>
            <a:r>
              <a:rPr sz="2400" spc="-20" dirty="0">
                <a:latin typeface="Calibri"/>
                <a:cs typeface="Calibri"/>
              </a:rPr>
              <a:t> </a:t>
            </a:r>
            <a:r>
              <a:rPr sz="2400" spc="-5" dirty="0">
                <a:latin typeface="Calibri"/>
                <a:cs typeface="Calibri"/>
              </a:rPr>
              <a:t>page:</a:t>
            </a:r>
            <a:r>
              <a:rPr sz="2400" spc="-15" dirty="0">
                <a:solidFill>
                  <a:srgbClr val="EF8E1C"/>
                </a:solidFill>
                <a:latin typeface="Calibri"/>
                <a:cs typeface="Calibri"/>
              </a:rPr>
              <a:t> </a:t>
            </a:r>
            <a:r>
              <a:rPr sz="2000" u="heavy" spc="-5" dirty="0">
                <a:solidFill>
                  <a:srgbClr val="EF8E1C"/>
                </a:solidFill>
                <a:uFill>
                  <a:solidFill>
                    <a:srgbClr val="F49F23"/>
                  </a:solidFill>
                </a:uFill>
                <a:latin typeface="Calibri"/>
                <a:cs typeface="Calibri"/>
                <a:hlinkClick r:id="rId2"/>
              </a:rPr>
              <a:t>http://sentiwordnet.isti.cnr.it/</a:t>
            </a:r>
            <a:endParaRPr sz="2000">
              <a:latin typeface="Calibri"/>
              <a:cs typeface="Calibri"/>
            </a:endParaRPr>
          </a:p>
          <a:p>
            <a:pPr marL="355600" marR="124460" indent="-342900">
              <a:lnSpc>
                <a:spcPct val="100800"/>
              </a:lnSpc>
              <a:spcBef>
                <a:spcPts val="405"/>
              </a:spcBef>
              <a:buClr>
                <a:srgbClr val="CC0000"/>
              </a:buClr>
              <a:buFont typeface="Times New Roman"/>
              <a:buChar char="•"/>
              <a:tabLst>
                <a:tab pos="354965" algn="l"/>
                <a:tab pos="355600" algn="l"/>
              </a:tabLst>
            </a:pPr>
            <a:r>
              <a:rPr sz="2000" dirty="0">
                <a:latin typeface="Calibri"/>
                <a:cs typeface="Calibri"/>
              </a:rPr>
              <a:t>All</a:t>
            </a:r>
            <a:r>
              <a:rPr sz="2000" spc="5" dirty="0">
                <a:latin typeface="Calibri"/>
                <a:cs typeface="Calibri"/>
              </a:rPr>
              <a:t> </a:t>
            </a:r>
            <a:r>
              <a:rPr sz="2000" spc="-5" dirty="0">
                <a:latin typeface="Calibri"/>
                <a:cs typeface="Calibri"/>
              </a:rPr>
              <a:t>WordNet</a:t>
            </a:r>
            <a:r>
              <a:rPr sz="2000" spc="10" dirty="0">
                <a:latin typeface="Calibri"/>
                <a:cs typeface="Calibri"/>
              </a:rPr>
              <a:t> </a:t>
            </a:r>
            <a:r>
              <a:rPr sz="2000" spc="-5" dirty="0">
                <a:latin typeface="Calibri"/>
                <a:cs typeface="Calibri"/>
              </a:rPr>
              <a:t>synsets</a:t>
            </a:r>
            <a:r>
              <a:rPr sz="2000" spc="10" dirty="0">
                <a:latin typeface="Calibri"/>
                <a:cs typeface="Calibri"/>
              </a:rPr>
              <a:t> </a:t>
            </a:r>
            <a:r>
              <a:rPr sz="2000" spc="-5" dirty="0">
                <a:latin typeface="Calibri"/>
                <a:cs typeface="Calibri"/>
              </a:rPr>
              <a:t>automatically</a:t>
            </a:r>
            <a:r>
              <a:rPr sz="2000" spc="15" dirty="0">
                <a:latin typeface="Calibri"/>
                <a:cs typeface="Calibri"/>
              </a:rPr>
              <a:t> </a:t>
            </a:r>
            <a:r>
              <a:rPr sz="2000" spc="-5" dirty="0">
                <a:latin typeface="Calibri"/>
                <a:cs typeface="Calibri"/>
              </a:rPr>
              <a:t>annotated</a:t>
            </a:r>
            <a:r>
              <a:rPr sz="2000" spc="10" dirty="0">
                <a:latin typeface="Calibri"/>
                <a:cs typeface="Calibri"/>
              </a:rPr>
              <a:t> </a:t>
            </a:r>
            <a:r>
              <a:rPr sz="2000" spc="-5" dirty="0">
                <a:latin typeface="Calibri"/>
                <a:cs typeface="Calibri"/>
              </a:rPr>
              <a:t>for</a:t>
            </a:r>
            <a:r>
              <a:rPr sz="2000" spc="15" dirty="0">
                <a:latin typeface="Calibri"/>
                <a:cs typeface="Calibri"/>
              </a:rPr>
              <a:t> </a:t>
            </a:r>
            <a:r>
              <a:rPr sz="2000" spc="-5" dirty="0">
                <a:latin typeface="Calibri"/>
                <a:cs typeface="Calibri"/>
              </a:rPr>
              <a:t>degrees</a:t>
            </a:r>
            <a:r>
              <a:rPr sz="2000" spc="15"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positivity, </a:t>
            </a:r>
            <a:r>
              <a:rPr sz="2000" spc="-434" dirty="0">
                <a:latin typeface="Calibri"/>
                <a:cs typeface="Calibri"/>
              </a:rPr>
              <a:t> </a:t>
            </a:r>
            <a:r>
              <a:rPr sz="2000" spc="-5" dirty="0">
                <a:latin typeface="Calibri"/>
                <a:cs typeface="Calibri"/>
              </a:rPr>
              <a:t>negativity,</a:t>
            </a:r>
            <a:r>
              <a:rPr sz="2000" dirty="0">
                <a:latin typeface="Calibri"/>
                <a:cs typeface="Calibri"/>
              </a:rPr>
              <a:t> and </a:t>
            </a:r>
            <a:r>
              <a:rPr sz="2000" spc="-5" dirty="0">
                <a:latin typeface="Calibri"/>
                <a:cs typeface="Calibri"/>
              </a:rPr>
              <a:t>neutrality/objectiveness</a:t>
            </a:r>
            <a:endParaRPr sz="2000">
              <a:latin typeface="Calibri"/>
              <a:cs typeface="Calibri"/>
            </a:endParaRPr>
          </a:p>
          <a:p>
            <a:pPr marL="412750" indent="-400685">
              <a:lnSpc>
                <a:spcPct val="100000"/>
              </a:lnSpc>
              <a:spcBef>
                <a:spcPts val="480"/>
              </a:spcBef>
              <a:buClr>
                <a:srgbClr val="CC0000"/>
              </a:buClr>
              <a:buFont typeface="Times New Roman"/>
              <a:buChar char="•"/>
              <a:tabLst>
                <a:tab pos="412750" algn="l"/>
                <a:tab pos="413384" algn="l"/>
              </a:tabLst>
            </a:pPr>
            <a:r>
              <a:rPr sz="2000" spc="-5" dirty="0">
                <a:latin typeface="Calibri"/>
                <a:cs typeface="Calibri"/>
              </a:rPr>
              <a:t>[estimable(J,3)]</a:t>
            </a:r>
            <a:r>
              <a:rPr sz="2000" dirty="0">
                <a:latin typeface="Calibri"/>
                <a:cs typeface="Calibri"/>
              </a:rPr>
              <a:t> </a:t>
            </a:r>
            <a:r>
              <a:rPr sz="2000" spc="-5" dirty="0">
                <a:latin typeface="Calibri"/>
                <a:cs typeface="Calibri"/>
              </a:rPr>
              <a:t>“may </a:t>
            </a:r>
            <a:r>
              <a:rPr sz="2000" dirty="0">
                <a:latin typeface="Calibri"/>
                <a:cs typeface="Calibri"/>
              </a:rPr>
              <a:t>be </a:t>
            </a:r>
            <a:r>
              <a:rPr sz="2000" spc="-5" dirty="0">
                <a:latin typeface="Calibri"/>
                <a:cs typeface="Calibri"/>
              </a:rPr>
              <a:t>computed</a:t>
            </a:r>
            <a:r>
              <a:rPr sz="2000" dirty="0">
                <a:latin typeface="Calibri"/>
                <a:cs typeface="Calibri"/>
              </a:rPr>
              <a:t> </a:t>
            </a:r>
            <a:r>
              <a:rPr sz="2000" spc="-5" dirty="0">
                <a:latin typeface="Calibri"/>
                <a:cs typeface="Calibri"/>
              </a:rPr>
              <a:t>or</a:t>
            </a:r>
            <a:r>
              <a:rPr sz="2000" dirty="0">
                <a:latin typeface="Calibri"/>
                <a:cs typeface="Calibri"/>
              </a:rPr>
              <a:t> </a:t>
            </a:r>
            <a:r>
              <a:rPr sz="2000" spc="-5" dirty="0">
                <a:latin typeface="Calibri"/>
                <a:cs typeface="Calibri"/>
              </a:rPr>
              <a:t>estimated”</a:t>
            </a:r>
            <a:endParaRPr sz="2000">
              <a:latin typeface="Calibri"/>
              <a:cs typeface="Calibri"/>
            </a:endParaRPr>
          </a:p>
          <a:p>
            <a:pPr marL="927100">
              <a:lnSpc>
                <a:spcPct val="100000"/>
              </a:lnSpc>
              <a:spcBef>
                <a:spcPts val="500"/>
              </a:spcBef>
              <a:tabLst>
                <a:tab pos="1689100" algn="l"/>
                <a:tab pos="2298700" algn="l"/>
                <a:tab pos="2908300" algn="l"/>
                <a:tab pos="3517900" algn="l"/>
                <a:tab pos="4127500" algn="l"/>
              </a:tabLst>
            </a:pPr>
            <a:r>
              <a:rPr sz="2000" dirty="0">
                <a:latin typeface="Courier New"/>
                <a:cs typeface="Courier New"/>
              </a:rPr>
              <a:t>Pos	0	Neg	0	Obj	1</a:t>
            </a:r>
            <a:endParaRPr sz="2000">
              <a:latin typeface="Courier New"/>
              <a:cs typeface="Courier New"/>
            </a:endParaRPr>
          </a:p>
          <a:p>
            <a:pPr marL="355600" indent="-342900">
              <a:lnSpc>
                <a:spcPct val="100000"/>
              </a:lnSpc>
              <a:spcBef>
                <a:spcPts val="500"/>
              </a:spcBef>
              <a:buClr>
                <a:srgbClr val="CC0000"/>
              </a:buClr>
              <a:buFont typeface="Times New Roman"/>
              <a:buChar char="•"/>
              <a:tabLst>
                <a:tab pos="354965" algn="l"/>
                <a:tab pos="355600" algn="l"/>
              </a:tabLst>
            </a:pPr>
            <a:r>
              <a:rPr sz="2000" spc="-5" dirty="0">
                <a:latin typeface="Calibri"/>
                <a:cs typeface="Calibri"/>
              </a:rPr>
              <a:t>[estimable(J,1)]</a:t>
            </a:r>
            <a:r>
              <a:rPr sz="2000" spc="5" dirty="0">
                <a:latin typeface="Calibri"/>
                <a:cs typeface="Calibri"/>
              </a:rPr>
              <a:t> </a:t>
            </a:r>
            <a:r>
              <a:rPr sz="2000" spc="-5" dirty="0">
                <a:latin typeface="Calibri"/>
                <a:cs typeface="Calibri"/>
              </a:rPr>
              <a:t>“deserving</a:t>
            </a:r>
            <a:r>
              <a:rPr sz="2000" spc="5"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respect</a:t>
            </a:r>
            <a:r>
              <a:rPr sz="2000" spc="5" dirty="0">
                <a:latin typeface="Calibri"/>
                <a:cs typeface="Calibri"/>
              </a:rPr>
              <a:t> </a:t>
            </a:r>
            <a:r>
              <a:rPr sz="2000" spc="-5" dirty="0">
                <a:latin typeface="Calibri"/>
                <a:cs typeface="Calibri"/>
              </a:rPr>
              <a:t>or</a:t>
            </a:r>
            <a:r>
              <a:rPr sz="2000" spc="5" dirty="0">
                <a:latin typeface="Calibri"/>
                <a:cs typeface="Calibri"/>
              </a:rPr>
              <a:t> </a:t>
            </a:r>
            <a:r>
              <a:rPr sz="2000" dirty="0">
                <a:latin typeface="Calibri"/>
                <a:cs typeface="Calibri"/>
              </a:rPr>
              <a:t>high</a:t>
            </a:r>
            <a:r>
              <a:rPr sz="2000" spc="10" dirty="0">
                <a:latin typeface="Calibri"/>
                <a:cs typeface="Calibri"/>
              </a:rPr>
              <a:t> </a:t>
            </a:r>
            <a:r>
              <a:rPr sz="2000" spc="-5" dirty="0">
                <a:latin typeface="Calibri"/>
                <a:cs typeface="Calibri"/>
              </a:rPr>
              <a:t>regard”</a:t>
            </a:r>
            <a:endParaRPr sz="2000">
              <a:latin typeface="Calibri"/>
              <a:cs typeface="Calibri"/>
            </a:endParaRPr>
          </a:p>
          <a:p>
            <a:pPr marL="927100">
              <a:lnSpc>
                <a:spcPct val="100000"/>
              </a:lnSpc>
              <a:spcBef>
                <a:spcPts val="500"/>
              </a:spcBef>
              <a:tabLst>
                <a:tab pos="1536700" algn="l"/>
                <a:tab pos="2298700" algn="l"/>
                <a:tab pos="2908300" algn="l"/>
                <a:tab pos="3517900" algn="l"/>
                <a:tab pos="4127500" algn="l"/>
              </a:tabLst>
            </a:pPr>
            <a:r>
              <a:rPr sz="2000" dirty="0">
                <a:latin typeface="Courier New"/>
                <a:cs typeface="Courier New"/>
              </a:rPr>
              <a:t>Pos	</a:t>
            </a:r>
            <a:r>
              <a:rPr sz="2000" spc="-5" dirty="0">
                <a:latin typeface="Courier New"/>
                <a:cs typeface="Courier New"/>
              </a:rPr>
              <a:t>.75	</a:t>
            </a:r>
            <a:r>
              <a:rPr sz="2000" dirty="0">
                <a:latin typeface="Courier New"/>
                <a:cs typeface="Courier New"/>
              </a:rPr>
              <a:t>Neg	0	Obj	</a:t>
            </a:r>
            <a:r>
              <a:rPr sz="2000" spc="-5" dirty="0">
                <a:latin typeface="Courier New"/>
                <a:cs typeface="Courier New"/>
              </a:rPr>
              <a:t>.25</a:t>
            </a:r>
            <a:endParaRPr sz="2000">
              <a:latin typeface="Courier New"/>
              <a:cs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330200"/>
            <a:ext cx="6988175" cy="513080"/>
          </a:xfrm>
          <a:prstGeom prst="rect">
            <a:avLst/>
          </a:prstGeom>
        </p:spPr>
        <p:txBody>
          <a:bodyPr vert="horz" wrap="square" lIns="0" tIns="12700" rIns="0" bIns="0" rtlCol="0">
            <a:spAutoFit/>
          </a:bodyPr>
          <a:lstStyle/>
          <a:p>
            <a:pPr marL="12700">
              <a:lnSpc>
                <a:spcPct val="100000"/>
              </a:lnSpc>
              <a:spcBef>
                <a:spcPts val="100"/>
              </a:spcBef>
            </a:pPr>
            <a:r>
              <a:rPr spc="-5" dirty="0"/>
              <a:t>Disagreements</a:t>
            </a:r>
            <a:r>
              <a:rPr spc="-15" dirty="0"/>
              <a:t> </a:t>
            </a:r>
            <a:r>
              <a:rPr spc="-5" dirty="0"/>
              <a:t>between</a:t>
            </a:r>
            <a:r>
              <a:rPr spc="-15" dirty="0"/>
              <a:t> </a:t>
            </a:r>
            <a:r>
              <a:rPr spc="-5" dirty="0"/>
              <a:t>polarity</a:t>
            </a:r>
            <a:r>
              <a:rPr spc="-10" dirty="0"/>
              <a:t> </a:t>
            </a:r>
            <a:r>
              <a:rPr spc="-5" dirty="0"/>
              <a:t>lexicons</a:t>
            </a:r>
          </a:p>
        </p:txBody>
      </p:sp>
      <p:graphicFrame>
        <p:nvGraphicFramePr>
          <p:cNvPr id="7" name="object 7"/>
          <p:cNvGraphicFramePr>
            <a:graphicFrameLocks noGrp="1"/>
          </p:cNvGraphicFramePr>
          <p:nvPr/>
        </p:nvGraphicFramePr>
        <p:xfrm>
          <a:off x="222250" y="1727199"/>
          <a:ext cx="8686799" cy="2494274"/>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581785">
                  <a:extLst>
                    <a:ext uri="{9D8B030D-6E8A-4147-A177-3AD203B41FA5}">
                      <a16:colId xmlns:a16="http://schemas.microsoft.com/office/drawing/2014/main" val="20002"/>
                    </a:ext>
                  </a:extLst>
                </a:gridCol>
                <a:gridCol w="1956435">
                  <a:extLst>
                    <a:ext uri="{9D8B030D-6E8A-4147-A177-3AD203B41FA5}">
                      <a16:colId xmlns:a16="http://schemas.microsoft.com/office/drawing/2014/main" val="20003"/>
                    </a:ext>
                  </a:extLst>
                </a:gridCol>
                <a:gridCol w="1643379">
                  <a:extLst>
                    <a:ext uri="{9D8B030D-6E8A-4147-A177-3AD203B41FA5}">
                      <a16:colId xmlns:a16="http://schemas.microsoft.com/office/drawing/2014/main" val="20004"/>
                    </a:ext>
                  </a:extLst>
                </a:gridCol>
              </a:tblGrid>
              <a:tr h="640079">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1440" marR="819785">
                        <a:lnSpc>
                          <a:spcPts val="2100"/>
                        </a:lnSpc>
                        <a:spcBef>
                          <a:spcPts val="480"/>
                        </a:spcBef>
                      </a:pPr>
                      <a:r>
                        <a:rPr sz="1800" b="1" dirty="0">
                          <a:solidFill>
                            <a:srgbClr val="FFFFFF"/>
                          </a:solidFill>
                          <a:latin typeface="Calibri"/>
                          <a:cs typeface="Calibri"/>
                        </a:rPr>
                        <a:t>O</a:t>
                      </a:r>
                      <a:r>
                        <a:rPr sz="1800" b="1" spc="-5" dirty="0">
                          <a:solidFill>
                            <a:srgbClr val="FFFFFF"/>
                          </a:solidFill>
                          <a:latin typeface="Calibri"/>
                          <a:cs typeface="Calibri"/>
                        </a:rPr>
                        <a:t>pinio</a:t>
                      </a:r>
                      <a:r>
                        <a:rPr sz="1800" b="1" dirty="0">
                          <a:solidFill>
                            <a:srgbClr val="FFFFFF"/>
                          </a:solidFill>
                          <a:latin typeface="Calibri"/>
                          <a:cs typeface="Calibri"/>
                        </a:rPr>
                        <a:t>n  Lexicon</a:t>
                      </a:r>
                      <a:endParaRPr sz="1800">
                        <a:latin typeface="Calibri"/>
                        <a:cs typeface="Calibri"/>
                      </a:endParaRPr>
                    </a:p>
                  </a:txBody>
                  <a:tcPr marL="0" marR="0" marT="609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1440" marR="719455">
                        <a:lnSpc>
                          <a:spcPts val="2100"/>
                        </a:lnSpc>
                        <a:spcBef>
                          <a:spcPts val="480"/>
                        </a:spcBef>
                      </a:pPr>
                      <a:r>
                        <a:rPr sz="1800" b="1" spc="-5" dirty="0">
                          <a:solidFill>
                            <a:srgbClr val="FFFFFF"/>
                          </a:solidFill>
                          <a:latin typeface="Calibri"/>
                          <a:cs typeface="Calibri"/>
                        </a:rPr>
                        <a:t>General </a:t>
                      </a:r>
                      <a:r>
                        <a:rPr sz="1800" b="1" spc="-395" dirty="0">
                          <a:solidFill>
                            <a:srgbClr val="FFFFFF"/>
                          </a:solidFill>
                          <a:latin typeface="Calibri"/>
                          <a:cs typeface="Calibri"/>
                        </a:rPr>
                        <a:t> </a:t>
                      </a:r>
                      <a:r>
                        <a:rPr sz="1800" b="1" dirty="0">
                          <a:solidFill>
                            <a:srgbClr val="FFFFFF"/>
                          </a:solidFill>
                          <a:latin typeface="Calibri"/>
                          <a:cs typeface="Calibri"/>
                        </a:rPr>
                        <a:t>Inquirer</a:t>
                      </a:r>
                      <a:endParaRPr sz="1800">
                        <a:latin typeface="Calibri"/>
                        <a:cs typeface="Calibri"/>
                      </a:endParaRPr>
                    </a:p>
                  </a:txBody>
                  <a:tcPr marL="0" marR="0" marT="609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0805">
                        <a:lnSpc>
                          <a:spcPct val="100000"/>
                        </a:lnSpc>
                        <a:spcBef>
                          <a:spcPts val="359"/>
                        </a:spcBef>
                      </a:pPr>
                      <a:r>
                        <a:rPr sz="1800" b="1" spc="-5" dirty="0">
                          <a:solidFill>
                            <a:srgbClr val="FFFFFF"/>
                          </a:solidFill>
                          <a:latin typeface="Calibri"/>
                          <a:cs typeface="Calibri"/>
                        </a:rPr>
                        <a:t>SentiWordNet</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0805">
                        <a:lnSpc>
                          <a:spcPct val="100000"/>
                        </a:lnSpc>
                        <a:spcBef>
                          <a:spcPts val="359"/>
                        </a:spcBef>
                      </a:pPr>
                      <a:r>
                        <a:rPr sz="1800" b="1" dirty="0">
                          <a:solidFill>
                            <a:srgbClr val="FFFFFF"/>
                          </a:solidFill>
                          <a:latin typeface="Calibri"/>
                          <a:cs typeface="Calibri"/>
                        </a:rPr>
                        <a:t>LIWC</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extLst>
                  <a:ext uri="{0D108BD9-81ED-4DB2-BD59-A6C34878D82A}">
                    <a16:rowId xmlns:a16="http://schemas.microsoft.com/office/drawing/2014/main" val="10000"/>
                  </a:ext>
                </a:extLst>
              </a:tr>
              <a:tr h="370839">
                <a:tc>
                  <a:txBody>
                    <a:bodyPr/>
                    <a:lstStyle/>
                    <a:p>
                      <a:pPr marL="90805">
                        <a:lnSpc>
                          <a:spcPct val="100000"/>
                        </a:lnSpc>
                        <a:spcBef>
                          <a:spcPts val="360"/>
                        </a:spcBef>
                      </a:pPr>
                      <a:r>
                        <a:rPr sz="1800" b="1" spc="-5" dirty="0">
                          <a:solidFill>
                            <a:srgbClr val="FFFFFF"/>
                          </a:solidFill>
                          <a:latin typeface="Calibri"/>
                          <a:cs typeface="Calibri"/>
                        </a:rPr>
                        <a:t>MPQA</a:t>
                      </a:r>
                      <a:endParaRPr sz="18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B51826"/>
                    </a:solidFill>
                  </a:tcPr>
                </a:tc>
                <a:tc>
                  <a:txBody>
                    <a:bodyPr/>
                    <a:lstStyle/>
                    <a:p>
                      <a:pPr marL="152400">
                        <a:lnSpc>
                          <a:spcPct val="100000"/>
                        </a:lnSpc>
                        <a:spcBef>
                          <a:spcPts val="360"/>
                        </a:spcBef>
                      </a:pPr>
                      <a:r>
                        <a:rPr sz="1800" dirty="0">
                          <a:solidFill>
                            <a:srgbClr val="28817A"/>
                          </a:solidFill>
                          <a:latin typeface="Calibri"/>
                          <a:cs typeface="Calibri"/>
                        </a:rPr>
                        <a:t>33/5402</a:t>
                      </a:r>
                      <a:r>
                        <a:rPr sz="1800" spc="-40" dirty="0">
                          <a:solidFill>
                            <a:srgbClr val="28817A"/>
                          </a:solidFill>
                          <a:latin typeface="Calibri"/>
                          <a:cs typeface="Calibri"/>
                        </a:rPr>
                        <a:t> </a:t>
                      </a:r>
                      <a:r>
                        <a:rPr sz="1800" b="1" spc="-5" dirty="0">
                          <a:latin typeface="Calibri"/>
                          <a:cs typeface="Calibri"/>
                        </a:rPr>
                        <a:t>(0.6%)</a:t>
                      </a:r>
                      <a:endParaRPr sz="18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tc>
                  <a:txBody>
                    <a:bodyPr/>
                    <a:lstStyle/>
                    <a:p>
                      <a:pPr marR="77470" algn="r">
                        <a:lnSpc>
                          <a:spcPct val="100000"/>
                        </a:lnSpc>
                        <a:spcBef>
                          <a:spcPts val="360"/>
                        </a:spcBef>
                      </a:pPr>
                      <a:r>
                        <a:rPr sz="1800" dirty="0">
                          <a:solidFill>
                            <a:srgbClr val="28817A"/>
                          </a:solidFill>
                          <a:latin typeface="Calibri"/>
                          <a:cs typeface="Calibri"/>
                        </a:rPr>
                        <a:t>49/2867</a:t>
                      </a:r>
                      <a:r>
                        <a:rPr sz="1800" spc="-40" dirty="0">
                          <a:solidFill>
                            <a:srgbClr val="28817A"/>
                          </a:solidFill>
                          <a:latin typeface="Calibri"/>
                          <a:cs typeface="Calibri"/>
                        </a:rPr>
                        <a:t> </a:t>
                      </a:r>
                      <a:r>
                        <a:rPr sz="1800" b="1" spc="-5" dirty="0">
                          <a:latin typeface="Calibri"/>
                          <a:cs typeface="Calibri"/>
                        </a:rPr>
                        <a:t>(2%)</a:t>
                      </a:r>
                      <a:endParaRPr sz="18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tc>
                  <a:txBody>
                    <a:bodyPr/>
                    <a:lstStyle/>
                    <a:p>
                      <a:pPr marR="77470" algn="r">
                        <a:lnSpc>
                          <a:spcPct val="100000"/>
                        </a:lnSpc>
                        <a:spcBef>
                          <a:spcPts val="360"/>
                        </a:spcBef>
                      </a:pPr>
                      <a:r>
                        <a:rPr sz="1800" dirty="0">
                          <a:solidFill>
                            <a:srgbClr val="28817A"/>
                          </a:solidFill>
                          <a:latin typeface="Calibri"/>
                          <a:cs typeface="Calibri"/>
                        </a:rPr>
                        <a:t>1127/4214</a:t>
                      </a:r>
                      <a:r>
                        <a:rPr sz="1800" spc="-40" dirty="0">
                          <a:solidFill>
                            <a:srgbClr val="28817A"/>
                          </a:solidFill>
                          <a:latin typeface="Calibri"/>
                          <a:cs typeface="Calibri"/>
                        </a:rPr>
                        <a:t> </a:t>
                      </a:r>
                      <a:r>
                        <a:rPr sz="1800" b="1" spc="-5" dirty="0">
                          <a:latin typeface="Calibri"/>
                          <a:cs typeface="Calibri"/>
                        </a:rPr>
                        <a:t>(27%)</a:t>
                      </a:r>
                      <a:endParaRPr sz="18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tc>
                  <a:txBody>
                    <a:bodyPr/>
                    <a:lstStyle/>
                    <a:p>
                      <a:pPr marR="77470" algn="r">
                        <a:lnSpc>
                          <a:spcPct val="100000"/>
                        </a:lnSpc>
                        <a:spcBef>
                          <a:spcPts val="360"/>
                        </a:spcBef>
                      </a:pPr>
                      <a:r>
                        <a:rPr sz="1800" dirty="0">
                          <a:solidFill>
                            <a:srgbClr val="28817A"/>
                          </a:solidFill>
                          <a:latin typeface="Calibri"/>
                          <a:cs typeface="Calibri"/>
                        </a:rPr>
                        <a:t>12/363</a:t>
                      </a:r>
                      <a:r>
                        <a:rPr sz="1800" spc="-40" dirty="0">
                          <a:solidFill>
                            <a:srgbClr val="28817A"/>
                          </a:solidFill>
                          <a:latin typeface="Calibri"/>
                          <a:cs typeface="Calibri"/>
                        </a:rPr>
                        <a:t> </a:t>
                      </a:r>
                      <a:r>
                        <a:rPr sz="1800" b="1" spc="-5" dirty="0">
                          <a:latin typeface="Calibri"/>
                          <a:cs typeface="Calibri"/>
                        </a:rPr>
                        <a:t>(3%)</a:t>
                      </a:r>
                      <a:endParaRPr sz="18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1"/>
                  </a:ext>
                </a:extLst>
              </a:tr>
              <a:tr h="370839">
                <a:tc>
                  <a:txBody>
                    <a:bodyPr/>
                    <a:lstStyle/>
                    <a:p>
                      <a:pPr marL="90805">
                        <a:lnSpc>
                          <a:spcPct val="100000"/>
                        </a:lnSpc>
                        <a:spcBef>
                          <a:spcPts val="360"/>
                        </a:spcBef>
                      </a:pPr>
                      <a:r>
                        <a:rPr sz="1800" b="1" spc="-5" dirty="0">
                          <a:solidFill>
                            <a:srgbClr val="FFFFFF"/>
                          </a:solidFill>
                          <a:latin typeface="Calibri"/>
                          <a:cs typeface="Calibri"/>
                        </a:rPr>
                        <a:t>Opinion</a:t>
                      </a:r>
                      <a:r>
                        <a:rPr sz="1800" b="1" spc="-35" dirty="0">
                          <a:solidFill>
                            <a:srgbClr val="FFFFFF"/>
                          </a:solidFill>
                          <a:latin typeface="Calibri"/>
                          <a:cs typeface="Calibri"/>
                        </a:rPr>
                        <a:t> </a:t>
                      </a:r>
                      <a:r>
                        <a:rPr sz="1800" b="1" spc="-5" dirty="0">
                          <a:solidFill>
                            <a:srgbClr val="FFFFFF"/>
                          </a:solidFill>
                          <a:latin typeface="Calibri"/>
                          <a:cs typeface="Calibri"/>
                        </a:rPr>
                        <a:t>Lexicon</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51826"/>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7470" algn="r">
                        <a:lnSpc>
                          <a:spcPct val="100000"/>
                        </a:lnSpc>
                        <a:spcBef>
                          <a:spcPts val="360"/>
                        </a:spcBef>
                      </a:pPr>
                      <a:r>
                        <a:rPr sz="1800" spc="-5" dirty="0">
                          <a:solidFill>
                            <a:srgbClr val="28817A"/>
                          </a:solidFill>
                          <a:latin typeface="Calibri"/>
                          <a:cs typeface="Calibri"/>
                        </a:rPr>
                        <a:t>32/2411</a:t>
                      </a:r>
                      <a:r>
                        <a:rPr sz="1800" spc="-35" dirty="0">
                          <a:solidFill>
                            <a:srgbClr val="28817A"/>
                          </a:solidFill>
                          <a:latin typeface="Calibri"/>
                          <a:cs typeface="Calibri"/>
                        </a:rPr>
                        <a:t> </a:t>
                      </a:r>
                      <a:r>
                        <a:rPr sz="1800" b="1" spc="-5" dirty="0">
                          <a:latin typeface="Calibri"/>
                          <a:cs typeface="Calibri"/>
                        </a:rPr>
                        <a:t>(1%)</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7470" algn="r">
                        <a:lnSpc>
                          <a:spcPct val="100000"/>
                        </a:lnSpc>
                        <a:spcBef>
                          <a:spcPts val="360"/>
                        </a:spcBef>
                      </a:pPr>
                      <a:r>
                        <a:rPr sz="1800" spc="-5" dirty="0">
                          <a:solidFill>
                            <a:srgbClr val="28817A"/>
                          </a:solidFill>
                          <a:latin typeface="Calibri"/>
                          <a:cs typeface="Calibri"/>
                        </a:rPr>
                        <a:t>1004/3994</a:t>
                      </a:r>
                      <a:r>
                        <a:rPr sz="1800" spc="-35" dirty="0">
                          <a:solidFill>
                            <a:srgbClr val="28817A"/>
                          </a:solidFill>
                          <a:latin typeface="Calibri"/>
                          <a:cs typeface="Calibri"/>
                        </a:rPr>
                        <a:t> </a:t>
                      </a:r>
                      <a:r>
                        <a:rPr sz="1800" b="1" spc="-5" dirty="0">
                          <a:latin typeface="Calibri"/>
                          <a:cs typeface="Calibri"/>
                        </a:rPr>
                        <a:t>(25%)</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7470" algn="r">
                        <a:lnSpc>
                          <a:spcPct val="100000"/>
                        </a:lnSpc>
                        <a:spcBef>
                          <a:spcPts val="360"/>
                        </a:spcBef>
                      </a:pPr>
                      <a:r>
                        <a:rPr sz="1800" dirty="0">
                          <a:solidFill>
                            <a:srgbClr val="28817A"/>
                          </a:solidFill>
                          <a:latin typeface="Calibri"/>
                          <a:cs typeface="Calibri"/>
                        </a:rPr>
                        <a:t>9/403</a:t>
                      </a:r>
                      <a:r>
                        <a:rPr sz="1800" spc="-40" dirty="0">
                          <a:solidFill>
                            <a:srgbClr val="28817A"/>
                          </a:solidFill>
                          <a:latin typeface="Calibri"/>
                          <a:cs typeface="Calibri"/>
                        </a:rPr>
                        <a:t> </a:t>
                      </a:r>
                      <a:r>
                        <a:rPr sz="1800" b="1" spc="-5" dirty="0">
                          <a:latin typeface="Calibri"/>
                          <a:cs typeface="Calibri"/>
                        </a:rPr>
                        <a:t>(2%)</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2"/>
                  </a:ext>
                </a:extLst>
              </a:tr>
              <a:tr h="370839">
                <a:tc>
                  <a:txBody>
                    <a:bodyPr/>
                    <a:lstStyle/>
                    <a:p>
                      <a:pPr marL="90805">
                        <a:lnSpc>
                          <a:spcPct val="100000"/>
                        </a:lnSpc>
                        <a:spcBef>
                          <a:spcPts val="360"/>
                        </a:spcBef>
                      </a:pPr>
                      <a:r>
                        <a:rPr sz="1800" b="1" spc="-5" dirty="0">
                          <a:solidFill>
                            <a:srgbClr val="FFFFFF"/>
                          </a:solidFill>
                          <a:latin typeface="Calibri"/>
                          <a:cs typeface="Calibri"/>
                        </a:rPr>
                        <a:t>General</a:t>
                      </a:r>
                      <a:r>
                        <a:rPr sz="1800" b="1" spc="-40" dirty="0">
                          <a:solidFill>
                            <a:srgbClr val="FFFFFF"/>
                          </a:solidFill>
                          <a:latin typeface="Calibri"/>
                          <a:cs typeface="Calibri"/>
                        </a:rPr>
                        <a:t> </a:t>
                      </a:r>
                      <a:r>
                        <a:rPr sz="1800" b="1" spc="-5" dirty="0">
                          <a:solidFill>
                            <a:srgbClr val="FFFFFF"/>
                          </a:solidFill>
                          <a:latin typeface="Calibri"/>
                          <a:cs typeface="Calibri"/>
                        </a:rPr>
                        <a:t>Inquirer</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51826"/>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R="77470" algn="r">
                        <a:lnSpc>
                          <a:spcPct val="100000"/>
                        </a:lnSpc>
                        <a:spcBef>
                          <a:spcPts val="360"/>
                        </a:spcBef>
                      </a:pPr>
                      <a:r>
                        <a:rPr sz="1800" dirty="0">
                          <a:solidFill>
                            <a:srgbClr val="28817A"/>
                          </a:solidFill>
                          <a:latin typeface="Calibri"/>
                          <a:cs typeface="Calibri"/>
                        </a:rPr>
                        <a:t>520/2306</a:t>
                      </a:r>
                      <a:r>
                        <a:rPr sz="1800" spc="-40" dirty="0">
                          <a:solidFill>
                            <a:srgbClr val="28817A"/>
                          </a:solidFill>
                          <a:latin typeface="Calibri"/>
                          <a:cs typeface="Calibri"/>
                        </a:rPr>
                        <a:t> </a:t>
                      </a:r>
                      <a:r>
                        <a:rPr sz="1800" b="1" spc="-5" dirty="0">
                          <a:latin typeface="Calibri"/>
                          <a:cs typeface="Calibri"/>
                        </a:rPr>
                        <a:t>(23%)</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R="77470" algn="r">
                        <a:lnSpc>
                          <a:spcPct val="100000"/>
                        </a:lnSpc>
                        <a:spcBef>
                          <a:spcPts val="360"/>
                        </a:spcBef>
                      </a:pPr>
                      <a:r>
                        <a:rPr sz="1800" spc="-5" dirty="0">
                          <a:solidFill>
                            <a:srgbClr val="28817A"/>
                          </a:solidFill>
                          <a:latin typeface="Calibri"/>
                          <a:cs typeface="Calibri"/>
                        </a:rPr>
                        <a:t>1/204</a:t>
                      </a:r>
                      <a:r>
                        <a:rPr sz="1800" spc="-35" dirty="0">
                          <a:solidFill>
                            <a:srgbClr val="28817A"/>
                          </a:solidFill>
                          <a:latin typeface="Calibri"/>
                          <a:cs typeface="Calibri"/>
                        </a:rPr>
                        <a:t> </a:t>
                      </a:r>
                      <a:r>
                        <a:rPr sz="1800" b="1" spc="-5" dirty="0">
                          <a:latin typeface="Calibri"/>
                          <a:cs typeface="Calibri"/>
                        </a:rPr>
                        <a:t>(0.5%)</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3"/>
                  </a:ext>
                </a:extLst>
              </a:tr>
              <a:tr h="370839">
                <a:tc>
                  <a:txBody>
                    <a:bodyPr/>
                    <a:lstStyle/>
                    <a:p>
                      <a:pPr marL="90805">
                        <a:lnSpc>
                          <a:spcPct val="100000"/>
                        </a:lnSpc>
                        <a:spcBef>
                          <a:spcPts val="360"/>
                        </a:spcBef>
                      </a:pPr>
                      <a:r>
                        <a:rPr sz="1800" b="1" spc="-5" dirty="0">
                          <a:solidFill>
                            <a:srgbClr val="FFFFFF"/>
                          </a:solidFill>
                          <a:latin typeface="Calibri"/>
                          <a:cs typeface="Calibri"/>
                        </a:rPr>
                        <a:t>SentiWordNet</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51826"/>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7470" algn="r">
                        <a:lnSpc>
                          <a:spcPct val="100000"/>
                        </a:lnSpc>
                        <a:spcBef>
                          <a:spcPts val="360"/>
                        </a:spcBef>
                      </a:pPr>
                      <a:r>
                        <a:rPr sz="1800" dirty="0">
                          <a:solidFill>
                            <a:srgbClr val="28817A"/>
                          </a:solidFill>
                          <a:latin typeface="Calibri"/>
                          <a:cs typeface="Calibri"/>
                        </a:rPr>
                        <a:t>174/694</a:t>
                      </a:r>
                      <a:r>
                        <a:rPr sz="1800" spc="-40" dirty="0">
                          <a:solidFill>
                            <a:srgbClr val="28817A"/>
                          </a:solidFill>
                          <a:latin typeface="Calibri"/>
                          <a:cs typeface="Calibri"/>
                        </a:rPr>
                        <a:t> </a:t>
                      </a:r>
                      <a:r>
                        <a:rPr sz="1800" b="1" spc="-5" dirty="0">
                          <a:latin typeface="Calibri"/>
                          <a:cs typeface="Calibri"/>
                        </a:rPr>
                        <a:t>(25%)</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4"/>
                  </a:ext>
                </a:extLst>
              </a:tr>
              <a:tr h="370839">
                <a:tc>
                  <a:txBody>
                    <a:bodyPr/>
                    <a:lstStyle/>
                    <a:p>
                      <a:pPr marL="90805">
                        <a:lnSpc>
                          <a:spcPct val="100000"/>
                        </a:lnSpc>
                        <a:spcBef>
                          <a:spcPts val="360"/>
                        </a:spcBef>
                      </a:pPr>
                      <a:r>
                        <a:rPr sz="1800" b="1" dirty="0">
                          <a:solidFill>
                            <a:srgbClr val="FFFFFF"/>
                          </a:solidFill>
                          <a:latin typeface="Calibri"/>
                          <a:cs typeface="Calibri"/>
                        </a:rPr>
                        <a:t>LIWC</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51826"/>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5"/>
                  </a:ext>
                </a:extLst>
              </a:tr>
            </a:tbl>
          </a:graphicData>
        </a:graphic>
      </p:graphicFrame>
      <p:sp>
        <p:nvSpPr>
          <p:cNvPr id="9" name="object 9"/>
          <p:cNvSpPr txBox="1"/>
          <p:nvPr/>
        </p:nvSpPr>
        <p:spPr>
          <a:xfrm>
            <a:off x="2440939" y="1004569"/>
            <a:ext cx="405955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Christopher</a:t>
            </a:r>
            <a:r>
              <a:rPr sz="1800" spc="5" dirty="0">
                <a:latin typeface="Calibri"/>
                <a:cs typeface="Calibri"/>
              </a:rPr>
              <a:t> </a:t>
            </a:r>
            <a:r>
              <a:rPr sz="1800" spc="-15" dirty="0">
                <a:latin typeface="Calibri"/>
                <a:cs typeface="Calibri"/>
              </a:rPr>
              <a:t>Potts,</a:t>
            </a:r>
            <a:r>
              <a:rPr sz="1800" dirty="0">
                <a:latin typeface="Calibri"/>
                <a:cs typeface="Calibri"/>
              </a:rPr>
              <a:t> </a:t>
            </a:r>
            <a:r>
              <a:rPr sz="1800" u="sng" spc="-5" dirty="0">
                <a:solidFill>
                  <a:srgbClr val="EF8E1C"/>
                </a:solidFill>
                <a:uFill>
                  <a:solidFill>
                    <a:srgbClr val="F49F23"/>
                  </a:solidFill>
                </a:uFill>
                <a:latin typeface="Calibri"/>
                <a:cs typeface="Calibri"/>
              </a:rPr>
              <a:t>Sentiment</a:t>
            </a:r>
            <a:r>
              <a:rPr sz="1800" u="sng" spc="5" dirty="0">
                <a:solidFill>
                  <a:srgbClr val="EF8E1C"/>
                </a:solidFill>
                <a:uFill>
                  <a:solidFill>
                    <a:srgbClr val="F49F23"/>
                  </a:solidFill>
                </a:uFill>
                <a:latin typeface="Calibri"/>
                <a:cs typeface="Calibri"/>
              </a:rPr>
              <a:t> </a:t>
            </a:r>
            <a:r>
              <a:rPr sz="1800" u="sng" spc="-5" dirty="0">
                <a:solidFill>
                  <a:srgbClr val="EF8E1C"/>
                </a:solidFill>
                <a:uFill>
                  <a:solidFill>
                    <a:srgbClr val="F49F23"/>
                  </a:solidFill>
                </a:uFill>
                <a:latin typeface="Calibri"/>
                <a:cs typeface="Calibri"/>
              </a:rPr>
              <a:t>Tutorial</a:t>
            </a:r>
            <a:r>
              <a:rPr sz="1800" spc="-5" dirty="0">
                <a:latin typeface="Calibri"/>
                <a:cs typeface="Calibri"/>
              </a:rPr>
              <a:t>,</a:t>
            </a:r>
            <a:r>
              <a:rPr sz="1800" spc="10" dirty="0">
                <a:latin typeface="Calibri"/>
                <a:cs typeface="Calibri"/>
              </a:rPr>
              <a:t> </a:t>
            </a:r>
            <a:r>
              <a:rPr sz="1800" spc="-5" dirty="0">
                <a:latin typeface="Calibri"/>
                <a:cs typeface="Calibri"/>
              </a:rPr>
              <a:t>2011</a:t>
            </a:r>
            <a:endParaRPr sz="18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254000"/>
            <a:ext cx="7466330" cy="513080"/>
          </a:xfrm>
          <a:prstGeom prst="rect">
            <a:avLst/>
          </a:prstGeom>
        </p:spPr>
        <p:txBody>
          <a:bodyPr vert="horz" wrap="square" lIns="0" tIns="12700" rIns="0" bIns="0" rtlCol="0">
            <a:spAutoFit/>
          </a:bodyPr>
          <a:lstStyle/>
          <a:p>
            <a:pPr marL="12700">
              <a:lnSpc>
                <a:spcPct val="100000"/>
              </a:lnSpc>
              <a:spcBef>
                <a:spcPts val="100"/>
              </a:spcBef>
            </a:pPr>
            <a:r>
              <a:rPr spc="-5" dirty="0"/>
              <a:t>Analyzing</a:t>
            </a:r>
            <a:r>
              <a:rPr dirty="0"/>
              <a:t> </a:t>
            </a:r>
            <a:r>
              <a:rPr spc="-5" dirty="0"/>
              <a:t>the</a:t>
            </a:r>
            <a:r>
              <a:rPr spc="5" dirty="0"/>
              <a:t> </a:t>
            </a:r>
            <a:r>
              <a:rPr spc="-5" dirty="0"/>
              <a:t>polarity</a:t>
            </a:r>
            <a:r>
              <a:rPr dirty="0"/>
              <a:t> of</a:t>
            </a:r>
            <a:r>
              <a:rPr spc="5" dirty="0"/>
              <a:t> </a:t>
            </a:r>
            <a:r>
              <a:rPr spc="-5" dirty="0"/>
              <a:t>each</a:t>
            </a:r>
            <a:r>
              <a:rPr dirty="0"/>
              <a:t> </a:t>
            </a:r>
            <a:r>
              <a:rPr spc="-5" dirty="0"/>
              <a:t>word</a:t>
            </a:r>
            <a:r>
              <a:rPr spc="5" dirty="0"/>
              <a:t> </a:t>
            </a:r>
            <a:r>
              <a:rPr dirty="0"/>
              <a:t>in </a:t>
            </a:r>
            <a:r>
              <a:rPr spc="-5" dirty="0"/>
              <a:t>IMDB</a:t>
            </a:r>
          </a:p>
        </p:txBody>
      </p:sp>
      <p:sp>
        <p:nvSpPr>
          <p:cNvPr id="7" name="object 7"/>
          <p:cNvSpPr txBox="1"/>
          <p:nvPr/>
        </p:nvSpPr>
        <p:spPr>
          <a:xfrm>
            <a:off x="383539" y="1322577"/>
            <a:ext cx="7618095" cy="1327785"/>
          </a:xfrm>
          <a:prstGeom prst="rect">
            <a:avLst/>
          </a:prstGeom>
        </p:spPr>
        <p:txBody>
          <a:bodyPr vert="horz" wrap="square" lIns="0" tIns="75565" rIns="0" bIns="0" rtlCol="0">
            <a:spAutoFit/>
          </a:bodyPr>
          <a:lstStyle/>
          <a:p>
            <a:pPr marL="355600" indent="-342900">
              <a:lnSpc>
                <a:spcPct val="100000"/>
              </a:lnSpc>
              <a:spcBef>
                <a:spcPts val="595"/>
              </a:spcBef>
              <a:buClr>
                <a:srgbClr val="CC0000"/>
              </a:buClr>
              <a:buFont typeface="Times New Roman"/>
              <a:buChar char="•"/>
              <a:tabLst>
                <a:tab pos="354965" algn="l"/>
                <a:tab pos="355600" algn="l"/>
              </a:tabLst>
            </a:pPr>
            <a:r>
              <a:rPr sz="2400" spc="-5" dirty="0">
                <a:latin typeface="Calibri"/>
                <a:cs typeface="Calibri"/>
              </a:rPr>
              <a:t>How </a:t>
            </a:r>
            <a:r>
              <a:rPr sz="2400" dirty="0">
                <a:latin typeface="Calibri"/>
                <a:cs typeface="Calibri"/>
              </a:rPr>
              <a:t>likely</a:t>
            </a:r>
            <a:r>
              <a:rPr sz="2400" spc="-5" dirty="0">
                <a:latin typeface="Calibri"/>
                <a:cs typeface="Calibri"/>
              </a:rPr>
              <a:t> </a:t>
            </a:r>
            <a:r>
              <a:rPr sz="2400" dirty="0">
                <a:latin typeface="Calibri"/>
                <a:cs typeface="Calibri"/>
              </a:rPr>
              <a:t>is</a:t>
            </a:r>
            <a:r>
              <a:rPr sz="2400" spc="-5" dirty="0">
                <a:latin typeface="Calibri"/>
                <a:cs typeface="Calibri"/>
              </a:rPr>
              <a:t> each</a:t>
            </a:r>
            <a:r>
              <a:rPr sz="2400" dirty="0">
                <a:latin typeface="Calibri"/>
                <a:cs typeface="Calibri"/>
              </a:rPr>
              <a:t> </a:t>
            </a:r>
            <a:r>
              <a:rPr sz="2400" spc="-5" dirty="0">
                <a:latin typeface="Calibri"/>
                <a:cs typeface="Calibri"/>
              </a:rPr>
              <a:t>word </a:t>
            </a:r>
            <a:r>
              <a:rPr sz="2400" dirty="0">
                <a:latin typeface="Calibri"/>
                <a:cs typeface="Calibri"/>
              </a:rPr>
              <a:t>to</a:t>
            </a:r>
            <a:r>
              <a:rPr sz="2400" spc="-5" dirty="0">
                <a:latin typeface="Calibri"/>
                <a:cs typeface="Calibri"/>
              </a:rPr>
              <a:t> </a:t>
            </a:r>
            <a:r>
              <a:rPr sz="2400" dirty="0">
                <a:latin typeface="Calibri"/>
                <a:cs typeface="Calibri"/>
              </a:rPr>
              <a:t>appear</a:t>
            </a:r>
            <a:r>
              <a:rPr sz="2400" spc="-10" dirty="0">
                <a:latin typeface="Calibri"/>
                <a:cs typeface="Calibri"/>
              </a:rPr>
              <a:t> </a:t>
            </a:r>
            <a:r>
              <a:rPr sz="2400" dirty="0">
                <a:latin typeface="Calibri"/>
                <a:cs typeface="Calibri"/>
              </a:rPr>
              <a:t>in </a:t>
            </a:r>
            <a:r>
              <a:rPr sz="2400" spc="-5" dirty="0">
                <a:latin typeface="Calibri"/>
                <a:cs typeface="Calibri"/>
              </a:rPr>
              <a:t>each sentiment </a:t>
            </a:r>
            <a:r>
              <a:rPr sz="2400" dirty="0">
                <a:latin typeface="Calibri"/>
                <a:cs typeface="Calibri"/>
              </a:rPr>
              <a:t>class?</a:t>
            </a:r>
          </a:p>
          <a:p>
            <a:pPr marL="355600" indent="-342900">
              <a:lnSpc>
                <a:spcPct val="100000"/>
              </a:lnSpc>
              <a:spcBef>
                <a:spcPts val="495"/>
              </a:spcBef>
              <a:buClr>
                <a:srgbClr val="CC0000"/>
              </a:buClr>
              <a:buFont typeface="Times New Roman"/>
              <a:buChar char="•"/>
              <a:tabLst>
                <a:tab pos="354965" algn="l"/>
                <a:tab pos="355600" algn="l"/>
              </a:tabLst>
            </a:pPr>
            <a:r>
              <a:rPr sz="2400" dirty="0">
                <a:latin typeface="Calibri"/>
                <a:cs typeface="Calibri"/>
              </a:rPr>
              <a:t>C</a:t>
            </a:r>
            <a:r>
              <a:rPr sz="2400" spc="-5" dirty="0">
                <a:latin typeface="Calibri"/>
                <a:cs typeface="Calibri"/>
              </a:rPr>
              <a:t>o</a:t>
            </a:r>
            <a:r>
              <a:rPr sz="2400" dirty="0">
                <a:latin typeface="Calibri"/>
                <a:cs typeface="Calibri"/>
              </a:rPr>
              <a:t>unt(“bad”) in </a:t>
            </a:r>
            <a:r>
              <a:rPr sz="2400" spc="-5" dirty="0">
                <a:latin typeface="Calibri"/>
                <a:cs typeface="Calibri"/>
              </a:rPr>
              <a:t>1</a:t>
            </a:r>
            <a:r>
              <a:rPr sz="2400" spc="-490" dirty="0">
                <a:latin typeface="Calibri"/>
                <a:cs typeface="Calibri"/>
              </a:rPr>
              <a:t>-­‐</a:t>
            </a:r>
            <a:r>
              <a:rPr sz="2400" dirty="0">
                <a:latin typeface="Calibri"/>
                <a:cs typeface="Calibri"/>
              </a:rPr>
              <a:t>sta</a:t>
            </a:r>
            <a:r>
              <a:rPr sz="2400" spc="-5" dirty="0">
                <a:latin typeface="Calibri"/>
                <a:cs typeface="Calibri"/>
              </a:rPr>
              <a:t>r</a:t>
            </a:r>
            <a:r>
              <a:rPr sz="2400" dirty="0">
                <a:latin typeface="Calibri"/>
                <a:cs typeface="Calibri"/>
              </a:rPr>
              <a:t>, </a:t>
            </a:r>
            <a:r>
              <a:rPr sz="2400" spc="-5" dirty="0">
                <a:latin typeface="Calibri"/>
                <a:cs typeface="Calibri"/>
              </a:rPr>
              <a:t>2</a:t>
            </a:r>
            <a:r>
              <a:rPr sz="2400" spc="-490" dirty="0">
                <a:latin typeface="Calibri"/>
                <a:cs typeface="Calibri"/>
              </a:rPr>
              <a:t>-­‐</a:t>
            </a:r>
            <a:r>
              <a:rPr sz="2400" dirty="0">
                <a:latin typeface="Calibri"/>
                <a:cs typeface="Calibri"/>
              </a:rPr>
              <a:t>sta</a:t>
            </a:r>
            <a:r>
              <a:rPr sz="2400" spc="-5" dirty="0">
                <a:latin typeface="Calibri"/>
                <a:cs typeface="Calibri"/>
              </a:rPr>
              <a:t>r</a:t>
            </a:r>
            <a:r>
              <a:rPr sz="2400" dirty="0">
                <a:latin typeface="Calibri"/>
                <a:cs typeface="Calibri"/>
              </a:rPr>
              <a:t>, </a:t>
            </a:r>
            <a:r>
              <a:rPr sz="2400" spc="-5" dirty="0">
                <a:latin typeface="Calibri"/>
                <a:cs typeface="Calibri"/>
              </a:rPr>
              <a:t>3</a:t>
            </a:r>
            <a:r>
              <a:rPr sz="2400" spc="-490" dirty="0">
                <a:latin typeface="Calibri"/>
                <a:cs typeface="Calibri"/>
              </a:rPr>
              <a:t>-­‐</a:t>
            </a:r>
            <a:r>
              <a:rPr sz="2400" dirty="0">
                <a:latin typeface="Calibri"/>
                <a:cs typeface="Calibri"/>
              </a:rPr>
              <a:t>sta</a:t>
            </a:r>
            <a:r>
              <a:rPr sz="2400" spc="-5" dirty="0">
                <a:latin typeface="Calibri"/>
                <a:cs typeface="Calibri"/>
              </a:rPr>
              <a:t>r</a:t>
            </a:r>
            <a:r>
              <a:rPr sz="2400" dirty="0">
                <a:latin typeface="Calibri"/>
                <a:cs typeface="Calibri"/>
              </a:rPr>
              <a:t>, et</a:t>
            </a:r>
            <a:r>
              <a:rPr sz="2400" spc="-5" dirty="0">
                <a:latin typeface="Calibri"/>
                <a:cs typeface="Calibri"/>
              </a:rPr>
              <a:t>c</a:t>
            </a:r>
            <a:r>
              <a:rPr sz="2400" dirty="0">
                <a:latin typeface="Calibri"/>
                <a:cs typeface="Calibri"/>
              </a:rPr>
              <a:t>.</a:t>
            </a:r>
          </a:p>
          <a:p>
            <a:pPr marL="355600" indent="-342900">
              <a:lnSpc>
                <a:spcPct val="100000"/>
              </a:lnSpc>
              <a:spcBef>
                <a:spcPts val="620"/>
              </a:spcBef>
              <a:buClr>
                <a:srgbClr val="CC0000"/>
              </a:buClr>
              <a:buFont typeface="Times New Roman"/>
              <a:buChar char="•"/>
              <a:tabLst>
                <a:tab pos="354965" algn="l"/>
                <a:tab pos="355600" algn="l"/>
              </a:tabLst>
            </a:pPr>
            <a:r>
              <a:rPr sz="2400" spc="-5" dirty="0">
                <a:latin typeface="Calibri"/>
                <a:cs typeface="Calibri"/>
              </a:rPr>
              <a:t>But</a:t>
            </a:r>
            <a:r>
              <a:rPr sz="2400" spc="-10" dirty="0">
                <a:latin typeface="Calibri"/>
                <a:cs typeface="Calibri"/>
              </a:rPr>
              <a:t> </a:t>
            </a:r>
            <a:r>
              <a:rPr sz="2400" dirty="0">
                <a:latin typeface="Calibri"/>
                <a:cs typeface="Calibri"/>
              </a:rPr>
              <a:t>can’t</a:t>
            </a:r>
            <a:r>
              <a:rPr sz="2400" spc="-10" dirty="0">
                <a:latin typeface="Calibri"/>
                <a:cs typeface="Calibri"/>
              </a:rPr>
              <a:t> </a:t>
            </a:r>
            <a:r>
              <a:rPr sz="2400" dirty="0">
                <a:latin typeface="Calibri"/>
                <a:cs typeface="Calibri"/>
              </a:rPr>
              <a:t>use</a:t>
            </a:r>
            <a:r>
              <a:rPr sz="2400" spc="-10" dirty="0">
                <a:latin typeface="Calibri"/>
                <a:cs typeface="Calibri"/>
              </a:rPr>
              <a:t> </a:t>
            </a:r>
            <a:r>
              <a:rPr sz="2400" spc="-5" dirty="0">
                <a:latin typeface="Calibri"/>
                <a:cs typeface="Calibri"/>
              </a:rPr>
              <a:t>raw</a:t>
            </a:r>
            <a:r>
              <a:rPr sz="2400" spc="-15" dirty="0">
                <a:latin typeface="Calibri"/>
                <a:cs typeface="Calibri"/>
              </a:rPr>
              <a:t> </a:t>
            </a:r>
            <a:r>
              <a:rPr sz="2400" spc="-5" dirty="0">
                <a:latin typeface="Calibri"/>
                <a:cs typeface="Calibri"/>
              </a:rPr>
              <a:t>counts:</a:t>
            </a:r>
            <a:endParaRPr sz="2400" dirty="0">
              <a:latin typeface="Calibri"/>
              <a:cs typeface="Calibri"/>
            </a:endParaRPr>
          </a:p>
        </p:txBody>
      </p:sp>
      <p:sp>
        <p:nvSpPr>
          <p:cNvPr id="8" name="object 8"/>
          <p:cNvSpPr txBox="1"/>
          <p:nvPr/>
        </p:nvSpPr>
        <p:spPr>
          <a:xfrm>
            <a:off x="383539" y="2690621"/>
            <a:ext cx="2767965" cy="391160"/>
          </a:xfrm>
          <a:prstGeom prst="rect">
            <a:avLst/>
          </a:prstGeom>
        </p:spPr>
        <p:txBody>
          <a:bodyPr vert="horz" wrap="square" lIns="0" tIns="12700" rIns="0" bIns="0" rtlCol="0">
            <a:spAutoFit/>
          </a:bodyPr>
          <a:lstStyle/>
          <a:p>
            <a:pPr marL="355600" indent="-342900">
              <a:lnSpc>
                <a:spcPct val="100000"/>
              </a:lnSpc>
              <a:spcBef>
                <a:spcPts val="100"/>
              </a:spcBef>
              <a:buClr>
                <a:srgbClr val="CC0000"/>
              </a:buClr>
              <a:buFont typeface="Times New Roman"/>
              <a:buChar char="•"/>
              <a:tabLst>
                <a:tab pos="354965" algn="l"/>
                <a:tab pos="355600" algn="l"/>
              </a:tabLst>
            </a:pPr>
            <a:r>
              <a:rPr sz="2400" spc="-5" dirty="0">
                <a:latin typeface="Calibri"/>
                <a:cs typeface="Calibri"/>
              </a:rPr>
              <a:t>Instead,</a:t>
            </a:r>
            <a:r>
              <a:rPr sz="2400" spc="-25" dirty="0">
                <a:latin typeface="Calibri"/>
                <a:cs typeface="Calibri"/>
              </a:rPr>
              <a:t> </a:t>
            </a:r>
            <a:r>
              <a:rPr sz="2400" b="1" spc="-5" dirty="0">
                <a:latin typeface="Calibri"/>
                <a:cs typeface="Calibri"/>
              </a:rPr>
              <a:t>likelihood:</a:t>
            </a:r>
            <a:endParaRPr sz="2400">
              <a:latin typeface="Calibri"/>
              <a:cs typeface="Calibri"/>
            </a:endParaRPr>
          </a:p>
        </p:txBody>
      </p:sp>
      <p:sp>
        <p:nvSpPr>
          <p:cNvPr id="9" name="object 9"/>
          <p:cNvSpPr txBox="1"/>
          <p:nvPr/>
        </p:nvSpPr>
        <p:spPr>
          <a:xfrm>
            <a:off x="383539" y="3579621"/>
            <a:ext cx="5331460" cy="391160"/>
          </a:xfrm>
          <a:prstGeom prst="rect">
            <a:avLst/>
          </a:prstGeom>
        </p:spPr>
        <p:txBody>
          <a:bodyPr vert="horz" wrap="square" lIns="0" tIns="12700" rIns="0" bIns="0" rtlCol="0">
            <a:spAutoFit/>
          </a:bodyPr>
          <a:lstStyle/>
          <a:p>
            <a:pPr marL="355600" indent="-342900">
              <a:lnSpc>
                <a:spcPct val="100000"/>
              </a:lnSpc>
              <a:spcBef>
                <a:spcPts val="100"/>
              </a:spcBef>
              <a:buClr>
                <a:srgbClr val="CC0000"/>
              </a:buClr>
              <a:buFont typeface="Times New Roman"/>
              <a:buChar char="•"/>
              <a:tabLst>
                <a:tab pos="354965" algn="l"/>
                <a:tab pos="355600" algn="l"/>
              </a:tabLst>
            </a:pPr>
            <a:r>
              <a:rPr sz="2400" spc="-5" dirty="0">
                <a:latin typeface="Calibri"/>
                <a:cs typeface="Calibri"/>
              </a:rPr>
              <a:t>Make </a:t>
            </a:r>
            <a:r>
              <a:rPr sz="2400" dirty="0">
                <a:latin typeface="Calibri"/>
                <a:cs typeface="Calibri"/>
              </a:rPr>
              <a:t>them </a:t>
            </a:r>
            <a:r>
              <a:rPr sz="2400" spc="-5" dirty="0">
                <a:latin typeface="Calibri"/>
                <a:cs typeface="Calibri"/>
              </a:rPr>
              <a:t>comparable between</a:t>
            </a:r>
            <a:r>
              <a:rPr sz="2400" dirty="0">
                <a:latin typeface="Calibri"/>
                <a:cs typeface="Calibri"/>
              </a:rPr>
              <a:t> </a:t>
            </a:r>
            <a:r>
              <a:rPr sz="2400" spc="-5" dirty="0">
                <a:latin typeface="Calibri"/>
                <a:cs typeface="Calibri"/>
              </a:rPr>
              <a:t>words</a:t>
            </a:r>
            <a:endParaRPr sz="2400">
              <a:latin typeface="Calibri"/>
              <a:cs typeface="Calibri"/>
            </a:endParaRPr>
          </a:p>
        </p:txBody>
      </p:sp>
      <p:sp>
        <p:nvSpPr>
          <p:cNvPr id="10" name="object 10"/>
          <p:cNvSpPr txBox="1"/>
          <p:nvPr/>
        </p:nvSpPr>
        <p:spPr>
          <a:xfrm>
            <a:off x="840739" y="3999229"/>
            <a:ext cx="2105025" cy="330200"/>
          </a:xfrm>
          <a:prstGeom prst="rect">
            <a:avLst/>
          </a:prstGeom>
        </p:spPr>
        <p:txBody>
          <a:bodyPr vert="horz" wrap="square" lIns="0" tIns="12700" rIns="0" bIns="0" rtlCol="0">
            <a:spAutoFit/>
          </a:bodyPr>
          <a:lstStyle/>
          <a:p>
            <a:pPr marL="241300" indent="-228600">
              <a:lnSpc>
                <a:spcPct val="100000"/>
              </a:lnSpc>
              <a:spcBef>
                <a:spcPts val="100"/>
              </a:spcBef>
              <a:buFont typeface="Times New Roman"/>
              <a:buChar char="•"/>
              <a:tabLst>
                <a:tab pos="240665" algn="l"/>
                <a:tab pos="241300" algn="l"/>
              </a:tabLst>
            </a:pPr>
            <a:r>
              <a:rPr sz="2000" b="1" dirty="0">
                <a:latin typeface="Calibri"/>
                <a:cs typeface="Calibri"/>
              </a:rPr>
              <a:t>Scaled</a:t>
            </a:r>
            <a:r>
              <a:rPr sz="2000" b="1" spc="-85" dirty="0">
                <a:latin typeface="Calibri"/>
                <a:cs typeface="Calibri"/>
              </a:rPr>
              <a:t> </a:t>
            </a:r>
            <a:r>
              <a:rPr sz="2000" b="1" dirty="0">
                <a:latin typeface="Calibri"/>
                <a:cs typeface="Calibri"/>
              </a:rPr>
              <a:t>likelihood:</a:t>
            </a:r>
            <a:endParaRPr sz="2000">
              <a:latin typeface="Calibri"/>
              <a:cs typeface="Calibri"/>
            </a:endParaRPr>
          </a:p>
        </p:txBody>
      </p:sp>
      <p:sp>
        <p:nvSpPr>
          <p:cNvPr id="11" name="object 11"/>
          <p:cNvSpPr txBox="1"/>
          <p:nvPr/>
        </p:nvSpPr>
        <p:spPr>
          <a:xfrm>
            <a:off x="2517139" y="928369"/>
            <a:ext cx="6196965" cy="269240"/>
          </a:xfrm>
          <a:prstGeom prst="rect">
            <a:avLst/>
          </a:prstGeom>
        </p:spPr>
        <p:txBody>
          <a:bodyPr vert="horz" wrap="square" lIns="0" tIns="12700" rIns="0" bIns="0" rtlCol="0">
            <a:spAutoFit/>
          </a:bodyPr>
          <a:lstStyle/>
          <a:p>
            <a:pPr marL="12700">
              <a:lnSpc>
                <a:spcPct val="100000"/>
              </a:lnSpc>
              <a:spcBef>
                <a:spcPts val="100"/>
              </a:spcBef>
            </a:pPr>
            <a:r>
              <a:rPr sz="1600" spc="-15" dirty="0">
                <a:solidFill>
                  <a:srgbClr val="28817A"/>
                </a:solidFill>
                <a:latin typeface="Calibri"/>
                <a:cs typeface="Calibri"/>
              </a:rPr>
              <a:t>Potts,</a:t>
            </a:r>
            <a:r>
              <a:rPr sz="1600" spc="5" dirty="0">
                <a:solidFill>
                  <a:srgbClr val="28817A"/>
                </a:solidFill>
                <a:latin typeface="Calibri"/>
                <a:cs typeface="Calibri"/>
              </a:rPr>
              <a:t> </a:t>
            </a:r>
            <a:r>
              <a:rPr sz="1600" spc="-5" dirty="0">
                <a:solidFill>
                  <a:srgbClr val="28817A"/>
                </a:solidFill>
                <a:latin typeface="Calibri"/>
                <a:cs typeface="Calibri"/>
              </a:rPr>
              <a:t>Christopher.</a:t>
            </a:r>
            <a:r>
              <a:rPr sz="1600" spc="10" dirty="0">
                <a:solidFill>
                  <a:srgbClr val="28817A"/>
                </a:solidFill>
                <a:latin typeface="Calibri"/>
                <a:cs typeface="Calibri"/>
              </a:rPr>
              <a:t> </a:t>
            </a:r>
            <a:r>
              <a:rPr sz="1600" spc="-5" dirty="0">
                <a:solidFill>
                  <a:srgbClr val="28817A"/>
                </a:solidFill>
                <a:latin typeface="Calibri"/>
                <a:cs typeface="Calibri"/>
              </a:rPr>
              <a:t>2011.</a:t>
            </a:r>
            <a:r>
              <a:rPr sz="1600" spc="5" dirty="0">
                <a:solidFill>
                  <a:srgbClr val="28817A"/>
                </a:solidFill>
                <a:latin typeface="Calibri"/>
                <a:cs typeface="Calibri"/>
              </a:rPr>
              <a:t> </a:t>
            </a:r>
            <a:r>
              <a:rPr sz="1600" dirty="0">
                <a:solidFill>
                  <a:srgbClr val="28817A"/>
                </a:solidFill>
                <a:latin typeface="Calibri"/>
                <a:cs typeface="Calibri"/>
              </a:rPr>
              <a:t>On</a:t>
            </a:r>
            <a:r>
              <a:rPr sz="1600" spc="10" dirty="0">
                <a:solidFill>
                  <a:srgbClr val="28817A"/>
                </a:solidFill>
                <a:latin typeface="Calibri"/>
                <a:cs typeface="Calibri"/>
              </a:rPr>
              <a:t> </a:t>
            </a:r>
            <a:r>
              <a:rPr sz="1600" dirty="0">
                <a:solidFill>
                  <a:srgbClr val="28817A"/>
                </a:solidFill>
                <a:latin typeface="Calibri"/>
                <a:cs typeface="Calibri"/>
              </a:rPr>
              <a:t>the</a:t>
            </a:r>
            <a:r>
              <a:rPr sz="1600" spc="5" dirty="0">
                <a:solidFill>
                  <a:srgbClr val="28817A"/>
                </a:solidFill>
                <a:latin typeface="Calibri"/>
                <a:cs typeface="Calibri"/>
              </a:rPr>
              <a:t> </a:t>
            </a:r>
            <a:r>
              <a:rPr sz="1600" spc="-5" dirty="0">
                <a:solidFill>
                  <a:srgbClr val="28817A"/>
                </a:solidFill>
                <a:latin typeface="Calibri"/>
                <a:cs typeface="Calibri"/>
              </a:rPr>
              <a:t>negativity</a:t>
            </a:r>
            <a:r>
              <a:rPr sz="1600" spc="5" dirty="0">
                <a:solidFill>
                  <a:srgbClr val="28817A"/>
                </a:solidFill>
                <a:latin typeface="Calibri"/>
                <a:cs typeface="Calibri"/>
              </a:rPr>
              <a:t> </a:t>
            </a:r>
            <a:r>
              <a:rPr sz="1600" spc="-5" dirty="0">
                <a:solidFill>
                  <a:srgbClr val="28817A"/>
                </a:solidFill>
                <a:latin typeface="Calibri"/>
                <a:cs typeface="Calibri"/>
              </a:rPr>
              <a:t>of</a:t>
            </a:r>
            <a:r>
              <a:rPr sz="1600" spc="10" dirty="0">
                <a:solidFill>
                  <a:srgbClr val="28817A"/>
                </a:solidFill>
                <a:latin typeface="Calibri"/>
                <a:cs typeface="Calibri"/>
              </a:rPr>
              <a:t> </a:t>
            </a:r>
            <a:r>
              <a:rPr sz="1600" spc="-5" dirty="0">
                <a:solidFill>
                  <a:srgbClr val="28817A"/>
                </a:solidFill>
                <a:latin typeface="Calibri"/>
                <a:cs typeface="Calibri"/>
              </a:rPr>
              <a:t>negation.</a:t>
            </a:r>
            <a:r>
              <a:rPr sz="1600" spc="375" dirty="0">
                <a:solidFill>
                  <a:srgbClr val="28817A"/>
                </a:solidFill>
                <a:latin typeface="Calibri"/>
                <a:cs typeface="Calibri"/>
              </a:rPr>
              <a:t> </a:t>
            </a:r>
            <a:r>
              <a:rPr sz="1600" dirty="0">
                <a:solidFill>
                  <a:srgbClr val="28817A"/>
                </a:solidFill>
                <a:latin typeface="Calibri"/>
                <a:cs typeface="Calibri"/>
              </a:rPr>
              <a:t>SALT</a:t>
            </a:r>
            <a:r>
              <a:rPr sz="1600" spc="380" dirty="0">
                <a:solidFill>
                  <a:srgbClr val="28817A"/>
                </a:solidFill>
                <a:latin typeface="Calibri"/>
                <a:cs typeface="Calibri"/>
              </a:rPr>
              <a:t> </a:t>
            </a:r>
            <a:r>
              <a:rPr sz="1600" spc="-5" dirty="0">
                <a:solidFill>
                  <a:srgbClr val="28817A"/>
                </a:solidFill>
                <a:latin typeface="Calibri"/>
                <a:cs typeface="Calibri"/>
              </a:rPr>
              <a:t>20,</a:t>
            </a:r>
            <a:r>
              <a:rPr sz="1600" spc="5" dirty="0">
                <a:solidFill>
                  <a:srgbClr val="28817A"/>
                </a:solidFill>
                <a:latin typeface="Calibri"/>
                <a:cs typeface="Calibri"/>
              </a:rPr>
              <a:t> </a:t>
            </a:r>
            <a:r>
              <a:rPr sz="1600" spc="-105" dirty="0">
                <a:solidFill>
                  <a:srgbClr val="28817A"/>
                </a:solidFill>
                <a:latin typeface="Calibri"/>
                <a:cs typeface="Calibri"/>
              </a:rPr>
              <a:t>636-­‐659.</a:t>
            </a:r>
            <a:endParaRPr sz="1600">
              <a:latin typeface="Calibri"/>
              <a:cs typeface="Calibri"/>
            </a:endParaRPr>
          </a:p>
        </p:txBody>
      </p:sp>
      <p:pic>
        <p:nvPicPr>
          <p:cNvPr id="12" name="object 12"/>
          <p:cNvPicPr/>
          <p:nvPr/>
        </p:nvPicPr>
        <p:blipFill>
          <a:blip r:embed="rId3" cstate="print"/>
          <a:stretch>
            <a:fillRect/>
          </a:stretch>
        </p:blipFill>
        <p:spPr>
          <a:xfrm>
            <a:off x="6417945" y="1946909"/>
            <a:ext cx="2508883" cy="2520315"/>
          </a:xfrm>
          <a:prstGeom prst="rect">
            <a:avLst/>
          </a:prstGeom>
        </p:spPr>
      </p:pic>
      <p:sp>
        <p:nvSpPr>
          <p:cNvPr id="13" name="object 13"/>
          <p:cNvSpPr txBox="1"/>
          <p:nvPr/>
        </p:nvSpPr>
        <p:spPr>
          <a:xfrm>
            <a:off x="3516699" y="2823744"/>
            <a:ext cx="1029969" cy="347980"/>
          </a:xfrm>
          <a:prstGeom prst="rect">
            <a:avLst/>
          </a:prstGeom>
        </p:spPr>
        <p:txBody>
          <a:bodyPr vert="horz" wrap="square" lIns="0" tIns="14604" rIns="0" bIns="0" rtlCol="0">
            <a:spAutoFit/>
          </a:bodyPr>
          <a:lstStyle/>
          <a:p>
            <a:pPr marL="12700">
              <a:lnSpc>
                <a:spcPct val="100000"/>
              </a:lnSpc>
              <a:spcBef>
                <a:spcPts val="114"/>
              </a:spcBef>
            </a:pPr>
            <a:r>
              <a:rPr sz="2100" i="1" spc="70" dirty="0">
                <a:latin typeface="Times New Roman"/>
                <a:cs typeface="Times New Roman"/>
              </a:rPr>
              <a:t>P</a:t>
            </a:r>
            <a:r>
              <a:rPr sz="2100" spc="55" dirty="0">
                <a:latin typeface="Times New Roman"/>
                <a:cs typeface="Times New Roman"/>
              </a:rPr>
              <a:t>(</a:t>
            </a:r>
            <a:r>
              <a:rPr sz="2100" i="1" spc="10" dirty="0">
                <a:latin typeface="Times New Roman"/>
                <a:cs typeface="Times New Roman"/>
              </a:rPr>
              <a:t>w</a:t>
            </a:r>
            <a:r>
              <a:rPr sz="2100" i="1" spc="-135" dirty="0">
                <a:latin typeface="Times New Roman"/>
                <a:cs typeface="Times New Roman"/>
              </a:rPr>
              <a:t> </a:t>
            </a:r>
            <a:r>
              <a:rPr sz="2100" dirty="0">
                <a:latin typeface="Times New Roman"/>
                <a:cs typeface="Times New Roman"/>
              </a:rPr>
              <a:t>|</a:t>
            </a:r>
            <a:r>
              <a:rPr sz="2100" spc="-190" dirty="0">
                <a:latin typeface="Times New Roman"/>
                <a:cs typeface="Times New Roman"/>
              </a:rPr>
              <a:t> </a:t>
            </a:r>
            <a:r>
              <a:rPr sz="2100" i="1" spc="65" dirty="0">
                <a:latin typeface="Times New Roman"/>
                <a:cs typeface="Times New Roman"/>
              </a:rPr>
              <a:t>c</a:t>
            </a:r>
            <a:r>
              <a:rPr sz="2100" spc="5" dirty="0">
                <a:latin typeface="Times New Roman"/>
                <a:cs typeface="Times New Roman"/>
              </a:rPr>
              <a:t>)</a:t>
            </a:r>
            <a:r>
              <a:rPr sz="2100" spc="-170" dirty="0">
                <a:latin typeface="Times New Roman"/>
                <a:cs typeface="Times New Roman"/>
              </a:rPr>
              <a:t> </a:t>
            </a:r>
            <a:r>
              <a:rPr sz="2100" spc="10" dirty="0">
                <a:latin typeface="Symbol"/>
                <a:cs typeface="Symbol"/>
              </a:rPr>
              <a:t></a:t>
            </a:r>
            <a:endParaRPr sz="2100">
              <a:latin typeface="Symbol"/>
              <a:cs typeface="Symbol"/>
            </a:endParaRPr>
          </a:p>
        </p:txBody>
      </p:sp>
      <p:sp>
        <p:nvSpPr>
          <p:cNvPr id="14" name="object 14"/>
          <p:cNvSpPr txBox="1"/>
          <p:nvPr/>
        </p:nvSpPr>
        <p:spPr>
          <a:xfrm>
            <a:off x="4966180" y="2662101"/>
            <a:ext cx="729615" cy="347980"/>
          </a:xfrm>
          <a:prstGeom prst="rect">
            <a:avLst/>
          </a:prstGeom>
        </p:spPr>
        <p:txBody>
          <a:bodyPr vert="horz" wrap="square" lIns="0" tIns="14604" rIns="0" bIns="0" rtlCol="0">
            <a:spAutoFit/>
          </a:bodyPr>
          <a:lstStyle/>
          <a:p>
            <a:pPr marL="12700">
              <a:lnSpc>
                <a:spcPct val="100000"/>
              </a:lnSpc>
              <a:spcBef>
                <a:spcPts val="114"/>
              </a:spcBef>
            </a:pPr>
            <a:r>
              <a:rPr sz="2100" i="1" spc="5" dirty="0">
                <a:latin typeface="Times New Roman"/>
                <a:cs typeface="Times New Roman"/>
              </a:rPr>
              <a:t>f</a:t>
            </a:r>
            <a:r>
              <a:rPr sz="2100" i="1" spc="-145" dirty="0">
                <a:latin typeface="Times New Roman"/>
                <a:cs typeface="Times New Roman"/>
              </a:rPr>
              <a:t> </a:t>
            </a:r>
            <a:r>
              <a:rPr sz="2100" spc="55" dirty="0">
                <a:latin typeface="Times New Roman"/>
                <a:cs typeface="Times New Roman"/>
              </a:rPr>
              <a:t>(</a:t>
            </a:r>
            <a:r>
              <a:rPr sz="2100" i="1" spc="-90" dirty="0">
                <a:latin typeface="Times New Roman"/>
                <a:cs typeface="Times New Roman"/>
              </a:rPr>
              <a:t>w</a:t>
            </a:r>
            <a:r>
              <a:rPr sz="2100" dirty="0">
                <a:latin typeface="Times New Roman"/>
                <a:cs typeface="Times New Roman"/>
              </a:rPr>
              <a:t>,</a:t>
            </a:r>
            <a:r>
              <a:rPr sz="2100" spc="-265" dirty="0">
                <a:latin typeface="Times New Roman"/>
                <a:cs typeface="Times New Roman"/>
              </a:rPr>
              <a:t> </a:t>
            </a:r>
            <a:r>
              <a:rPr sz="2100" i="1" spc="65" dirty="0">
                <a:latin typeface="Times New Roman"/>
                <a:cs typeface="Times New Roman"/>
              </a:rPr>
              <a:t>c</a:t>
            </a:r>
            <a:r>
              <a:rPr sz="2100" spc="5" dirty="0">
                <a:latin typeface="Times New Roman"/>
                <a:cs typeface="Times New Roman"/>
              </a:rPr>
              <a:t>)</a:t>
            </a:r>
            <a:endParaRPr sz="2100">
              <a:latin typeface="Times New Roman"/>
              <a:cs typeface="Times New Roman"/>
            </a:endParaRPr>
          </a:p>
        </p:txBody>
      </p:sp>
      <p:sp>
        <p:nvSpPr>
          <p:cNvPr id="15" name="object 15"/>
          <p:cNvSpPr txBox="1"/>
          <p:nvPr/>
        </p:nvSpPr>
        <p:spPr>
          <a:xfrm>
            <a:off x="4563173" y="2910514"/>
            <a:ext cx="1484630" cy="509270"/>
          </a:xfrm>
          <a:prstGeom prst="rect">
            <a:avLst/>
          </a:prstGeom>
        </p:spPr>
        <p:txBody>
          <a:bodyPr vert="horz" wrap="square" lIns="0" tIns="15240" rIns="0" bIns="0" rtlCol="0">
            <a:spAutoFit/>
          </a:bodyPr>
          <a:lstStyle/>
          <a:p>
            <a:pPr marL="38100">
              <a:lnSpc>
                <a:spcPct val="100000"/>
              </a:lnSpc>
              <a:spcBef>
                <a:spcPts val="120"/>
              </a:spcBef>
            </a:pPr>
            <a:r>
              <a:rPr sz="4725" spc="112" baseline="-6172" dirty="0">
                <a:latin typeface="Symbol"/>
                <a:cs typeface="Symbol"/>
              </a:rPr>
              <a:t></a:t>
            </a:r>
            <a:r>
              <a:rPr sz="2100" i="1" spc="37" baseline="-43650" dirty="0">
                <a:latin typeface="Times New Roman"/>
                <a:cs typeface="Times New Roman"/>
              </a:rPr>
              <a:t>w</a:t>
            </a:r>
            <a:r>
              <a:rPr sz="2100" spc="30" baseline="-43650" dirty="0">
                <a:latin typeface="Symbol"/>
                <a:cs typeface="Symbol"/>
              </a:rPr>
              <a:t></a:t>
            </a:r>
            <a:r>
              <a:rPr sz="2100" i="1" spc="7" baseline="-43650" dirty="0">
                <a:latin typeface="Times New Roman"/>
                <a:cs typeface="Times New Roman"/>
              </a:rPr>
              <a:t>c</a:t>
            </a:r>
            <a:r>
              <a:rPr sz="2100" i="1" baseline="-43650" dirty="0">
                <a:latin typeface="Times New Roman"/>
                <a:cs typeface="Times New Roman"/>
              </a:rPr>
              <a:t> </a:t>
            </a:r>
            <a:r>
              <a:rPr sz="2100" i="1" spc="-157" baseline="-43650" dirty="0">
                <a:latin typeface="Times New Roman"/>
                <a:cs typeface="Times New Roman"/>
              </a:rPr>
              <a:t> </a:t>
            </a:r>
            <a:r>
              <a:rPr sz="2100" i="1" spc="5" dirty="0">
                <a:latin typeface="Times New Roman"/>
                <a:cs typeface="Times New Roman"/>
              </a:rPr>
              <a:t>f</a:t>
            </a:r>
            <a:r>
              <a:rPr sz="2100" i="1" spc="-145" dirty="0">
                <a:latin typeface="Times New Roman"/>
                <a:cs typeface="Times New Roman"/>
              </a:rPr>
              <a:t> </a:t>
            </a:r>
            <a:r>
              <a:rPr sz="2100" spc="55" dirty="0">
                <a:latin typeface="Times New Roman"/>
                <a:cs typeface="Times New Roman"/>
              </a:rPr>
              <a:t>(</a:t>
            </a:r>
            <a:r>
              <a:rPr sz="2100" i="1" spc="-90" dirty="0">
                <a:latin typeface="Times New Roman"/>
                <a:cs typeface="Times New Roman"/>
              </a:rPr>
              <a:t>w</a:t>
            </a:r>
            <a:r>
              <a:rPr sz="2100" dirty="0">
                <a:latin typeface="Times New Roman"/>
                <a:cs typeface="Times New Roman"/>
              </a:rPr>
              <a:t>,</a:t>
            </a:r>
            <a:r>
              <a:rPr sz="2100" spc="-265" dirty="0">
                <a:latin typeface="Times New Roman"/>
                <a:cs typeface="Times New Roman"/>
              </a:rPr>
              <a:t> </a:t>
            </a:r>
            <a:r>
              <a:rPr sz="2100" i="1" spc="65" dirty="0">
                <a:latin typeface="Times New Roman"/>
                <a:cs typeface="Times New Roman"/>
              </a:rPr>
              <a:t>c</a:t>
            </a:r>
            <a:r>
              <a:rPr sz="2100" spc="5" dirty="0">
                <a:latin typeface="Times New Roman"/>
                <a:cs typeface="Times New Roman"/>
              </a:rPr>
              <a:t>)</a:t>
            </a:r>
            <a:endParaRPr sz="2100">
              <a:latin typeface="Times New Roman"/>
              <a:cs typeface="Times New Roman"/>
            </a:endParaRPr>
          </a:p>
        </p:txBody>
      </p:sp>
      <p:sp>
        <p:nvSpPr>
          <p:cNvPr id="16" name="object 16"/>
          <p:cNvSpPr/>
          <p:nvPr/>
        </p:nvSpPr>
        <p:spPr>
          <a:xfrm>
            <a:off x="4594267" y="3047420"/>
            <a:ext cx="1421130" cy="0"/>
          </a:xfrm>
          <a:custGeom>
            <a:avLst/>
            <a:gdLst/>
            <a:ahLst/>
            <a:cxnLst/>
            <a:rect l="l" t="t" r="r" b="b"/>
            <a:pathLst>
              <a:path w="1421129">
                <a:moveTo>
                  <a:pt x="0" y="0"/>
                </a:moveTo>
                <a:lnTo>
                  <a:pt x="1420757" y="0"/>
                </a:lnTo>
              </a:path>
            </a:pathLst>
          </a:custGeom>
          <a:ln w="13295">
            <a:solidFill>
              <a:srgbClr val="000000"/>
            </a:solidFill>
          </a:ln>
        </p:spPr>
        <p:txBody>
          <a:bodyPr wrap="square" lIns="0" tIns="0" rIns="0" bIns="0" rtlCol="0"/>
          <a:lstStyle/>
          <a:p>
            <a:endParaRPr/>
          </a:p>
        </p:txBody>
      </p:sp>
      <p:sp>
        <p:nvSpPr>
          <p:cNvPr id="17" name="object 17"/>
          <p:cNvSpPr txBox="1"/>
          <p:nvPr/>
        </p:nvSpPr>
        <p:spPr>
          <a:xfrm>
            <a:off x="3428142" y="3924092"/>
            <a:ext cx="1109980" cy="457200"/>
          </a:xfrm>
          <a:prstGeom prst="rect">
            <a:avLst/>
          </a:prstGeom>
        </p:spPr>
        <p:txBody>
          <a:bodyPr vert="horz" wrap="square" lIns="0" tIns="16510" rIns="0" bIns="0" rtlCol="0">
            <a:spAutoFit/>
          </a:bodyPr>
          <a:lstStyle/>
          <a:p>
            <a:pPr marL="12700">
              <a:lnSpc>
                <a:spcPct val="100000"/>
              </a:lnSpc>
              <a:spcBef>
                <a:spcPts val="130"/>
              </a:spcBef>
            </a:pPr>
            <a:r>
              <a:rPr sz="2800" i="1" spc="95" dirty="0">
                <a:latin typeface="Times New Roman"/>
                <a:cs typeface="Times New Roman"/>
              </a:rPr>
              <a:t>P</a:t>
            </a:r>
            <a:r>
              <a:rPr sz="2800" spc="75" dirty="0">
                <a:latin typeface="Times New Roman"/>
                <a:cs typeface="Times New Roman"/>
              </a:rPr>
              <a:t>(</a:t>
            </a:r>
            <a:r>
              <a:rPr sz="2800" i="1" spc="20" dirty="0">
                <a:latin typeface="Times New Roman"/>
                <a:cs typeface="Times New Roman"/>
              </a:rPr>
              <a:t>w</a:t>
            </a:r>
            <a:r>
              <a:rPr sz="2800" i="1" spc="-180" dirty="0">
                <a:latin typeface="Times New Roman"/>
                <a:cs typeface="Times New Roman"/>
              </a:rPr>
              <a:t> </a:t>
            </a:r>
            <a:r>
              <a:rPr sz="2800" spc="5" dirty="0">
                <a:latin typeface="Times New Roman"/>
                <a:cs typeface="Times New Roman"/>
              </a:rPr>
              <a:t>|</a:t>
            </a:r>
            <a:r>
              <a:rPr sz="2800" spc="-250" dirty="0">
                <a:latin typeface="Times New Roman"/>
                <a:cs typeface="Times New Roman"/>
              </a:rPr>
              <a:t> </a:t>
            </a:r>
            <a:r>
              <a:rPr sz="2800" i="1" spc="95" dirty="0">
                <a:latin typeface="Times New Roman"/>
                <a:cs typeface="Times New Roman"/>
              </a:rPr>
              <a:t>c</a:t>
            </a:r>
            <a:r>
              <a:rPr sz="2800" spc="10" dirty="0">
                <a:latin typeface="Times New Roman"/>
                <a:cs typeface="Times New Roman"/>
              </a:rPr>
              <a:t>)</a:t>
            </a:r>
            <a:endParaRPr sz="2800">
              <a:latin typeface="Times New Roman"/>
              <a:cs typeface="Times New Roman"/>
            </a:endParaRPr>
          </a:p>
        </p:txBody>
      </p:sp>
      <p:sp>
        <p:nvSpPr>
          <p:cNvPr id="18" name="object 18"/>
          <p:cNvSpPr txBox="1"/>
          <p:nvPr/>
        </p:nvSpPr>
        <p:spPr>
          <a:xfrm>
            <a:off x="3606101" y="4427061"/>
            <a:ext cx="755015" cy="457200"/>
          </a:xfrm>
          <a:prstGeom prst="rect">
            <a:avLst/>
          </a:prstGeom>
        </p:spPr>
        <p:txBody>
          <a:bodyPr vert="horz" wrap="square" lIns="0" tIns="16510" rIns="0" bIns="0" rtlCol="0">
            <a:spAutoFit/>
          </a:bodyPr>
          <a:lstStyle/>
          <a:p>
            <a:pPr marL="12700">
              <a:lnSpc>
                <a:spcPct val="100000"/>
              </a:lnSpc>
              <a:spcBef>
                <a:spcPts val="130"/>
              </a:spcBef>
            </a:pPr>
            <a:r>
              <a:rPr sz="2800" i="1" spc="95" dirty="0">
                <a:latin typeface="Times New Roman"/>
                <a:cs typeface="Times New Roman"/>
              </a:rPr>
              <a:t>P</a:t>
            </a:r>
            <a:r>
              <a:rPr sz="2800" spc="75" dirty="0">
                <a:latin typeface="Times New Roman"/>
                <a:cs typeface="Times New Roman"/>
              </a:rPr>
              <a:t>(</a:t>
            </a:r>
            <a:r>
              <a:rPr sz="2800" i="1" spc="105" dirty="0">
                <a:latin typeface="Times New Roman"/>
                <a:cs typeface="Times New Roman"/>
              </a:rPr>
              <a:t>w</a:t>
            </a:r>
            <a:r>
              <a:rPr sz="2800" spc="10" dirty="0">
                <a:latin typeface="Times New Roman"/>
                <a:cs typeface="Times New Roman"/>
              </a:rPr>
              <a:t>)</a:t>
            </a:r>
            <a:endParaRPr sz="2800">
              <a:latin typeface="Times New Roman"/>
              <a:cs typeface="Times New Roman"/>
            </a:endParaRPr>
          </a:p>
        </p:txBody>
      </p:sp>
      <p:sp>
        <p:nvSpPr>
          <p:cNvPr id="19" name="object 19"/>
          <p:cNvSpPr/>
          <p:nvPr/>
        </p:nvSpPr>
        <p:spPr>
          <a:xfrm>
            <a:off x="3412744" y="4435545"/>
            <a:ext cx="1120775" cy="0"/>
          </a:xfrm>
          <a:custGeom>
            <a:avLst/>
            <a:gdLst/>
            <a:ahLst/>
            <a:cxnLst/>
            <a:rect l="l" t="t" r="r" b="b"/>
            <a:pathLst>
              <a:path w="1120775">
                <a:moveTo>
                  <a:pt x="0" y="0"/>
                </a:moveTo>
                <a:lnTo>
                  <a:pt x="1120203" y="0"/>
                </a:lnTo>
              </a:path>
            </a:pathLst>
          </a:custGeom>
          <a:ln w="17795">
            <a:solidFill>
              <a:srgbClr val="000000"/>
            </a:solidFill>
          </a:ln>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177800"/>
            <a:ext cx="7466330" cy="513080"/>
          </a:xfrm>
          <a:prstGeom prst="rect">
            <a:avLst/>
          </a:prstGeom>
        </p:spPr>
        <p:txBody>
          <a:bodyPr vert="horz" wrap="square" lIns="0" tIns="12700" rIns="0" bIns="0" rtlCol="0">
            <a:spAutoFit/>
          </a:bodyPr>
          <a:lstStyle/>
          <a:p>
            <a:pPr marL="12700">
              <a:lnSpc>
                <a:spcPct val="100000"/>
              </a:lnSpc>
              <a:spcBef>
                <a:spcPts val="100"/>
              </a:spcBef>
            </a:pPr>
            <a:r>
              <a:rPr spc="-5" dirty="0"/>
              <a:t>Analyzing</a:t>
            </a:r>
            <a:r>
              <a:rPr dirty="0"/>
              <a:t> </a:t>
            </a:r>
            <a:r>
              <a:rPr spc="-5" dirty="0"/>
              <a:t>the</a:t>
            </a:r>
            <a:r>
              <a:rPr spc="5" dirty="0"/>
              <a:t> </a:t>
            </a:r>
            <a:r>
              <a:rPr spc="-5" dirty="0"/>
              <a:t>polarity</a:t>
            </a:r>
            <a:r>
              <a:rPr dirty="0"/>
              <a:t> of</a:t>
            </a:r>
            <a:r>
              <a:rPr spc="5" dirty="0"/>
              <a:t> </a:t>
            </a:r>
            <a:r>
              <a:rPr spc="-5" dirty="0"/>
              <a:t>each</a:t>
            </a:r>
            <a:r>
              <a:rPr dirty="0"/>
              <a:t> </a:t>
            </a:r>
            <a:r>
              <a:rPr spc="-5" dirty="0"/>
              <a:t>word</a:t>
            </a:r>
            <a:r>
              <a:rPr spc="5" dirty="0"/>
              <a:t> </a:t>
            </a:r>
            <a:r>
              <a:rPr dirty="0"/>
              <a:t>in </a:t>
            </a:r>
            <a:r>
              <a:rPr spc="-5" dirty="0"/>
              <a:t>IMDB</a:t>
            </a:r>
          </a:p>
        </p:txBody>
      </p:sp>
      <p:sp>
        <p:nvSpPr>
          <p:cNvPr id="7" name="object 7"/>
          <p:cNvSpPr txBox="1"/>
          <p:nvPr/>
        </p:nvSpPr>
        <p:spPr>
          <a:xfrm>
            <a:off x="1099613" y="2339592"/>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8" name="object 8"/>
          <p:cNvSpPr txBox="1"/>
          <p:nvPr/>
        </p:nvSpPr>
        <p:spPr>
          <a:xfrm>
            <a:off x="1266967" y="231358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9" name="object 9"/>
          <p:cNvSpPr txBox="1"/>
          <p:nvPr/>
        </p:nvSpPr>
        <p:spPr>
          <a:xfrm>
            <a:off x="1434321" y="2289438"/>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0" name="object 10"/>
          <p:cNvSpPr txBox="1"/>
          <p:nvPr/>
        </p:nvSpPr>
        <p:spPr>
          <a:xfrm>
            <a:off x="1601750" y="2260175"/>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1" name="object 11"/>
          <p:cNvSpPr txBox="1"/>
          <p:nvPr/>
        </p:nvSpPr>
        <p:spPr>
          <a:xfrm>
            <a:off x="1769104" y="2228023"/>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2" name="object 12"/>
          <p:cNvSpPr txBox="1"/>
          <p:nvPr/>
        </p:nvSpPr>
        <p:spPr>
          <a:xfrm>
            <a:off x="1936458" y="2192907"/>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3" name="object 13"/>
          <p:cNvSpPr txBox="1"/>
          <p:nvPr/>
        </p:nvSpPr>
        <p:spPr>
          <a:xfrm>
            <a:off x="2103812" y="217171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4" name="object 14"/>
          <p:cNvSpPr txBox="1"/>
          <p:nvPr/>
        </p:nvSpPr>
        <p:spPr>
          <a:xfrm>
            <a:off x="2271241" y="2232912"/>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5" name="object 15"/>
          <p:cNvSpPr txBox="1"/>
          <p:nvPr/>
        </p:nvSpPr>
        <p:spPr>
          <a:xfrm>
            <a:off x="2438595" y="2315071"/>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6" name="object 16"/>
          <p:cNvSpPr txBox="1"/>
          <p:nvPr/>
        </p:nvSpPr>
        <p:spPr>
          <a:xfrm>
            <a:off x="2605949" y="235803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7" name="object 17"/>
          <p:cNvSpPr txBox="1"/>
          <p:nvPr/>
        </p:nvSpPr>
        <p:spPr>
          <a:xfrm>
            <a:off x="1151027" y="775969"/>
            <a:ext cx="7646034" cy="605790"/>
          </a:xfrm>
          <a:prstGeom prst="rect">
            <a:avLst/>
          </a:prstGeom>
        </p:spPr>
        <p:txBody>
          <a:bodyPr vert="horz" wrap="square" lIns="0" tIns="12700" rIns="0" bIns="0" rtlCol="0">
            <a:spAutoFit/>
          </a:bodyPr>
          <a:lstStyle/>
          <a:p>
            <a:pPr marL="1461135">
              <a:lnSpc>
                <a:spcPct val="100000"/>
              </a:lnSpc>
              <a:spcBef>
                <a:spcPts val="100"/>
              </a:spcBef>
            </a:pPr>
            <a:r>
              <a:rPr sz="1600" spc="-15" dirty="0">
                <a:solidFill>
                  <a:srgbClr val="28817A"/>
                </a:solidFill>
                <a:latin typeface="Calibri"/>
                <a:cs typeface="Calibri"/>
              </a:rPr>
              <a:t>Potts,</a:t>
            </a:r>
            <a:r>
              <a:rPr sz="1600" spc="5" dirty="0">
                <a:solidFill>
                  <a:srgbClr val="28817A"/>
                </a:solidFill>
                <a:latin typeface="Calibri"/>
                <a:cs typeface="Calibri"/>
              </a:rPr>
              <a:t> </a:t>
            </a:r>
            <a:r>
              <a:rPr sz="1600" spc="-5" dirty="0">
                <a:solidFill>
                  <a:srgbClr val="28817A"/>
                </a:solidFill>
                <a:latin typeface="Calibri"/>
                <a:cs typeface="Calibri"/>
              </a:rPr>
              <a:t>Christopher.</a:t>
            </a:r>
            <a:r>
              <a:rPr sz="1600" spc="10" dirty="0">
                <a:solidFill>
                  <a:srgbClr val="28817A"/>
                </a:solidFill>
                <a:latin typeface="Calibri"/>
                <a:cs typeface="Calibri"/>
              </a:rPr>
              <a:t> </a:t>
            </a:r>
            <a:r>
              <a:rPr sz="1600" spc="-5" dirty="0">
                <a:solidFill>
                  <a:srgbClr val="28817A"/>
                </a:solidFill>
                <a:latin typeface="Calibri"/>
                <a:cs typeface="Calibri"/>
              </a:rPr>
              <a:t>2011.</a:t>
            </a:r>
            <a:r>
              <a:rPr sz="1600" spc="5" dirty="0">
                <a:solidFill>
                  <a:srgbClr val="28817A"/>
                </a:solidFill>
                <a:latin typeface="Calibri"/>
                <a:cs typeface="Calibri"/>
              </a:rPr>
              <a:t> </a:t>
            </a:r>
            <a:r>
              <a:rPr sz="1600" dirty="0">
                <a:solidFill>
                  <a:srgbClr val="28817A"/>
                </a:solidFill>
                <a:latin typeface="Calibri"/>
                <a:cs typeface="Calibri"/>
              </a:rPr>
              <a:t>On</a:t>
            </a:r>
            <a:r>
              <a:rPr sz="1600" spc="10" dirty="0">
                <a:solidFill>
                  <a:srgbClr val="28817A"/>
                </a:solidFill>
                <a:latin typeface="Calibri"/>
                <a:cs typeface="Calibri"/>
              </a:rPr>
              <a:t> </a:t>
            </a:r>
            <a:r>
              <a:rPr sz="1600" dirty="0">
                <a:solidFill>
                  <a:srgbClr val="28817A"/>
                </a:solidFill>
                <a:latin typeface="Calibri"/>
                <a:cs typeface="Calibri"/>
              </a:rPr>
              <a:t>the</a:t>
            </a:r>
            <a:r>
              <a:rPr sz="1600" spc="5" dirty="0">
                <a:solidFill>
                  <a:srgbClr val="28817A"/>
                </a:solidFill>
                <a:latin typeface="Calibri"/>
                <a:cs typeface="Calibri"/>
              </a:rPr>
              <a:t> </a:t>
            </a:r>
            <a:r>
              <a:rPr sz="1600" spc="-5" dirty="0">
                <a:solidFill>
                  <a:srgbClr val="28817A"/>
                </a:solidFill>
                <a:latin typeface="Calibri"/>
                <a:cs typeface="Calibri"/>
              </a:rPr>
              <a:t>negativity</a:t>
            </a:r>
            <a:r>
              <a:rPr sz="1600" spc="5" dirty="0">
                <a:solidFill>
                  <a:srgbClr val="28817A"/>
                </a:solidFill>
                <a:latin typeface="Calibri"/>
                <a:cs typeface="Calibri"/>
              </a:rPr>
              <a:t> </a:t>
            </a:r>
            <a:r>
              <a:rPr sz="1600" spc="-5" dirty="0">
                <a:solidFill>
                  <a:srgbClr val="28817A"/>
                </a:solidFill>
                <a:latin typeface="Calibri"/>
                <a:cs typeface="Calibri"/>
              </a:rPr>
              <a:t>of</a:t>
            </a:r>
            <a:r>
              <a:rPr sz="1600" spc="10" dirty="0">
                <a:solidFill>
                  <a:srgbClr val="28817A"/>
                </a:solidFill>
                <a:latin typeface="Calibri"/>
                <a:cs typeface="Calibri"/>
              </a:rPr>
              <a:t> </a:t>
            </a:r>
            <a:r>
              <a:rPr sz="1600" spc="-5" dirty="0">
                <a:solidFill>
                  <a:srgbClr val="28817A"/>
                </a:solidFill>
                <a:latin typeface="Calibri"/>
                <a:cs typeface="Calibri"/>
              </a:rPr>
              <a:t>negation.</a:t>
            </a:r>
            <a:r>
              <a:rPr sz="1600" spc="375" dirty="0">
                <a:solidFill>
                  <a:srgbClr val="28817A"/>
                </a:solidFill>
                <a:latin typeface="Calibri"/>
                <a:cs typeface="Calibri"/>
              </a:rPr>
              <a:t> </a:t>
            </a:r>
            <a:r>
              <a:rPr sz="1600" dirty="0">
                <a:solidFill>
                  <a:srgbClr val="28817A"/>
                </a:solidFill>
                <a:latin typeface="Calibri"/>
                <a:cs typeface="Calibri"/>
              </a:rPr>
              <a:t>SALT</a:t>
            </a:r>
            <a:r>
              <a:rPr sz="1600" spc="380" dirty="0">
                <a:solidFill>
                  <a:srgbClr val="28817A"/>
                </a:solidFill>
                <a:latin typeface="Calibri"/>
                <a:cs typeface="Calibri"/>
              </a:rPr>
              <a:t> </a:t>
            </a:r>
            <a:r>
              <a:rPr sz="1600" spc="-5" dirty="0">
                <a:solidFill>
                  <a:srgbClr val="28817A"/>
                </a:solidFill>
                <a:latin typeface="Calibri"/>
                <a:cs typeface="Calibri"/>
              </a:rPr>
              <a:t>20,</a:t>
            </a:r>
            <a:r>
              <a:rPr sz="1600" spc="5" dirty="0">
                <a:solidFill>
                  <a:srgbClr val="28817A"/>
                </a:solidFill>
                <a:latin typeface="Calibri"/>
                <a:cs typeface="Calibri"/>
              </a:rPr>
              <a:t> </a:t>
            </a:r>
            <a:r>
              <a:rPr sz="1600" spc="-105" dirty="0">
                <a:solidFill>
                  <a:srgbClr val="28817A"/>
                </a:solidFill>
                <a:latin typeface="Calibri"/>
                <a:cs typeface="Calibri"/>
              </a:rPr>
              <a:t>636-­‐659.</a:t>
            </a:r>
            <a:endParaRPr sz="1600">
              <a:latin typeface="Calibri"/>
              <a:cs typeface="Calibri"/>
            </a:endParaRPr>
          </a:p>
          <a:p>
            <a:pPr marL="12700">
              <a:lnSpc>
                <a:spcPct val="100000"/>
              </a:lnSpc>
              <a:spcBef>
                <a:spcPts val="1620"/>
              </a:spcBef>
              <a:tabLst>
                <a:tab pos="2112010" algn="l"/>
                <a:tab pos="4251960" algn="l"/>
                <a:tab pos="6223635" algn="l"/>
              </a:tabLst>
            </a:pPr>
            <a:r>
              <a:rPr sz="850" b="1" spc="15" dirty="0">
                <a:latin typeface="Arial"/>
                <a:cs typeface="Arial"/>
              </a:rPr>
              <a:t>POS</a:t>
            </a:r>
            <a:r>
              <a:rPr sz="850" b="1" spc="10" dirty="0">
                <a:latin typeface="Arial"/>
                <a:cs typeface="Arial"/>
              </a:rPr>
              <a:t> </a:t>
            </a:r>
            <a:r>
              <a:rPr sz="850" b="1" spc="15" dirty="0">
                <a:latin typeface="Arial"/>
                <a:cs typeface="Arial"/>
              </a:rPr>
              <a:t>good </a:t>
            </a:r>
            <a:r>
              <a:rPr sz="850" b="1" spc="10" dirty="0">
                <a:latin typeface="Arial"/>
                <a:cs typeface="Arial"/>
              </a:rPr>
              <a:t>(883,417</a:t>
            </a:r>
            <a:r>
              <a:rPr sz="850" b="1" spc="15" dirty="0">
                <a:latin typeface="Arial"/>
                <a:cs typeface="Arial"/>
              </a:rPr>
              <a:t> </a:t>
            </a:r>
            <a:r>
              <a:rPr sz="850" b="1" spc="10" dirty="0">
                <a:latin typeface="Arial"/>
                <a:cs typeface="Arial"/>
              </a:rPr>
              <a:t>tokens)	amazing</a:t>
            </a:r>
            <a:r>
              <a:rPr sz="850" b="1" spc="15" dirty="0">
                <a:latin typeface="Arial"/>
                <a:cs typeface="Arial"/>
              </a:rPr>
              <a:t> </a:t>
            </a:r>
            <a:r>
              <a:rPr sz="850" b="1" spc="10" dirty="0">
                <a:latin typeface="Arial"/>
                <a:cs typeface="Arial"/>
              </a:rPr>
              <a:t>(103,509</a:t>
            </a:r>
            <a:r>
              <a:rPr sz="850" b="1" spc="15" dirty="0">
                <a:latin typeface="Arial"/>
                <a:cs typeface="Arial"/>
              </a:rPr>
              <a:t> </a:t>
            </a:r>
            <a:r>
              <a:rPr sz="850" b="1" spc="10" dirty="0">
                <a:latin typeface="Arial"/>
                <a:cs typeface="Arial"/>
              </a:rPr>
              <a:t>tokens)	great</a:t>
            </a:r>
            <a:r>
              <a:rPr sz="850" b="1" spc="15" dirty="0">
                <a:latin typeface="Arial"/>
                <a:cs typeface="Arial"/>
              </a:rPr>
              <a:t> </a:t>
            </a:r>
            <a:r>
              <a:rPr sz="850" b="1" spc="10" dirty="0">
                <a:latin typeface="Arial"/>
                <a:cs typeface="Arial"/>
              </a:rPr>
              <a:t>(648,110</a:t>
            </a:r>
            <a:r>
              <a:rPr sz="850" b="1" spc="20" dirty="0">
                <a:latin typeface="Arial"/>
                <a:cs typeface="Arial"/>
              </a:rPr>
              <a:t> </a:t>
            </a:r>
            <a:r>
              <a:rPr sz="850" b="1" spc="10" dirty="0">
                <a:latin typeface="Arial"/>
                <a:cs typeface="Arial"/>
              </a:rPr>
              <a:t>tokens)	awesome</a:t>
            </a:r>
            <a:r>
              <a:rPr sz="850" b="1" spc="-10" dirty="0">
                <a:latin typeface="Arial"/>
                <a:cs typeface="Arial"/>
              </a:rPr>
              <a:t> </a:t>
            </a:r>
            <a:r>
              <a:rPr sz="850" b="1" spc="10" dirty="0">
                <a:latin typeface="Arial"/>
                <a:cs typeface="Arial"/>
              </a:rPr>
              <a:t>(47,142</a:t>
            </a:r>
            <a:r>
              <a:rPr sz="850" b="1" spc="-5" dirty="0">
                <a:latin typeface="Arial"/>
                <a:cs typeface="Arial"/>
              </a:rPr>
              <a:t> </a:t>
            </a:r>
            <a:r>
              <a:rPr sz="850" b="1" spc="10" dirty="0">
                <a:latin typeface="Arial"/>
                <a:cs typeface="Arial"/>
              </a:rPr>
              <a:t>tokens)</a:t>
            </a:r>
            <a:endParaRPr sz="850">
              <a:latin typeface="Arial"/>
              <a:cs typeface="Arial"/>
            </a:endParaRPr>
          </a:p>
        </p:txBody>
      </p:sp>
      <p:grpSp>
        <p:nvGrpSpPr>
          <p:cNvPr id="18" name="object 18"/>
          <p:cNvGrpSpPr/>
          <p:nvPr/>
        </p:nvGrpSpPr>
        <p:grpSpPr>
          <a:xfrm>
            <a:off x="1013338" y="2198865"/>
            <a:ext cx="1680210" cy="205104"/>
            <a:chOff x="1013338" y="2198865"/>
            <a:chExt cx="1680210" cy="205104"/>
          </a:xfrm>
        </p:grpSpPr>
        <p:sp>
          <p:nvSpPr>
            <p:cNvPr id="19" name="object 19"/>
            <p:cNvSpPr/>
            <p:nvPr/>
          </p:nvSpPr>
          <p:spPr>
            <a:xfrm>
              <a:off x="1126907" y="2208570"/>
              <a:ext cx="1506855" cy="186690"/>
            </a:xfrm>
            <a:custGeom>
              <a:avLst/>
              <a:gdLst/>
              <a:ahLst/>
              <a:cxnLst/>
              <a:rect l="l" t="t" r="r" b="b"/>
              <a:pathLst>
                <a:path w="1506855" h="186689">
                  <a:moveTo>
                    <a:pt x="0" y="167872"/>
                  </a:moveTo>
                  <a:lnTo>
                    <a:pt x="167428" y="141869"/>
                  </a:lnTo>
                  <a:lnTo>
                    <a:pt x="334782" y="117718"/>
                  </a:lnTo>
                  <a:lnTo>
                    <a:pt x="502136" y="88455"/>
                  </a:lnTo>
                  <a:lnTo>
                    <a:pt x="669491" y="56303"/>
                  </a:lnTo>
                  <a:lnTo>
                    <a:pt x="836919" y="21187"/>
                  </a:lnTo>
                  <a:lnTo>
                    <a:pt x="1004273" y="0"/>
                  </a:lnTo>
                  <a:lnTo>
                    <a:pt x="1171627" y="61192"/>
                  </a:lnTo>
                  <a:lnTo>
                    <a:pt x="1338982" y="143351"/>
                  </a:lnTo>
                  <a:lnTo>
                    <a:pt x="1506410" y="186319"/>
                  </a:lnTo>
                </a:path>
              </a:pathLst>
            </a:custGeom>
            <a:ln w="5556">
              <a:solidFill>
                <a:srgbClr val="000000"/>
              </a:solidFill>
            </a:ln>
          </p:spPr>
          <p:txBody>
            <a:bodyPr wrap="square" lIns="0" tIns="0" rIns="0" bIns="0" rtlCol="0"/>
            <a:lstStyle/>
            <a:p>
              <a:endParaRPr/>
            </a:p>
          </p:txBody>
        </p:sp>
        <p:sp>
          <p:nvSpPr>
            <p:cNvPr id="20" name="object 20"/>
            <p:cNvSpPr/>
            <p:nvPr/>
          </p:nvSpPr>
          <p:spPr>
            <a:xfrm>
              <a:off x="1126907" y="2373628"/>
              <a:ext cx="0" cy="5715"/>
            </a:xfrm>
            <a:custGeom>
              <a:avLst/>
              <a:gdLst/>
              <a:ahLst/>
              <a:cxnLst/>
              <a:rect l="l" t="t" r="r" b="b"/>
              <a:pathLst>
                <a:path h="5714">
                  <a:moveTo>
                    <a:pt x="-6963" y="2778"/>
                  </a:moveTo>
                  <a:lnTo>
                    <a:pt x="6963" y="2778"/>
                  </a:lnTo>
                </a:path>
              </a:pathLst>
            </a:custGeom>
            <a:ln w="5556">
              <a:solidFill>
                <a:srgbClr val="000000"/>
              </a:solidFill>
            </a:ln>
          </p:spPr>
          <p:txBody>
            <a:bodyPr wrap="square" lIns="0" tIns="0" rIns="0" bIns="0" rtlCol="0"/>
            <a:lstStyle/>
            <a:p>
              <a:endParaRPr/>
            </a:p>
          </p:txBody>
        </p:sp>
        <p:sp>
          <p:nvSpPr>
            <p:cNvPr id="21" name="object 21"/>
            <p:cNvSpPr/>
            <p:nvPr/>
          </p:nvSpPr>
          <p:spPr>
            <a:xfrm>
              <a:off x="1294336" y="2346217"/>
              <a:ext cx="0" cy="8890"/>
            </a:xfrm>
            <a:custGeom>
              <a:avLst/>
              <a:gdLst/>
              <a:ahLst/>
              <a:cxnLst/>
              <a:rect l="l" t="t" r="r" b="b"/>
              <a:pathLst>
                <a:path h="8889">
                  <a:moveTo>
                    <a:pt x="-6963" y="4222"/>
                  </a:moveTo>
                  <a:lnTo>
                    <a:pt x="6963" y="4222"/>
                  </a:lnTo>
                </a:path>
              </a:pathLst>
            </a:custGeom>
            <a:ln w="8445">
              <a:solidFill>
                <a:srgbClr val="000000"/>
              </a:solidFill>
            </a:ln>
          </p:spPr>
          <p:txBody>
            <a:bodyPr wrap="square" lIns="0" tIns="0" rIns="0" bIns="0" rtlCol="0"/>
            <a:lstStyle/>
            <a:p>
              <a:endParaRPr/>
            </a:p>
          </p:txBody>
        </p:sp>
        <p:sp>
          <p:nvSpPr>
            <p:cNvPr id="22" name="object 22"/>
            <p:cNvSpPr/>
            <p:nvPr/>
          </p:nvSpPr>
          <p:spPr>
            <a:xfrm>
              <a:off x="1461690" y="2322288"/>
              <a:ext cx="0" cy="8255"/>
            </a:xfrm>
            <a:custGeom>
              <a:avLst/>
              <a:gdLst/>
              <a:ahLst/>
              <a:cxnLst/>
              <a:rect l="l" t="t" r="r" b="b"/>
              <a:pathLst>
                <a:path h="8255">
                  <a:moveTo>
                    <a:pt x="-6963" y="4000"/>
                  </a:moveTo>
                  <a:lnTo>
                    <a:pt x="6963" y="4000"/>
                  </a:lnTo>
                </a:path>
              </a:pathLst>
            </a:custGeom>
            <a:ln w="8000">
              <a:solidFill>
                <a:srgbClr val="000000"/>
              </a:solidFill>
            </a:ln>
          </p:spPr>
          <p:txBody>
            <a:bodyPr wrap="square" lIns="0" tIns="0" rIns="0" bIns="0" rtlCol="0"/>
            <a:lstStyle/>
            <a:p>
              <a:endParaRPr/>
            </a:p>
          </p:txBody>
        </p:sp>
        <p:sp>
          <p:nvSpPr>
            <p:cNvPr id="23" name="object 23"/>
            <p:cNvSpPr/>
            <p:nvPr/>
          </p:nvSpPr>
          <p:spPr>
            <a:xfrm>
              <a:off x="1629044" y="2292951"/>
              <a:ext cx="0" cy="8255"/>
            </a:xfrm>
            <a:custGeom>
              <a:avLst/>
              <a:gdLst/>
              <a:ahLst/>
              <a:cxnLst/>
              <a:rect l="l" t="t" r="r" b="b"/>
              <a:pathLst>
                <a:path h="8255">
                  <a:moveTo>
                    <a:pt x="-6963" y="4037"/>
                  </a:moveTo>
                  <a:lnTo>
                    <a:pt x="6963" y="4037"/>
                  </a:lnTo>
                </a:path>
              </a:pathLst>
            </a:custGeom>
            <a:ln w="8075">
              <a:solidFill>
                <a:srgbClr val="000000"/>
              </a:solidFill>
            </a:ln>
          </p:spPr>
          <p:txBody>
            <a:bodyPr wrap="square" lIns="0" tIns="0" rIns="0" bIns="0" rtlCol="0"/>
            <a:lstStyle/>
            <a:p>
              <a:endParaRPr/>
            </a:p>
          </p:txBody>
        </p:sp>
        <p:sp>
          <p:nvSpPr>
            <p:cNvPr id="24" name="object 24"/>
            <p:cNvSpPr/>
            <p:nvPr/>
          </p:nvSpPr>
          <p:spPr>
            <a:xfrm>
              <a:off x="1796398" y="2261244"/>
              <a:ext cx="0" cy="7620"/>
            </a:xfrm>
            <a:custGeom>
              <a:avLst/>
              <a:gdLst/>
              <a:ahLst/>
              <a:cxnLst/>
              <a:rect l="l" t="t" r="r" b="b"/>
              <a:pathLst>
                <a:path h="7619">
                  <a:moveTo>
                    <a:pt x="-6963" y="3593"/>
                  </a:moveTo>
                  <a:lnTo>
                    <a:pt x="6963" y="3593"/>
                  </a:lnTo>
                </a:path>
              </a:pathLst>
            </a:custGeom>
            <a:ln w="7186">
              <a:solidFill>
                <a:srgbClr val="000000"/>
              </a:solidFill>
            </a:ln>
          </p:spPr>
          <p:txBody>
            <a:bodyPr wrap="square" lIns="0" tIns="0" rIns="0" bIns="0" rtlCol="0"/>
            <a:lstStyle/>
            <a:p>
              <a:endParaRPr/>
            </a:p>
          </p:txBody>
        </p:sp>
        <p:sp>
          <p:nvSpPr>
            <p:cNvPr id="25" name="object 25"/>
            <p:cNvSpPr/>
            <p:nvPr/>
          </p:nvSpPr>
          <p:spPr>
            <a:xfrm>
              <a:off x="1963827" y="2226499"/>
              <a:ext cx="0" cy="6985"/>
            </a:xfrm>
            <a:custGeom>
              <a:avLst/>
              <a:gdLst/>
              <a:ahLst/>
              <a:cxnLst/>
              <a:rect l="l" t="t" r="r" b="b"/>
              <a:pathLst>
                <a:path h="6985">
                  <a:moveTo>
                    <a:pt x="-6963" y="3222"/>
                  </a:moveTo>
                  <a:lnTo>
                    <a:pt x="6963" y="3222"/>
                  </a:lnTo>
                </a:path>
              </a:pathLst>
            </a:custGeom>
            <a:ln w="6445">
              <a:solidFill>
                <a:srgbClr val="000000"/>
              </a:solidFill>
            </a:ln>
          </p:spPr>
          <p:txBody>
            <a:bodyPr wrap="square" lIns="0" tIns="0" rIns="0" bIns="0" rtlCol="0"/>
            <a:lstStyle/>
            <a:p>
              <a:endParaRPr/>
            </a:p>
          </p:txBody>
        </p:sp>
        <p:sp>
          <p:nvSpPr>
            <p:cNvPr id="26" name="object 26"/>
            <p:cNvSpPr/>
            <p:nvPr/>
          </p:nvSpPr>
          <p:spPr>
            <a:xfrm>
              <a:off x="2131181" y="2205829"/>
              <a:ext cx="0" cy="5715"/>
            </a:xfrm>
            <a:custGeom>
              <a:avLst/>
              <a:gdLst/>
              <a:ahLst/>
              <a:cxnLst/>
              <a:rect l="l" t="t" r="r" b="b"/>
              <a:pathLst>
                <a:path h="5714">
                  <a:moveTo>
                    <a:pt x="-6963" y="2704"/>
                  </a:moveTo>
                  <a:lnTo>
                    <a:pt x="6963" y="2704"/>
                  </a:lnTo>
                </a:path>
              </a:pathLst>
            </a:custGeom>
            <a:ln w="5408">
              <a:solidFill>
                <a:srgbClr val="000000"/>
              </a:solidFill>
            </a:ln>
          </p:spPr>
          <p:txBody>
            <a:bodyPr wrap="square" lIns="0" tIns="0" rIns="0" bIns="0" rtlCol="0"/>
            <a:lstStyle/>
            <a:p>
              <a:endParaRPr/>
            </a:p>
          </p:txBody>
        </p:sp>
        <p:sp>
          <p:nvSpPr>
            <p:cNvPr id="27" name="object 27"/>
            <p:cNvSpPr/>
            <p:nvPr/>
          </p:nvSpPr>
          <p:spPr>
            <a:xfrm>
              <a:off x="2298535" y="2267467"/>
              <a:ext cx="0" cy="5080"/>
            </a:xfrm>
            <a:custGeom>
              <a:avLst/>
              <a:gdLst/>
              <a:ahLst/>
              <a:cxnLst/>
              <a:rect l="l" t="t" r="r" b="b"/>
              <a:pathLst>
                <a:path h="5080">
                  <a:moveTo>
                    <a:pt x="-6963" y="2296"/>
                  </a:moveTo>
                  <a:lnTo>
                    <a:pt x="6963" y="2296"/>
                  </a:lnTo>
                </a:path>
              </a:pathLst>
            </a:custGeom>
            <a:ln w="4593">
              <a:solidFill>
                <a:srgbClr val="000000"/>
              </a:solidFill>
            </a:ln>
          </p:spPr>
          <p:txBody>
            <a:bodyPr wrap="square" lIns="0" tIns="0" rIns="0" bIns="0" rtlCol="0"/>
            <a:lstStyle/>
            <a:p>
              <a:endParaRPr/>
            </a:p>
          </p:txBody>
        </p:sp>
        <p:sp>
          <p:nvSpPr>
            <p:cNvPr id="28" name="object 28"/>
            <p:cNvSpPr/>
            <p:nvPr/>
          </p:nvSpPr>
          <p:spPr>
            <a:xfrm>
              <a:off x="2465889" y="2349625"/>
              <a:ext cx="0" cy="5080"/>
            </a:xfrm>
            <a:custGeom>
              <a:avLst/>
              <a:gdLst/>
              <a:ahLst/>
              <a:cxnLst/>
              <a:rect l="l" t="t" r="r" b="b"/>
              <a:pathLst>
                <a:path h="5080">
                  <a:moveTo>
                    <a:pt x="-6963" y="2259"/>
                  </a:moveTo>
                  <a:lnTo>
                    <a:pt x="6963" y="2259"/>
                  </a:lnTo>
                </a:path>
              </a:pathLst>
            </a:custGeom>
            <a:ln w="4519">
              <a:solidFill>
                <a:srgbClr val="000000"/>
              </a:solidFill>
            </a:ln>
          </p:spPr>
          <p:txBody>
            <a:bodyPr wrap="square" lIns="0" tIns="0" rIns="0" bIns="0" rtlCol="0"/>
            <a:lstStyle/>
            <a:p>
              <a:endParaRPr/>
            </a:p>
          </p:txBody>
        </p:sp>
        <p:sp>
          <p:nvSpPr>
            <p:cNvPr id="29" name="object 29"/>
            <p:cNvSpPr/>
            <p:nvPr/>
          </p:nvSpPr>
          <p:spPr>
            <a:xfrm>
              <a:off x="2633318" y="2393260"/>
              <a:ext cx="0" cy="3810"/>
            </a:xfrm>
            <a:custGeom>
              <a:avLst/>
              <a:gdLst/>
              <a:ahLst/>
              <a:cxnLst/>
              <a:rect l="l" t="t" r="r" b="b"/>
              <a:pathLst>
                <a:path h="3810">
                  <a:moveTo>
                    <a:pt x="-6963" y="1592"/>
                  </a:moveTo>
                  <a:lnTo>
                    <a:pt x="6963" y="1592"/>
                  </a:lnTo>
                </a:path>
              </a:pathLst>
            </a:custGeom>
            <a:ln w="3185">
              <a:solidFill>
                <a:srgbClr val="000000"/>
              </a:solidFill>
            </a:ln>
          </p:spPr>
          <p:txBody>
            <a:bodyPr wrap="square" lIns="0" tIns="0" rIns="0" bIns="0" rtlCol="0"/>
            <a:lstStyle/>
            <a:p>
              <a:endParaRPr/>
            </a:p>
          </p:txBody>
        </p:sp>
        <p:sp>
          <p:nvSpPr>
            <p:cNvPr id="30" name="object 30"/>
            <p:cNvSpPr/>
            <p:nvPr/>
          </p:nvSpPr>
          <p:spPr>
            <a:xfrm>
              <a:off x="1013338" y="2222720"/>
              <a:ext cx="53340" cy="168910"/>
            </a:xfrm>
            <a:custGeom>
              <a:avLst/>
              <a:gdLst/>
              <a:ahLst/>
              <a:cxnLst/>
              <a:rect l="l" t="t" r="r" b="b"/>
              <a:pathLst>
                <a:path w="53340" h="168910">
                  <a:moveTo>
                    <a:pt x="53340" y="168539"/>
                  </a:moveTo>
                  <a:lnTo>
                    <a:pt x="53340" y="0"/>
                  </a:lnTo>
                </a:path>
                <a:path w="53340" h="168910">
                  <a:moveTo>
                    <a:pt x="53340" y="168539"/>
                  </a:moveTo>
                  <a:lnTo>
                    <a:pt x="0" y="168539"/>
                  </a:lnTo>
                </a:path>
                <a:path w="53340" h="168910">
                  <a:moveTo>
                    <a:pt x="53340" y="84232"/>
                  </a:moveTo>
                  <a:lnTo>
                    <a:pt x="0" y="84232"/>
                  </a:lnTo>
                </a:path>
                <a:path w="53340" h="168910">
                  <a:moveTo>
                    <a:pt x="53340" y="0"/>
                  </a:moveTo>
                  <a:lnTo>
                    <a:pt x="0" y="0"/>
                  </a:lnTo>
                </a:path>
              </a:pathLst>
            </a:custGeom>
            <a:ln w="5556">
              <a:solidFill>
                <a:srgbClr val="000000"/>
              </a:solidFill>
            </a:ln>
          </p:spPr>
          <p:txBody>
            <a:bodyPr wrap="square" lIns="0" tIns="0" rIns="0" bIns="0" rtlCol="0"/>
            <a:lstStyle/>
            <a:p>
              <a:endParaRPr/>
            </a:p>
          </p:txBody>
        </p:sp>
        <p:sp>
          <p:nvSpPr>
            <p:cNvPr id="31" name="object 31"/>
            <p:cNvSpPr/>
            <p:nvPr/>
          </p:nvSpPr>
          <p:spPr>
            <a:xfrm>
              <a:off x="1066678" y="2306953"/>
              <a:ext cx="1626870" cy="0"/>
            </a:xfrm>
            <a:custGeom>
              <a:avLst/>
              <a:gdLst/>
              <a:ahLst/>
              <a:cxnLst/>
              <a:rect l="l" t="t" r="r" b="b"/>
              <a:pathLst>
                <a:path w="1626870">
                  <a:moveTo>
                    <a:pt x="0" y="0"/>
                  </a:moveTo>
                  <a:lnTo>
                    <a:pt x="1626869" y="0"/>
                  </a:lnTo>
                </a:path>
              </a:pathLst>
            </a:custGeom>
            <a:ln w="11112">
              <a:solidFill>
                <a:srgbClr val="BEBEBE"/>
              </a:solidFill>
            </a:ln>
          </p:spPr>
          <p:txBody>
            <a:bodyPr wrap="square" lIns="0" tIns="0" rIns="0" bIns="0" rtlCol="0"/>
            <a:lstStyle/>
            <a:p>
              <a:endParaRPr/>
            </a:p>
          </p:txBody>
        </p:sp>
      </p:grpSp>
      <p:sp>
        <p:nvSpPr>
          <p:cNvPr id="32" name="object 32"/>
          <p:cNvSpPr/>
          <p:nvPr/>
        </p:nvSpPr>
        <p:spPr>
          <a:xfrm>
            <a:off x="1126907" y="2779012"/>
            <a:ext cx="1506855" cy="53340"/>
          </a:xfrm>
          <a:custGeom>
            <a:avLst/>
            <a:gdLst/>
            <a:ahLst/>
            <a:cxnLst/>
            <a:rect l="l" t="t" r="r" b="b"/>
            <a:pathLst>
              <a:path w="1506855" h="53339">
                <a:moveTo>
                  <a:pt x="0" y="0"/>
                </a:moveTo>
                <a:lnTo>
                  <a:pt x="1506410" y="0"/>
                </a:lnTo>
              </a:path>
              <a:path w="1506855" h="53339">
                <a:moveTo>
                  <a:pt x="0" y="0"/>
                </a:moveTo>
                <a:lnTo>
                  <a:pt x="0" y="53340"/>
                </a:lnTo>
              </a:path>
              <a:path w="1506855" h="53339">
                <a:moveTo>
                  <a:pt x="167428" y="0"/>
                </a:moveTo>
                <a:lnTo>
                  <a:pt x="167428" y="53340"/>
                </a:lnTo>
              </a:path>
              <a:path w="1506855" h="53339">
                <a:moveTo>
                  <a:pt x="334782" y="0"/>
                </a:moveTo>
                <a:lnTo>
                  <a:pt x="334782" y="53340"/>
                </a:lnTo>
              </a:path>
              <a:path w="1506855" h="53339">
                <a:moveTo>
                  <a:pt x="502136" y="0"/>
                </a:moveTo>
                <a:lnTo>
                  <a:pt x="502136" y="53340"/>
                </a:lnTo>
              </a:path>
              <a:path w="1506855" h="53339">
                <a:moveTo>
                  <a:pt x="669491" y="0"/>
                </a:moveTo>
                <a:lnTo>
                  <a:pt x="669491" y="53340"/>
                </a:lnTo>
              </a:path>
              <a:path w="1506855" h="53339">
                <a:moveTo>
                  <a:pt x="836919" y="0"/>
                </a:moveTo>
                <a:lnTo>
                  <a:pt x="836919" y="53340"/>
                </a:lnTo>
              </a:path>
              <a:path w="1506855" h="53339">
                <a:moveTo>
                  <a:pt x="1004273" y="0"/>
                </a:moveTo>
                <a:lnTo>
                  <a:pt x="1004273" y="53340"/>
                </a:lnTo>
              </a:path>
              <a:path w="1506855" h="53339">
                <a:moveTo>
                  <a:pt x="1171627" y="0"/>
                </a:moveTo>
                <a:lnTo>
                  <a:pt x="1171627" y="53340"/>
                </a:lnTo>
              </a:path>
              <a:path w="1506855" h="53339">
                <a:moveTo>
                  <a:pt x="1338982" y="0"/>
                </a:moveTo>
                <a:lnTo>
                  <a:pt x="1338982" y="53340"/>
                </a:lnTo>
              </a:path>
              <a:path w="1506855" h="53339">
                <a:moveTo>
                  <a:pt x="1506410" y="0"/>
                </a:moveTo>
                <a:lnTo>
                  <a:pt x="1506410" y="53340"/>
                </a:lnTo>
              </a:path>
            </a:pathLst>
          </a:custGeom>
          <a:ln w="5556">
            <a:solidFill>
              <a:srgbClr val="000000"/>
            </a:solidFill>
          </a:ln>
        </p:spPr>
        <p:txBody>
          <a:bodyPr wrap="square" lIns="0" tIns="0" rIns="0" bIns="0" rtlCol="0"/>
          <a:lstStyle/>
          <a:p>
            <a:endParaRPr/>
          </a:p>
        </p:txBody>
      </p:sp>
      <p:sp>
        <p:nvSpPr>
          <p:cNvPr id="33" name="object 33"/>
          <p:cNvSpPr txBox="1"/>
          <p:nvPr/>
        </p:nvSpPr>
        <p:spPr>
          <a:xfrm>
            <a:off x="1089538" y="2869436"/>
            <a:ext cx="160591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1   </a:t>
            </a:r>
            <a:r>
              <a:rPr sz="700" spc="145" dirty="0">
                <a:latin typeface="Arial MT"/>
                <a:cs typeface="Arial MT"/>
              </a:rPr>
              <a:t> </a:t>
            </a:r>
            <a:r>
              <a:rPr sz="700" dirty="0">
                <a:latin typeface="Arial MT"/>
                <a:cs typeface="Arial MT"/>
              </a:rPr>
              <a:t>2   </a:t>
            </a:r>
            <a:r>
              <a:rPr sz="700" spc="150" dirty="0">
                <a:latin typeface="Arial MT"/>
                <a:cs typeface="Arial MT"/>
              </a:rPr>
              <a:t> </a:t>
            </a:r>
            <a:r>
              <a:rPr sz="700" dirty="0">
                <a:latin typeface="Arial MT"/>
                <a:cs typeface="Arial MT"/>
              </a:rPr>
              <a:t>3   </a:t>
            </a:r>
            <a:r>
              <a:rPr sz="700" spc="150" dirty="0">
                <a:latin typeface="Arial MT"/>
                <a:cs typeface="Arial MT"/>
              </a:rPr>
              <a:t> </a:t>
            </a:r>
            <a:r>
              <a:rPr sz="700" dirty="0">
                <a:latin typeface="Arial MT"/>
                <a:cs typeface="Arial MT"/>
              </a:rPr>
              <a:t>4   </a:t>
            </a:r>
            <a:r>
              <a:rPr sz="700" spc="150" dirty="0">
                <a:latin typeface="Arial MT"/>
                <a:cs typeface="Arial MT"/>
              </a:rPr>
              <a:t> </a:t>
            </a:r>
            <a:r>
              <a:rPr sz="700" dirty="0">
                <a:latin typeface="Arial MT"/>
                <a:cs typeface="Arial MT"/>
              </a:rPr>
              <a:t>5   </a:t>
            </a:r>
            <a:r>
              <a:rPr sz="700" spc="150" dirty="0">
                <a:latin typeface="Arial MT"/>
                <a:cs typeface="Arial MT"/>
              </a:rPr>
              <a:t> </a:t>
            </a:r>
            <a:r>
              <a:rPr sz="700" dirty="0">
                <a:latin typeface="Arial MT"/>
                <a:cs typeface="Arial MT"/>
              </a:rPr>
              <a:t>6   </a:t>
            </a:r>
            <a:r>
              <a:rPr sz="700" spc="150" dirty="0">
                <a:latin typeface="Arial MT"/>
                <a:cs typeface="Arial MT"/>
              </a:rPr>
              <a:t> </a:t>
            </a:r>
            <a:r>
              <a:rPr sz="700" dirty="0">
                <a:latin typeface="Arial MT"/>
                <a:cs typeface="Arial MT"/>
              </a:rPr>
              <a:t>7   </a:t>
            </a:r>
            <a:r>
              <a:rPr sz="700" spc="150" dirty="0">
                <a:latin typeface="Arial MT"/>
                <a:cs typeface="Arial MT"/>
              </a:rPr>
              <a:t> </a:t>
            </a:r>
            <a:r>
              <a:rPr sz="700" dirty="0">
                <a:latin typeface="Arial MT"/>
                <a:cs typeface="Arial MT"/>
              </a:rPr>
              <a:t>8   </a:t>
            </a:r>
            <a:r>
              <a:rPr sz="700" spc="150" dirty="0">
                <a:latin typeface="Arial MT"/>
                <a:cs typeface="Arial MT"/>
              </a:rPr>
              <a:t> </a:t>
            </a:r>
            <a:r>
              <a:rPr sz="700" dirty="0">
                <a:latin typeface="Arial MT"/>
                <a:cs typeface="Arial MT"/>
              </a:rPr>
              <a:t>9  </a:t>
            </a:r>
            <a:r>
              <a:rPr sz="700" spc="60" dirty="0">
                <a:latin typeface="Arial MT"/>
                <a:cs typeface="Arial MT"/>
              </a:rPr>
              <a:t> </a:t>
            </a:r>
            <a:r>
              <a:rPr sz="700" spc="-5" dirty="0">
                <a:latin typeface="Arial MT"/>
                <a:cs typeface="Arial MT"/>
              </a:rPr>
              <a:t>10</a:t>
            </a:r>
            <a:endParaRPr sz="700">
              <a:latin typeface="Arial MT"/>
              <a:cs typeface="Arial MT"/>
            </a:endParaRPr>
          </a:p>
        </p:txBody>
      </p:sp>
      <p:sp>
        <p:nvSpPr>
          <p:cNvPr id="34" name="object 34"/>
          <p:cNvSpPr txBox="1"/>
          <p:nvPr/>
        </p:nvSpPr>
        <p:spPr>
          <a:xfrm>
            <a:off x="774313" y="2152976"/>
            <a:ext cx="198755" cy="300990"/>
          </a:xfrm>
          <a:prstGeom prst="rect">
            <a:avLst/>
          </a:prstGeom>
        </p:spPr>
        <p:txBody>
          <a:bodyPr vert="horz" wrap="square" lIns="0" tIns="12700" rIns="0" bIns="0" rtlCol="0">
            <a:spAutoFit/>
          </a:bodyPr>
          <a:lstStyle/>
          <a:p>
            <a:pPr marL="12700">
              <a:lnSpc>
                <a:spcPts val="750"/>
              </a:lnSpc>
              <a:spcBef>
                <a:spcPts val="100"/>
              </a:spcBef>
            </a:pPr>
            <a:r>
              <a:rPr sz="700" spc="-5" dirty="0">
                <a:latin typeface="Arial MT"/>
                <a:cs typeface="Arial MT"/>
              </a:rPr>
              <a:t>0.12</a:t>
            </a:r>
            <a:endParaRPr sz="700">
              <a:latin typeface="Arial MT"/>
              <a:cs typeface="Arial MT"/>
            </a:endParaRPr>
          </a:p>
          <a:p>
            <a:pPr marL="61594">
              <a:lnSpc>
                <a:spcPts val="665"/>
              </a:lnSpc>
            </a:pPr>
            <a:r>
              <a:rPr sz="700" spc="-5" dirty="0">
                <a:latin typeface="Arial MT"/>
                <a:cs typeface="Arial MT"/>
              </a:rPr>
              <a:t>0.1</a:t>
            </a:r>
            <a:endParaRPr sz="700">
              <a:latin typeface="Arial MT"/>
              <a:cs typeface="Arial MT"/>
            </a:endParaRPr>
          </a:p>
          <a:p>
            <a:pPr marL="12700">
              <a:lnSpc>
                <a:spcPts val="750"/>
              </a:lnSpc>
            </a:pPr>
            <a:r>
              <a:rPr sz="700" spc="-5" dirty="0">
                <a:latin typeface="Arial MT"/>
                <a:cs typeface="Arial MT"/>
              </a:rPr>
              <a:t>0.08</a:t>
            </a:r>
            <a:endParaRPr sz="700">
              <a:latin typeface="Arial MT"/>
              <a:cs typeface="Arial MT"/>
            </a:endParaRPr>
          </a:p>
        </p:txBody>
      </p:sp>
      <p:sp>
        <p:nvSpPr>
          <p:cNvPr id="35" name="object 35"/>
          <p:cNvSpPr txBox="1"/>
          <p:nvPr/>
        </p:nvSpPr>
        <p:spPr>
          <a:xfrm>
            <a:off x="3153203" y="2471535"/>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36" name="object 36"/>
          <p:cNvSpPr txBox="1"/>
          <p:nvPr/>
        </p:nvSpPr>
        <p:spPr>
          <a:xfrm>
            <a:off x="3320557" y="248027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37" name="object 37"/>
          <p:cNvSpPr txBox="1"/>
          <p:nvPr/>
        </p:nvSpPr>
        <p:spPr>
          <a:xfrm>
            <a:off x="3487911" y="2471238"/>
            <a:ext cx="222250" cy="69850"/>
          </a:xfrm>
          <a:prstGeom prst="rect">
            <a:avLst/>
          </a:prstGeom>
        </p:spPr>
        <p:txBody>
          <a:bodyPr vert="horz" wrap="square" lIns="0" tIns="11430" rIns="0" bIns="0" rtlCol="0">
            <a:spAutoFit/>
          </a:bodyPr>
          <a:lstStyle/>
          <a:p>
            <a:pPr marL="12700">
              <a:lnSpc>
                <a:spcPct val="100000"/>
              </a:lnSpc>
              <a:spcBef>
                <a:spcPts val="90"/>
              </a:spcBef>
              <a:tabLst>
                <a:tab pos="179705" algn="l"/>
              </a:tabLst>
            </a:pPr>
            <a:r>
              <a:rPr sz="300" spc="-70" dirty="0">
                <a:latin typeface="MS UI Gothic"/>
                <a:cs typeface="MS UI Gothic"/>
              </a:rPr>
              <a:t>●	●</a:t>
            </a:r>
            <a:endParaRPr sz="300">
              <a:latin typeface="MS UI Gothic"/>
              <a:cs typeface="MS UI Gothic"/>
            </a:endParaRPr>
          </a:p>
        </p:txBody>
      </p:sp>
      <p:sp>
        <p:nvSpPr>
          <p:cNvPr id="38" name="object 38"/>
          <p:cNvSpPr txBox="1"/>
          <p:nvPr/>
        </p:nvSpPr>
        <p:spPr>
          <a:xfrm>
            <a:off x="3822694" y="245486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39" name="object 39"/>
          <p:cNvSpPr txBox="1"/>
          <p:nvPr/>
        </p:nvSpPr>
        <p:spPr>
          <a:xfrm>
            <a:off x="3990048" y="241337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40" name="object 40"/>
          <p:cNvSpPr txBox="1"/>
          <p:nvPr/>
        </p:nvSpPr>
        <p:spPr>
          <a:xfrm>
            <a:off x="4157402" y="233825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41" name="object 41"/>
          <p:cNvSpPr txBox="1"/>
          <p:nvPr/>
        </p:nvSpPr>
        <p:spPr>
          <a:xfrm>
            <a:off x="4324830" y="2178091"/>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42" name="object 42"/>
          <p:cNvSpPr txBox="1"/>
          <p:nvPr/>
        </p:nvSpPr>
        <p:spPr>
          <a:xfrm>
            <a:off x="4492185" y="1917243"/>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43" name="object 43"/>
          <p:cNvSpPr txBox="1"/>
          <p:nvPr/>
        </p:nvSpPr>
        <p:spPr>
          <a:xfrm>
            <a:off x="4659539" y="150659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grpSp>
        <p:nvGrpSpPr>
          <p:cNvPr id="44" name="object 44"/>
          <p:cNvGrpSpPr/>
          <p:nvPr/>
        </p:nvGrpSpPr>
        <p:grpSpPr>
          <a:xfrm>
            <a:off x="3173533" y="1525967"/>
            <a:ext cx="1520825" cy="1009650"/>
            <a:chOff x="3173533" y="1525967"/>
            <a:chExt cx="1520825" cy="1009650"/>
          </a:xfrm>
        </p:grpSpPr>
        <p:sp>
          <p:nvSpPr>
            <p:cNvPr id="45" name="object 45"/>
            <p:cNvSpPr/>
            <p:nvPr/>
          </p:nvSpPr>
          <p:spPr>
            <a:xfrm>
              <a:off x="3180497" y="1543451"/>
              <a:ext cx="1506855" cy="974090"/>
            </a:xfrm>
            <a:custGeom>
              <a:avLst/>
              <a:gdLst/>
              <a:ahLst/>
              <a:cxnLst/>
              <a:rect l="l" t="t" r="r" b="b"/>
              <a:pathLst>
                <a:path w="1506854" h="974089">
                  <a:moveTo>
                    <a:pt x="0" y="964934"/>
                  </a:moveTo>
                  <a:lnTo>
                    <a:pt x="167428" y="973676"/>
                  </a:lnTo>
                  <a:lnTo>
                    <a:pt x="334782" y="963230"/>
                  </a:lnTo>
                  <a:lnTo>
                    <a:pt x="502136" y="964638"/>
                  </a:lnTo>
                  <a:lnTo>
                    <a:pt x="669491" y="948265"/>
                  </a:lnTo>
                  <a:lnTo>
                    <a:pt x="836919" y="906779"/>
                  </a:lnTo>
                  <a:lnTo>
                    <a:pt x="1004273" y="831658"/>
                  </a:lnTo>
                  <a:lnTo>
                    <a:pt x="1171627" y="671490"/>
                  </a:lnTo>
                  <a:lnTo>
                    <a:pt x="1338982" y="410643"/>
                  </a:lnTo>
                  <a:lnTo>
                    <a:pt x="1506410" y="0"/>
                  </a:lnTo>
                </a:path>
              </a:pathLst>
            </a:custGeom>
            <a:ln w="5556">
              <a:solidFill>
                <a:srgbClr val="000000"/>
              </a:solidFill>
            </a:ln>
          </p:spPr>
          <p:txBody>
            <a:bodyPr wrap="square" lIns="0" tIns="0" rIns="0" bIns="0" rtlCol="0"/>
            <a:lstStyle/>
            <a:p>
              <a:endParaRPr/>
            </a:p>
          </p:txBody>
        </p:sp>
        <p:sp>
          <p:nvSpPr>
            <p:cNvPr id="46" name="object 46"/>
            <p:cNvSpPr/>
            <p:nvPr/>
          </p:nvSpPr>
          <p:spPr>
            <a:xfrm>
              <a:off x="3173526" y="1532937"/>
              <a:ext cx="1520825" cy="995680"/>
            </a:xfrm>
            <a:custGeom>
              <a:avLst/>
              <a:gdLst/>
              <a:ahLst/>
              <a:cxnLst/>
              <a:rect l="l" t="t" r="r" b="b"/>
              <a:pathLst>
                <a:path w="1520825" h="995680">
                  <a:moveTo>
                    <a:pt x="13931" y="967600"/>
                  </a:moveTo>
                  <a:lnTo>
                    <a:pt x="6959" y="967600"/>
                  </a:lnTo>
                  <a:lnTo>
                    <a:pt x="0" y="967600"/>
                  </a:lnTo>
                  <a:lnTo>
                    <a:pt x="0" y="983081"/>
                  </a:lnTo>
                  <a:lnTo>
                    <a:pt x="6959" y="983081"/>
                  </a:lnTo>
                  <a:lnTo>
                    <a:pt x="13931" y="983081"/>
                  </a:lnTo>
                  <a:lnTo>
                    <a:pt x="13931" y="967600"/>
                  </a:lnTo>
                  <a:close/>
                </a:path>
                <a:path w="1520825" h="995680">
                  <a:moveTo>
                    <a:pt x="181356" y="972781"/>
                  </a:moveTo>
                  <a:lnTo>
                    <a:pt x="174396" y="972781"/>
                  </a:lnTo>
                  <a:lnTo>
                    <a:pt x="167424" y="972781"/>
                  </a:lnTo>
                  <a:lnTo>
                    <a:pt x="167424" y="995159"/>
                  </a:lnTo>
                  <a:lnTo>
                    <a:pt x="174396" y="995159"/>
                  </a:lnTo>
                  <a:lnTo>
                    <a:pt x="181356" y="995159"/>
                  </a:lnTo>
                  <a:lnTo>
                    <a:pt x="181356" y="972781"/>
                  </a:lnTo>
                  <a:close/>
                </a:path>
                <a:path w="1520825" h="995680">
                  <a:moveTo>
                    <a:pt x="348716" y="963079"/>
                  </a:moveTo>
                  <a:lnTo>
                    <a:pt x="341744" y="963079"/>
                  </a:lnTo>
                  <a:lnTo>
                    <a:pt x="334784" y="963079"/>
                  </a:lnTo>
                  <a:lnTo>
                    <a:pt x="334784" y="984046"/>
                  </a:lnTo>
                  <a:lnTo>
                    <a:pt x="341744" y="984046"/>
                  </a:lnTo>
                  <a:lnTo>
                    <a:pt x="348716" y="984046"/>
                  </a:lnTo>
                  <a:lnTo>
                    <a:pt x="348716" y="963079"/>
                  </a:lnTo>
                  <a:close/>
                </a:path>
                <a:path w="1520825" h="995680">
                  <a:moveTo>
                    <a:pt x="516064" y="964857"/>
                  </a:moveTo>
                  <a:lnTo>
                    <a:pt x="509104" y="964857"/>
                  </a:lnTo>
                  <a:lnTo>
                    <a:pt x="502132" y="964857"/>
                  </a:lnTo>
                  <a:lnTo>
                    <a:pt x="502132" y="985088"/>
                  </a:lnTo>
                  <a:lnTo>
                    <a:pt x="509104" y="985088"/>
                  </a:lnTo>
                  <a:lnTo>
                    <a:pt x="516064" y="985088"/>
                  </a:lnTo>
                  <a:lnTo>
                    <a:pt x="516064" y="964857"/>
                  </a:lnTo>
                  <a:close/>
                </a:path>
                <a:path w="1520825" h="995680">
                  <a:moveTo>
                    <a:pt x="683425" y="949667"/>
                  </a:moveTo>
                  <a:lnTo>
                    <a:pt x="676452" y="949667"/>
                  </a:lnTo>
                  <a:lnTo>
                    <a:pt x="669493" y="949667"/>
                  </a:lnTo>
                  <a:lnTo>
                    <a:pt x="669493" y="967676"/>
                  </a:lnTo>
                  <a:lnTo>
                    <a:pt x="676452" y="967676"/>
                  </a:lnTo>
                  <a:lnTo>
                    <a:pt x="683425" y="967676"/>
                  </a:lnTo>
                  <a:lnTo>
                    <a:pt x="683425" y="949667"/>
                  </a:lnTo>
                  <a:close/>
                </a:path>
                <a:path w="1520825" h="995680">
                  <a:moveTo>
                    <a:pt x="850849" y="908850"/>
                  </a:moveTo>
                  <a:lnTo>
                    <a:pt x="843889" y="908850"/>
                  </a:lnTo>
                  <a:lnTo>
                    <a:pt x="836917" y="908850"/>
                  </a:lnTo>
                  <a:lnTo>
                    <a:pt x="836917" y="925601"/>
                  </a:lnTo>
                  <a:lnTo>
                    <a:pt x="843889" y="925601"/>
                  </a:lnTo>
                  <a:lnTo>
                    <a:pt x="850849" y="925601"/>
                  </a:lnTo>
                  <a:lnTo>
                    <a:pt x="850849" y="908850"/>
                  </a:lnTo>
                  <a:close/>
                </a:path>
                <a:path w="1520825" h="995680">
                  <a:moveTo>
                    <a:pt x="1018197" y="834326"/>
                  </a:moveTo>
                  <a:lnTo>
                    <a:pt x="1011237" y="834326"/>
                  </a:lnTo>
                  <a:lnTo>
                    <a:pt x="1004277" y="834326"/>
                  </a:lnTo>
                  <a:lnTo>
                    <a:pt x="1004277" y="849884"/>
                  </a:lnTo>
                  <a:lnTo>
                    <a:pt x="1011237" y="849884"/>
                  </a:lnTo>
                  <a:lnTo>
                    <a:pt x="1018197" y="849884"/>
                  </a:lnTo>
                  <a:lnTo>
                    <a:pt x="1018197" y="834326"/>
                  </a:lnTo>
                  <a:close/>
                </a:path>
                <a:path w="1520825" h="995680">
                  <a:moveTo>
                    <a:pt x="1185557" y="673417"/>
                  </a:moveTo>
                  <a:lnTo>
                    <a:pt x="1178598" y="673417"/>
                  </a:lnTo>
                  <a:lnTo>
                    <a:pt x="1171625" y="673417"/>
                  </a:lnTo>
                  <a:lnTo>
                    <a:pt x="1171625" y="690460"/>
                  </a:lnTo>
                  <a:lnTo>
                    <a:pt x="1178598" y="690460"/>
                  </a:lnTo>
                  <a:lnTo>
                    <a:pt x="1185557" y="690460"/>
                  </a:lnTo>
                  <a:lnTo>
                    <a:pt x="1185557" y="673417"/>
                  </a:lnTo>
                  <a:close/>
                </a:path>
                <a:path w="1520825" h="995680">
                  <a:moveTo>
                    <a:pt x="1352905" y="409600"/>
                  </a:moveTo>
                  <a:lnTo>
                    <a:pt x="1345946" y="409600"/>
                  </a:lnTo>
                  <a:lnTo>
                    <a:pt x="1338986" y="409600"/>
                  </a:lnTo>
                  <a:lnTo>
                    <a:pt x="1338986" y="432574"/>
                  </a:lnTo>
                  <a:lnTo>
                    <a:pt x="1345946" y="432574"/>
                  </a:lnTo>
                  <a:lnTo>
                    <a:pt x="1352905" y="432574"/>
                  </a:lnTo>
                  <a:lnTo>
                    <a:pt x="1352905" y="409600"/>
                  </a:lnTo>
                  <a:close/>
                </a:path>
                <a:path w="1520825" h="995680">
                  <a:moveTo>
                    <a:pt x="1520342" y="0"/>
                  </a:moveTo>
                  <a:lnTo>
                    <a:pt x="1513370" y="0"/>
                  </a:lnTo>
                  <a:lnTo>
                    <a:pt x="1506410" y="0"/>
                  </a:lnTo>
                  <a:lnTo>
                    <a:pt x="1506410" y="20967"/>
                  </a:lnTo>
                  <a:lnTo>
                    <a:pt x="1513370" y="20967"/>
                  </a:lnTo>
                  <a:lnTo>
                    <a:pt x="1520342" y="20967"/>
                  </a:lnTo>
                  <a:lnTo>
                    <a:pt x="1520342" y="0"/>
                  </a:lnTo>
                  <a:close/>
                </a:path>
              </a:pathLst>
            </a:custGeom>
            <a:solidFill>
              <a:srgbClr val="000000"/>
            </a:solidFill>
          </p:spPr>
          <p:txBody>
            <a:bodyPr wrap="square" lIns="0" tIns="0" rIns="0" bIns="0" rtlCol="0"/>
            <a:lstStyle/>
            <a:p>
              <a:endParaRPr/>
            </a:p>
          </p:txBody>
        </p:sp>
      </p:grpSp>
      <p:sp>
        <p:nvSpPr>
          <p:cNvPr id="47" name="object 47"/>
          <p:cNvSpPr/>
          <p:nvPr/>
        </p:nvSpPr>
        <p:spPr>
          <a:xfrm>
            <a:off x="3180497" y="2779012"/>
            <a:ext cx="1506855" cy="53340"/>
          </a:xfrm>
          <a:custGeom>
            <a:avLst/>
            <a:gdLst/>
            <a:ahLst/>
            <a:cxnLst/>
            <a:rect l="l" t="t" r="r" b="b"/>
            <a:pathLst>
              <a:path w="1506854" h="53339">
                <a:moveTo>
                  <a:pt x="0" y="0"/>
                </a:moveTo>
                <a:lnTo>
                  <a:pt x="1506410" y="0"/>
                </a:lnTo>
              </a:path>
              <a:path w="1506854" h="53339">
                <a:moveTo>
                  <a:pt x="0" y="0"/>
                </a:moveTo>
                <a:lnTo>
                  <a:pt x="0" y="53340"/>
                </a:lnTo>
              </a:path>
              <a:path w="1506854" h="53339">
                <a:moveTo>
                  <a:pt x="167428" y="0"/>
                </a:moveTo>
                <a:lnTo>
                  <a:pt x="167428" y="53340"/>
                </a:lnTo>
              </a:path>
              <a:path w="1506854" h="53339">
                <a:moveTo>
                  <a:pt x="334782" y="0"/>
                </a:moveTo>
                <a:lnTo>
                  <a:pt x="334782" y="53340"/>
                </a:lnTo>
              </a:path>
              <a:path w="1506854" h="53339">
                <a:moveTo>
                  <a:pt x="502136" y="0"/>
                </a:moveTo>
                <a:lnTo>
                  <a:pt x="502136" y="53340"/>
                </a:lnTo>
              </a:path>
              <a:path w="1506854" h="53339">
                <a:moveTo>
                  <a:pt x="669491" y="0"/>
                </a:moveTo>
                <a:lnTo>
                  <a:pt x="669491" y="53340"/>
                </a:lnTo>
              </a:path>
              <a:path w="1506854" h="53339">
                <a:moveTo>
                  <a:pt x="836919" y="0"/>
                </a:moveTo>
                <a:lnTo>
                  <a:pt x="836919" y="53340"/>
                </a:lnTo>
              </a:path>
              <a:path w="1506854" h="53339">
                <a:moveTo>
                  <a:pt x="1004273" y="0"/>
                </a:moveTo>
                <a:lnTo>
                  <a:pt x="1004273" y="53340"/>
                </a:lnTo>
              </a:path>
              <a:path w="1506854" h="53339">
                <a:moveTo>
                  <a:pt x="1171627" y="0"/>
                </a:moveTo>
                <a:lnTo>
                  <a:pt x="1171627" y="53340"/>
                </a:lnTo>
              </a:path>
              <a:path w="1506854" h="53339">
                <a:moveTo>
                  <a:pt x="1338982" y="0"/>
                </a:moveTo>
                <a:lnTo>
                  <a:pt x="1338982" y="53340"/>
                </a:lnTo>
              </a:path>
              <a:path w="1506854" h="53339">
                <a:moveTo>
                  <a:pt x="1506410" y="0"/>
                </a:moveTo>
                <a:lnTo>
                  <a:pt x="1506410" y="53340"/>
                </a:lnTo>
              </a:path>
            </a:pathLst>
          </a:custGeom>
          <a:ln w="5556">
            <a:solidFill>
              <a:srgbClr val="000000"/>
            </a:solidFill>
          </a:ln>
        </p:spPr>
        <p:txBody>
          <a:bodyPr wrap="square" lIns="0" tIns="0" rIns="0" bIns="0" rtlCol="0"/>
          <a:lstStyle/>
          <a:p>
            <a:endParaRPr/>
          </a:p>
        </p:txBody>
      </p:sp>
      <p:sp>
        <p:nvSpPr>
          <p:cNvPr id="48" name="object 48"/>
          <p:cNvSpPr txBox="1"/>
          <p:nvPr/>
        </p:nvSpPr>
        <p:spPr>
          <a:xfrm>
            <a:off x="3143127" y="2869436"/>
            <a:ext cx="160591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1   </a:t>
            </a:r>
            <a:r>
              <a:rPr sz="700" spc="145" dirty="0">
                <a:latin typeface="Arial MT"/>
                <a:cs typeface="Arial MT"/>
              </a:rPr>
              <a:t> </a:t>
            </a:r>
            <a:r>
              <a:rPr sz="700" dirty="0">
                <a:latin typeface="Arial MT"/>
                <a:cs typeface="Arial MT"/>
              </a:rPr>
              <a:t>2   </a:t>
            </a:r>
            <a:r>
              <a:rPr sz="700" spc="150" dirty="0">
                <a:latin typeface="Arial MT"/>
                <a:cs typeface="Arial MT"/>
              </a:rPr>
              <a:t> </a:t>
            </a:r>
            <a:r>
              <a:rPr sz="700" dirty="0">
                <a:latin typeface="Arial MT"/>
                <a:cs typeface="Arial MT"/>
              </a:rPr>
              <a:t>3   </a:t>
            </a:r>
            <a:r>
              <a:rPr sz="700" spc="150" dirty="0">
                <a:latin typeface="Arial MT"/>
                <a:cs typeface="Arial MT"/>
              </a:rPr>
              <a:t> </a:t>
            </a:r>
            <a:r>
              <a:rPr sz="700" dirty="0">
                <a:latin typeface="Arial MT"/>
                <a:cs typeface="Arial MT"/>
              </a:rPr>
              <a:t>4   </a:t>
            </a:r>
            <a:r>
              <a:rPr sz="700" spc="150" dirty="0">
                <a:latin typeface="Arial MT"/>
                <a:cs typeface="Arial MT"/>
              </a:rPr>
              <a:t> </a:t>
            </a:r>
            <a:r>
              <a:rPr sz="700" dirty="0">
                <a:latin typeface="Arial MT"/>
                <a:cs typeface="Arial MT"/>
              </a:rPr>
              <a:t>5   </a:t>
            </a:r>
            <a:r>
              <a:rPr sz="700" spc="150" dirty="0">
                <a:latin typeface="Arial MT"/>
                <a:cs typeface="Arial MT"/>
              </a:rPr>
              <a:t> </a:t>
            </a:r>
            <a:r>
              <a:rPr sz="700" dirty="0">
                <a:latin typeface="Arial MT"/>
                <a:cs typeface="Arial MT"/>
              </a:rPr>
              <a:t>6   </a:t>
            </a:r>
            <a:r>
              <a:rPr sz="700" spc="150" dirty="0">
                <a:latin typeface="Arial MT"/>
                <a:cs typeface="Arial MT"/>
              </a:rPr>
              <a:t> </a:t>
            </a:r>
            <a:r>
              <a:rPr sz="700" dirty="0">
                <a:latin typeface="Arial MT"/>
                <a:cs typeface="Arial MT"/>
              </a:rPr>
              <a:t>7   </a:t>
            </a:r>
            <a:r>
              <a:rPr sz="700" spc="150" dirty="0">
                <a:latin typeface="Arial MT"/>
                <a:cs typeface="Arial MT"/>
              </a:rPr>
              <a:t> </a:t>
            </a:r>
            <a:r>
              <a:rPr sz="700" dirty="0">
                <a:latin typeface="Arial MT"/>
                <a:cs typeface="Arial MT"/>
              </a:rPr>
              <a:t>8   </a:t>
            </a:r>
            <a:r>
              <a:rPr sz="700" spc="150" dirty="0">
                <a:latin typeface="Arial MT"/>
                <a:cs typeface="Arial MT"/>
              </a:rPr>
              <a:t> </a:t>
            </a:r>
            <a:r>
              <a:rPr sz="700" dirty="0">
                <a:latin typeface="Arial MT"/>
                <a:cs typeface="Arial MT"/>
              </a:rPr>
              <a:t>9  </a:t>
            </a:r>
            <a:r>
              <a:rPr sz="700" spc="60" dirty="0">
                <a:latin typeface="Arial MT"/>
                <a:cs typeface="Arial MT"/>
              </a:rPr>
              <a:t> </a:t>
            </a:r>
            <a:r>
              <a:rPr sz="700" spc="-5" dirty="0">
                <a:latin typeface="Arial MT"/>
                <a:cs typeface="Arial MT"/>
              </a:rPr>
              <a:t>10</a:t>
            </a:r>
            <a:endParaRPr sz="700">
              <a:latin typeface="Arial MT"/>
              <a:cs typeface="Arial MT"/>
            </a:endParaRPr>
          </a:p>
        </p:txBody>
      </p:sp>
      <p:sp>
        <p:nvSpPr>
          <p:cNvPr id="49" name="object 49"/>
          <p:cNvSpPr/>
          <p:nvPr/>
        </p:nvSpPr>
        <p:spPr>
          <a:xfrm>
            <a:off x="3066927" y="1548340"/>
            <a:ext cx="53340" cy="969644"/>
          </a:xfrm>
          <a:custGeom>
            <a:avLst/>
            <a:gdLst/>
            <a:ahLst/>
            <a:cxnLst/>
            <a:rect l="l" t="t" r="r" b="b"/>
            <a:pathLst>
              <a:path w="53339" h="969644">
                <a:moveTo>
                  <a:pt x="53339" y="969380"/>
                </a:moveTo>
                <a:lnTo>
                  <a:pt x="53339" y="0"/>
                </a:lnTo>
              </a:path>
              <a:path w="53339" h="969644">
                <a:moveTo>
                  <a:pt x="53339" y="969380"/>
                </a:moveTo>
                <a:lnTo>
                  <a:pt x="0" y="969380"/>
                </a:lnTo>
              </a:path>
              <a:path w="53339" h="969644">
                <a:moveTo>
                  <a:pt x="53339" y="463613"/>
                </a:moveTo>
                <a:lnTo>
                  <a:pt x="0" y="463613"/>
                </a:lnTo>
              </a:path>
              <a:path w="53339" h="969644">
                <a:moveTo>
                  <a:pt x="53339" y="0"/>
                </a:moveTo>
                <a:lnTo>
                  <a:pt x="0" y="0"/>
                </a:lnTo>
              </a:path>
            </a:pathLst>
          </a:custGeom>
          <a:ln w="5556">
            <a:solidFill>
              <a:srgbClr val="000000"/>
            </a:solidFill>
          </a:ln>
        </p:spPr>
        <p:txBody>
          <a:bodyPr wrap="square" lIns="0" tIns="0" rIns="0" bIns="0" rtlCol="0"/>
          <a:lstStyle/>
          <a:p>
            <a:endParaRPr/>
          </a:p>
        </p:txBody>
      </p:sp>
      <p:sp>
        <p:nvSpPr>
          <p:cNvPr id="50" name="object 50"/>
          <p:cNvSpPr txBox="1"/>
          <p:nvPr/>
        </p:nvSpPr>
        <p:spPr>
          <a:xfrm>
            <a:off x="2827903" y="2448050"/>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0.05</a:t>
            </a:r>
            <a:endParaRPr sz="700">
              <a:latin typeface="Arial MT"/>
              <a:cs typeface="Arial MT"/>
            </a:endParaRPr>
          </a:p>
        </p:txBody>
      </p:sp>
      <p:sp>
        <p:nvSpPr>
          <p:cNvPr id="51" name="object 51"/>
          <p:cNvSpPr txBox="1"/>
          <p:nvPr/>
        </p:nvSpPr>
        <p:spPr>
          <a:xfrm>
            <a:off x="2827903" y="1942283"/>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0.17</a:t>
            </a:r>
            <a:endParaRPr sz="700">
              <a:latin typeface="Arial MT"/>
              <a:cs typeface="Arial MT"/>
            </a:endParaRPr>
          </a:p>
        </p:txBody>
      </p:sp>
      <p:sp>
        <p:nvSpPr>
          <p:cNvPr id="52" name="object 52"/>
          <p:cNvSpPr txBox="1"/>
          <p:nvPr/>
        </p:nvSpPr>
        <p:spPr>
          <a:xfrm>
            <a:off x="2827903" y="1478670"/>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0.28</a:t>
            </a:r>
            <a:endParaRPr sz="700">
              <a:latin typeface="Arial MT"/>
              <a:cs typeface="Arial MT"/>
            </a:endParaRPr>
          </a:p>
        </p:txBody>
      </p:sp>
      <p:sp>
        <p:nvSpPr>
          <p:cNvPr id="53" name="object 53"/>
          <p:cNvSpPr txBox="1"/>
          <p:nvPr/>
        </p:nvSpPr>
        <p:spPr>
          <a:xfrm>
            <a:off x="5206793" y="246212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54" name="object 54"/>
          <p:cNvSpPr txBox="1"/>
          <p:nvPr/>
        </p:nvSpPr>
        <p:spPr>
          <a:xfrm>
            <a:off x="5374147" y="2441161"/>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55" name="object 55"/>
          <p:cNvSpPr txBox="1"/>
          <p:nvPr/>
        </p:nvSpPr>
        <p:spPr>
          <a:xfrm>
            <a:off x="5541501" y="2408712"/>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56" name="object 56"/>
          <p:cNvSpPr txBox="1"/>
          <p:nvPr/>
        </p:nvSpPr>
        <p:spPr>
          <a:xfrm>
            <a:off x="5708929" y="2387080"/>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57" name="object 57"/>
          <p:cNvSpPr txBox="1"/>
          <p:nvPr/>
        </p:nvSpPr>
        <p:spPr>
          <a:xfrm>
            <a:off x="5876284" y="2346852"/>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58" name="object 58"/>
          <p:cNvSpPr txBox="1"/>
          <p:nvPr/>
        </p:nvSpPr>
        <p:spPr>
          <a:xfrm>
            <a:off x="6043638" y="2298328"/>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59" name="object 59"/>
          <p:cNvSpPr txBox="1"/>
          <p:nvPr/>
        </p:nvSpPr>
        <p:spPr>
          <a:xfrm>
            <a:off x="5161157" y="2228319"/>
            <a:ext cx="1652270" cy="69850"/>
          </a:xfrm>
          <a:prstGeom prst="rect">
            <a:avLst/>
          </a:prstGeom>
        </p:spPr>
        <p:txBody>
          <a:bodyPr vert="horz" wrap="square" lIns="0" tIns="11430" rIns="0" bIns="0" rtlCol="0">
            <a:spAutoFit/>
          </a:bodyPr>
          <a:lstStyle/>
          <a:p>
            <a:pPr marL="12700">
              <a:lnSpc>
                <a:spcPct val="100000"/>
              </a:lnSpc>
              <a:spcBef>
                <a:spcPts val="90"/>
              </a:spcBef>
              <a:tabLst>
                <a:tab pos="1062355" algn="l"/>
                <a:tab pos="1638935" algn="l"/>
              </a:tabLst>
            </a:pPr>
            <a:r>
              <a:rPr sz="300" b="1" u="sng" spc="-5" dirty="0">
                <a:uFill>
                  <a:solidFill>
                    <a:srgbClr val="BEBEBE"/>
                  </a:solidFill>
                </a:uFill>
                <a:latin typeface="Times New Roman"/>
                <a:cs typeface="Times New Roman"/>
              </a:rPr>
              <a:t> 	</a:t>
            </a:r>
            <a:r>
              <a:rPr sz="300" u="sng" spc="-70" dirty="0">
                <a:uFill>
                  <a:solidFill>
                    <a:srgbClr val="BEBEBE"/>
                  </a:solidFill>
                </a:uFill>
                <a:latin typeface="MS UI Gothic"/>
                <a:cs typeface="MS UI Gothic"/>
              </a:rPr>
              <a:t>●	</a:t>
            </a:r>
            <a:endParaRPr sz="300">
              <a:latin typeface="MS UI Gothic"/>
              <a:cs typeface="MS UI Gothic"/>
            </a:endParaRPr>
          </a:p>
        </p:txBody>
      </p:sp>
      <p:sp>
        <p:nvSpPr>
          <p:cNvPr id="60" name="object 60"/>
          <p:cNvSpPr txBox="1"/>
          <p:nvPr/>
        </p:nvSpPr>
        <p:spPr>
          <a:xfrm>
            <a:off x="6378421" y="2122084"/>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61" name="object 61"/>
          <p:cNvSpPr txBox="1"/>
          <p:nvPr/>
        </p:nvSpPr>
        <p:spPr>
          <a:xfrm>
            <a:off x="6545774" y="2040518"/>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62" name="object 62"/>
          <p:cNvSpPr txBox="1"/>
          <p:nvPr/>
        </p:nvSpPr>
        <p:spPr>
          <a:xfrm>
            <a:off x="6713129" y="1966138"/>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grpSp>
        <p:nvGrpSpPr>
          <p:cNvPr id="63" name="object 63"/>
          <p:cNvGrpSpPr/>
          <p:nvPr/>
        </p:nvGrpSpPr>
        <p:grpSpPr>
          <a:xfrm>
            <a:off x="5227123" y="1992914"/>
            <a:ext cx="1520825" cy="516255"/>
            <a:chOff x="5227123" y="1992914"/>
            <a:chExt cx="1520825" cy="516255"/>
          </a:xfrm>
        </p:grpSpPr>
        <p:sp>
          <p:nvSpPr>
            <p:cNvPr id="64" name="object 64"/>
            <p:cNvSpPr/>
            <p:nvPr/>
          </p:nvSpPr>
          <p:spPr>
            <a:xfrm>
              <a:off x="5234087" y="2002989"/>
              <a:ext cx="1506855" cy="496570"/>
            </a:xfrm>
            <a:custGeom>
              <a:avLst/>
              <a:gdLst/>
              <a:ahLst/>
              <a:cxnLst/>
              <a:rect l="l" t="t" r="r" b="b"/>
              <a:pathLst>
                <a:path w="1506854" h="496569">
                  <a:moveTo>
                    <a:pt x="0" y="495987"/>
                  </a:moveTo>
                  <a:lnTo>
                    <a:pt x="167428" y="475023"/>
                  </a:lnTo>
                  <a:lnTo>
                    <a:pt x="334782" y="442573"/>
                  </a:lnTo>
                  <a:lnTo>
                    <a:pt x="502136" y="420941"/>
                  </a:lnTo>
                  <a:lnTo>
                    <a:pt x="669491" y="380714"/>
                  </a:lnTo>
                  <a:lnTo>
                    <a:pt x="836918" y="332189"/>
                  </a:lnTo>
                  <a:lnTo>
                    <a:pt x="1004273" y="262180"/>
                  </a:lnTo>
                  <a:lnTo>
                    <a:pt x="1171627" y="155945"/>
                  </a:lnTo>
                  <a:lnTo>
                    <a:pt x="1338981" y="74379"/>
                  </a:lnTo>
                  <a:lnTo>
                    <a:pt x="1506409" y="0"/>
                  </a:lnTo>
                </a:path>
              </a:pathLst>
            </a:custGeom>
            <a:ln w="5556">
              <a:solidFill>
                <a:srgbClr val="000000"/>
              </a:solidFill>
            </a:ln>
          </p:spPr>
          <p:txBody>
            <a:bodyPr wrap="square" lIns="0" tIns="0" rIns="0" bIns="0" rtlCol="0"/>
            <a:lstStyle/>
            <a:p>
              <a:endParaRPr/>
            </a:p>
          </p:txBody>
        </p:sp>
        <p:sp>
          <p:nvSpPr>
            <p:cNvPr id="65" name="object 65"/>
            <p:cNvSpPr/>
            <p:nvPr/>
          </p:nvSpPr>
          <p:spPr>
            <a:xfrm>
              <a:off x="5234087" y="2496014"/>
              <a:ext cx="0" cy="6350"/>
            </a:xfrm>
            <a:custGeom>
              <a:avLst/>
              <a:gdLst/>
              <a:ahLst/>
              <a:cxnLst/>
              <a:rect l="l" t="t" r="r" b="b"/>
              <a:pathLst>
                <a:path h="6350">
                  <a:moveTo>
                    <a:pt x="-6963" y="2963"/>
                  </a:moveTo>
                  <a:lnTo>
                    <a:pt x="6963" y="2963"/>
                  </a:lnTo>
                </a:path>
              </a:pathLst>
            </a:custGeom>
            <a:ln w="5926">
              <a:solidFill>
                <a:srgbClr val="000000"/>
              </a:solidFill>
            </a:ln>
          </p:spPr>
          <p:txBody>
            <a:bodyPr wrap="square" lIns="0" tIns="0" rIns="0" bIns="0" rtlCol="0"/>
            <a:lstStyle/>
            <a:p>
              <a:endParaRPr/>
            </a:p>
          </p:txBody>
        </p:sp>
        <p:sp>
          <p:nvSpPr>
            <p:cNvPr id="66" name="object 66"/>
            <p:cNvSpPr/>
            <p:nvPr/>
          </p:nvSpPr>
          <p:spPr>
            <a:xfrm>
              <a:off x="5401516" y="2473493"/>
              <a:ext cx="0" cy="9525"/>
            </a:xfrm>
            <a:custGeom>
              <a:avLst/>
              <a:gdLst/>
              <a:ahLst/>
              <a:cxnLst/>
              <a:rect l="l" t="t" r="r" b="b"/>
              <a:pathLst>
                <a:path h="9525">
                  <a:moveTo>
                    <a:pt x="-6963" y="4518"/>
                  </a:moveTo>
                  <a:lnTo>
                    <a:pt x="6963" y="4518"/>
                  </a:lnTo>
                </a:path>
              </a:pathLst>
            </a:custGeom>
            <a:ln w="9037">
              <a:solidFill>
                <a:srgbClr val="000000"/>
              </a:solidFill>
            </a:ln>
          </p:spPr>
          <p:txBody>
            <a:bodyPr wrap="square" lIns="0" tIns="0" rIns="0" bIns="0" rtlCol="0"/>
            <a:lstStyle/>
            <a:p>
              <a:endParaRPr/>
            </a:p>
          </p:txBody>
        </p:sp>
        <p:sp>
          <p:nvSpPr>
            <p:cNvPr id="67" name="object 67"/>
            <p:cNvSpPr/>
            <p:nvPr/>
          </p:nvSpPr>
          <p:spPr>
            <a:xfrm>
              <a:off x="5568870" y="2441118"/>
              <a:ext cx="0" cy="8890"/>
            </a:xfrm>
            <a:custGeom>
              <a:avLst/>
              <a:gdLst/>
              <a:ahLst/>
              <a:cxnLst/>
              <a:rect l="l" t="t" r="r" b="b"/>
              <a:pathLst>
                <a:path h="8889">
                  <a:moveTo>
                    <a:pt x="-6963" y="4407"/>
                  </a:moveTo>
                  <a:lnTo>
                    <a:pt x="6963" y="4407"/>
                  </a:lnTo>
                </a:path>
              </a:pathLst>
            </a:custGeom>
            <a:ln w="8815">
              <a:solidFill>
                <a:srgbClr val="000000"/>
              </a:solidFill>
            </a:ln>
          </p:spPr>
          <p:txBody>
            <a:bodyPr wrap="square" lIns="0" tIns="0" rIns="0" bIns="0" rtlCol="0"/>
            <a:lstStyle/>
            <a:p>
              <a:endParaRPr/>
            </a:p>
          </p:txBody>
        </p:sp>
        <p:sp>
          <p:nvSpPr>
            <p:cNvPr id="68" name="object 68"/>
            <p:cNvSpPr/>
            <p:nvPr/>
          </p:nvSpPr>
          <p:spPr>
            <a:xfrm>
              <a:off x="5736224" y="2419486"/>
              <a:ext cx="0" cy="8890"/>
            </a:xfrm>
            <a:custGeom>
              <a:avLst/>
              <a:gdLst/>
              <a:ahLst/>
              <a:cxnLst/>
              <a:rect l="l" t="t" r="r" b="b"/>
              <a:pathLst>
                <a:path h="8889">
                  <a:moveTo>
                    <a:pt x="-6963" y="4444"/>
                  </a:moveTo>
                  <a:lnTo>
                    <a:pt x="6963" y="4444"/>
                  </a:lnTo>
                </a:path>
              </a:pathLst>
            </a:custGeom>
            <a:ln w="8889">
              <a:solidFill>
                <a:srgbClr val="000000"/>
              </a:solidFill>
            </a:ln>
          </p:spPr>
          <p:txBody>
            <a:bodyPr wrap="square" lIns="0" tIns="0" rIns="0" bIns="0" rtlCol="0"/>
            <a:lstStyle/>
            <a:p>
              <a:endParaRPr/>
            </a:p>
          </p:txBody>
        </p:sp>
        <p:sp>
          <p:nvSpPr>
            <p:cNvPr id="69" name="object 69"/>
            <p:cNvSpPr/>
            <p:nvPr/>
          </p:nvSpPr>
          <p:spPr>
            <a:xfrm>
              <a:off x="5903578" y="2379703"/>
              <a:ext cx="0" cy="8255"/>
            </a:xfrm>
            <a:custGeom>
              <a:avLst/>
              <a:gdLst/>
              <a:ahLst/>
              <a:cxnLst/>
              <a:rect l="l" t="t" r="r" b="b"/>
              <a:pathLst>
                <a:path h="8255">
                  <a:moveTo>
                    <a:pt x="-6963" y="4000"/>
                  </a:moveTo>
                  <a:lnTo>
                    <a:pt x="6963" y="4000"/>
                  </a:lnTo>
                </a:path>
              </a:pathLst>
            </a:custGeom>
            <a:ln w="8000">
              <a:solidFill>
                <a:srgbClr val="000000"/>
              </a:solidFill>
            </a:ln>
          </p:spPr>
          <p:txBody>
            <a:bodyPr wrap="square" lIns="0" tIns="0" rIns="0" bIns="0" rtlCol="0"/>
            <a:lstStyle/>
            <a:p>
              <a:endParaRPr/>
            </a:p>
          </p:txBody>
        </p:sp>
        <p:sp>
          <p:nvSpPr>
            <p:cNvPr id="70" name="object 70"/>
            <p:cNvSpPr/>
            <p:nvPr/>
          </p:nvSpPr>
          <p:spPr>
            <a:xfrm>
              <a:off x="6071006" y="2331475"/>
              <a:ext cx="0" cy="7620"/>
            </a:xfrm>
            <a:custGeom>
              <a:avLst/>
              <a:gdLst/>
              <a:ahLst/>
              <a:cxnLst/>
              <a:rect l="l" t="t" r="r" b="b"/>
              <a:pathLst>
                <a:path h="7619">
                  <a:moveTo>
                    <a:pt x="-6963" y="3704"/>
                  </a:moveTo>
                  <a:lnTo>
                    <a:pt x="6963" y="3704"/>
                  </a:lnTo>
                </a:path>
              </a:pathLst>
            </a:custGeom>
            <a:ln w="7408">
              <a:solidFill>
                <a:srgbClr val="000000"/>
              </a:solidFill>
            </a:ln>
          </p:spPr>
          <p:txBody>
            <a:bodyPr wrap="square" lIns="0" tIns="0" rIns="0" bIns="0" rtlCol="0"/>
            <a:lstStyle/>
            <a:p>
              <a:endParaRPr/>
            </a:p>
          </p:txBody>
        </p:sp>
        <p:sp>
          <p:nvSpPr>
            <p:cNvPr id="71" name="object 71"/>
            <p:cNvSpPr/>
            <p:nvPr/>
          </p:nvSpPr>
          <p:spPr>
            <a:xfrm>
              <a:off x="6238361" y="2261836"/>
              <a:ext cx="0" cy="6985"/>
            </a:xfrm>
            <a:custGeom>
              <a:avLst/>
              <a:gdLst/>
              <a:ahLst/>
              <a:cxnLst/>
              <a:rect l="l" t="t" r="r" b="b"/>
              <a:pathLst>
                <a:path h="6985">
                  <a:moveTo>
                    <a:pt x="-6963" y="3333"/>
                  </a:moveTo>
                  <a:lnTo>
                    <a:pt x="6963" y="3333"/>
                  </a:lnTo>
                </a:path>
              </a:pathLst>
            </a:custGeom>
            <a:ln w="6667">
              <a:solidFill>
                <a:srgbClr val="000000"/>
              </a:solidFill>
            </a:ln>
          </p:spPr>
          <p:txBody>
            <a:bodyPr wrap="square" lIns="0" tIns="0" rIns="0" bIns="0" rtlCol="0"/>
            <a:lstStyle/>
            <a:p>
              <a:endParaRPr/>
            </a:p>
          </p:txBody>
        </p:sp>
        <p:sp>
          <p:nvSpPr>
            <p:cNvPr id="72" name="object 72"/>
            <p:cNvSpPr/>
            <p:nvPr/>
          </p:nvSpPr>
          <p:spPr>
            <a:xfrm>
              <a:off x="6405714" y="2155601"/>
              <a:ext cx="0" cy="6985"/>
            </a:xfrm>
            <a:custGeom>
              <a:avLst/>
              <a:gdLst/>
              <a:ahLst/>
              <a:cxnLst/>
              <a:rect l="l" t="t" r="r" b="b"/>
              <a:pathLst>
                <a:path h="6985">
                  <a:moveTo>
                    <a:pt x="-6963" y="3334"/>
                  </a:moveTo>
                  <a:lnTo>
                    <a:pt x="6963" y="3334"/>
                  </a:lnTo>
                </a:path>
              </a:pathLst>
            </a:custGeom>
            <a:ln w="6668">
              <a:solidFill>
                <a:srgbClr val="000000"/>
              </a:solidFill>
            </a:ln>
          </p:spPr>
          <p:txBody>
            <a:bodyPr wrap="square" lIns="0" tIns="0" rIns="0" bIns="0" rtlCol="0"/>
            <a:lstStyle/>
            <a:p>
              <a:endParaRPr/>
            </a:p>
          </p:txBody>
        </p:sp>
        <p:sp>
          <p:nvSpPr>
            <p:cNvPr id="73" name="object 73"/>
            <p:cNvSpPr/>
            <p:nvPr/>
          </p:nvSpPr>
          <p:spPr>
            <a:xfrm>
              <a:off x="6573069" y="2073443"/>
              <a:ext cx="0" cy="8255"/>
            </a:xfrm>
            <a:custGeom>
              <a:avLst/>
              <a:gdLst/>
              <a:ahLst/>
              <a:cxnLst/>
              <a:rect l="l" t="t" r="r" b="b"/>
              <a:pathLst>
                <a:path h="8255">
                  <a:moveTo>
                    <a:pt x="-6963" y="3926"/>
                  </a:moveTo>
                  <a:lnTo>
                    <a:pt x="6963" y="3926"/>
                  </a:lnTo>
                </a:path>
              </a:pathLst>
            </a:custGeom>
            <a:ln w="7852">
              <a:solidFill>
                <a:srgbClr val="000000"/>
              </a:solidFill>
            </a:ln>
          </p:spPr>
          <p:txBody>
            <a:bodyPr wrap="square" lIns="0" tIns="0" rIns="0" bIns="0" rtlCol="0"/>
            <a:lstStyle/>
            <a:p>
              <a:endParaRPr/>
            </a:p>
          </p:txBody>
        </p:sp>
        <p:sp>
          <p:nvSpPr>
            <p:cNvPr id="74" name="object 74"/>
            <p:cNvSpPr/>
            <p:nvPr/>
          </p:nvSpPr>
          <p:spPr>
            <a:xfrm>
              <a:off x="6740497" y="1999878"/>
              <a:ext cx="0" cy="6350"/>
            </a:xfrm>
            <a:custGeom>
              <a:avLst/>
              <a:gdLst/>
              <a:ahLst/>
              <a:cxnLst/>
              <a:rect l="l" t="t" r="r" b="b"/>
              <a:pathLst>
                <a:path h="6350">
                  <a:moveTo>
                    <a:pt x="-6963" y="3074"/>
                  </a:moveTo>
                  <a:lnTo>
                    <a:pt x="6963" y="3074"/>
                  </a:lnTo>
                </a:path>
              </a:pathLst>
            </a:custGeom>
            <a:ln w="6148">
              <a:solidFill>
                <a:srgbClr val="000000"/>
              </a:solidFill>
            </a:ln>
          </p:spPr>
          <p:txBody>
            <a:bodyPr wrap="square" lIns="0" tIns="0" rIns="0" bIns="0" rtlCol="0"/>
            <a:lstStyle/>
            <a:p>
              <a:endParaRPr/>
            </a:p>
          </p:txBody>
        </p:sp>
      </p:grpSp>
      <p:sp>
        <p:nvSpPr>
          <p:cNvPr id="75" name="object 75"/>
          <p:cNvSpPr/>
          <p:nvPr/>
        </p:nvSpPr>
        <p:spPr>
          <a:xfrm>
            <a:off x="5234087" y="2779012"/>
            <a:ext cx="1506855" cy="53340"/>
          </a:xfrm>
          <a:custGeom>
            <a:avLst/>
            <a:gdLst/>
            <a:ahLst/>
            <a:cxnLst/>
            <a:rect l="l" t="t" r="r" b="b"/>
            <a:pathLst>
              <a:path w="1506854" h="53339">
                <a:moveTo>
                  <a:pt x="0" y="0"/>
                </a:moveTo>
                <a:lnTo>
                  <a:pt x="1506409" y="0"/>
                </a:lnTo>
              </a:path>
              <a:path w="1506854" h="53339">
                <a:moveTo>
                  <a:pt x="0" y="0"/>
                </a:moveTo>
                <a:lnTo>
                  <a:pt x="0" y="53340"/>
                </a:lnTo>
              </a:path>
              <a:path w="1506854" h="53339">
                <a:moveTo>
                  <a:pt x="167428" y="0"/>
                </a:moveTo>
                <a:lnTo>
                  <a:pt x="167428" y="53340"/>
                </a:lnTo>
              </a:path>
              <a:path w="1506854" h="53339">
                <a:moveTo>
                  <a:pt x="334782" y="0"/>
                </a:moveTo>
                <a:lnTo>
                  <a:pt x="334782" y="53340"/>
                </a:lnTo>
              </a:path>
              <a:path w="1506854" h="53339">
                <a:moveTo>
                  <a:pt x="502136" y="0"/>
                </a:moveTo>
                <a:lnTo>
                  <a:pt x="502136" y="53340"/>
                </a:lnTo>
              </a:path>
              <a:path w="1506854" h="53339">
                <a:moveTo>
                  <a:pt x="669491" y="0"/>
                </a:moveTo>
                <a:lnTo>
                  <a:pt x="669491" y="53340"/>
                </a:lnTo>
              </a:path>
              <a:path w="1506854" h="53339">
                <a:moveTo>
                  <a:pt x="836918" y="0"/>
                </a:moveTo>
                <a:lnTo>
                  <a:pt x="836918" y="53340"/>
                </a:lnTo>
              </a:path>
              <a:path w="1506854" h="53339">
                <a:moveTo>
                  <a:pt x="1004273" y="0"/>
                </a:moveTo>
                <a:lnTo>
                  <a:pt x="1004273" y="53340"/>
                </a:lnTo>
              </a:path>
              <a:path w="1506854" h="53339">
                <a:moveTo>
                  <a:pt x="1171627" y="0"/>
                </a:moveTo>
                <a:lnTo>
                  <a:pt x="1171627" y="53340"/>
                </a:lnTo>
              </a:path>
              <a:path w="1506854" h="53339">
                <a:moveTo>
                  <a:pt x="1338981" y="0"/>
                </a:moveTo>
                <a:lnTo>
                  <a:pt x="1338981" y="53340"/>
                </a:lnTo>
              </a:path>
              <a:path w="1506854" h="53339">
                <a:moveTo>
                  <a:pt x="1506409" y="0"/>
                </a:moveTo>
                <a:lnTo>
                  <a:pt x="1506409" y="53340"/>
                </a:lnTo>
              </a:path>
            </a:pathLst>
          </a:custGeom>
          <a:ln w="5556">
            <a:solidFill>
              <a:srgbClr val="000000"/>
            </a:solidFill>
          </a:ln>
        </p:spPr>
        <p:txBody>
          <a:bodyPr wrap="square" lIns="0" tIns="0" rIns="0" bIns="0" rtlCol="0"/>
          <a:lstStyle/>
          <a:p>
            <a:endParaRPr/>
          </a:p>
        </p:txBody>
      </p:sp>
      <p:sp>
        <p:nvSpPr>
          <p:cNvPr id="76" name="object 76"/>
          <p:cNvSpPr txBox="1"/>
          <p:nvPr/>
        </p:nvSpPr>
        <p:spPr>
          <a:xfrm>
            <a:off x="5196717" y="2869436"/>
            <a:ext cx="160591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1   </a:t>
            </a:r>
            <a:r>
              <a:rPr sz="700" spc="145" dirty="0">
                <a:latin typeface="Arial MT"/>
                <a:cs typeface="Arial MT"/>
              </a:rPr>
              <a:t> </a:t>
            </a:r>
            <a:r>
              <a:rPr sz="700" dirty="0">
                <a:latin typeface="Arial MT"/>
                <a:cs typeface="Arial MT"/>
              </a:rPr>
              <a:t>2   </a:t>
            </a:r>
            <a:r>
              <a:rPr sz="700" spc="150" dirty="0">
                <a:latin typeface="Arial MT"/>
                <a:cs typeface="Arial MT"/>
              </a:rPr>
              <a:t> </a:t>
            </a:r>
            <a:r>
              <a:rPr sz="700" dirty="0">
                <a:latin typeface="Arial MT"/>
                <a:cs typeface="Arial MT"/>
              </a:rPr>
              <a:t>3   </a:t>
            </a:r>
            <a:r>
              <a:rPr sz="700" spc="150" dirty="0">
                <a:latin typeface="Arial MT"/>
                <a:cs typeface="Arial MT"/>
              </a:rPr>
              <a:t> </a:t>
            </a:r>
            <a:r>
              <a:rPr sz="700" dirty="0">
                <a:latin typeface="Arial MT"/>
                <a:cs typeface="Arial MT"/>
              </a:rPr>
              <a:t>4   </a:t>
            </a:r>
            <a:r>
              <a:rPr sz="700" spc="150" dirty="0">
                <a:latin typeface="Arial MT"/>
                <a:cs typeface="Arial MT"/>
              </a:rPr>
              <a:t> </a:t>
            </a:r>
            <a:r>
              <a:rPr sz="700" dirty="0">
                <a:latin typeface="Arial MT"/>
                <a:cs typeface="Arial MT"/>
              </a:rPr>
              <a:t>5   </a:t>
            </a:r>
            <a:r>
              <a:rPr sz="700" spc="150" dirty="0">
                <a:latin typeface="Arial MT"/>
                <a:cs typeface="Arial MT"/>
              </a:rPr>
              <a:t> </a:t>
            </a:r>
            <a:r>
              <a:rPr sz="700" dirty="0">
                <a:latin typeface="Arial MT"/>
                <a:cs typeface="Arial MT"/>
              </a:rPr>
              <a:t>6   </a:t>
            </a:r>
            <a:r>
              <a:rPr sz="700" spc="150" dirty="0">
                <a:latin typeface="Arial MT"/>
                <a:cs typeface="Arial MT"/>
              </a:rPr>
              <a:t> </a:t>
            </a:r>
            <a:r>
              <a:rPr sz="700" dirty="0">
                <a:latin typeface="Arial MT"/>
                <a:cs typeface="Arial MT"/>
              </a:rPr>
              <a:t>7   </a:t>
            </a:r>
            <a:r>
              <a:rPr sz="700" spc="150" dirty="0">
                <a:latin typeface="Arial MT"/>
                <a:cs typeface="Arial MT"/>
              </a:rPr>
              <a:t> </a:t>
            </a:r>
            <a:r>
              <a:rPr sz="700" dirty="0">
                <a:latin typeface="Arial MT"/>
                <a:cs typeface="Arial MT"/>
              </a:rPr>
              <a:t>8   </a:t>
            </a:r>
            <a:r>
              <a:rPr sz="700" spc="150" dirty="0">
                <a:latin typeface="Arial MT"/>
                <a:cs typeface="Arial MT"/>
              </a:rPr>
              <a:t> </a:t>
            </a:r>
            <a:r>
              <a:rPr sz="700" dirty="0">
                <a:latin typeface="Arial MT"/>
                <a:cs typeface="Arial MT"/>
              </a:rPr>
              <a:t>9  </a:t>
            </a:r>
            <a:r>
              <a:rPr sz="700" spc="60" dirty="0">
                <a:latin typeface="Arial MT"/>
                <a:cs typeface="Arial MT"/>
              </a:rPr>
              <a:t> </a:t>
            </a:r>
            <a:r>
              <a:rPr sz="700" spc="-5" dirty="0">
                <a:latin typeface="Arial MT"/>
                <a:cs typeface="Arial MT"/>
              </a:rPr>
              <a:t>10</a:t>
            </a:r>
            <a:endParaRPr sz="700">
              <a:latin typeface="Arial MT"/>
              <a:cs typeface="Arial MT"/>
            </a:endParaRPr>
          </a:p>
        </p:txBody>
      </p:sp>
      <p:sp>
        <p:nvSpPr>
          <p:cNvPr id="77" name="object 77"/>
          <p:cNvSpPr/>
          <p:nvPr/>
        </p:nvSpPr>
        <p:spPr>
          <a:xfrm>
            <a:off x="5120518" y="2011953"/>
            <a:ext cx="53340" cy="506095"/>
          </a:xfrm>
          <a:custGeom>
            <a:avLst/>
            <a:gdLst/>
            <a:ahLst/>
            <a:cxnLst/>
            <a:rect l="l" t="t" r="r" b="b"/>
            <a:pathLst>
              <a:path w="53339" h="506094">
                <a:moveTo>
                  <a:pt x="53339" y="505766"/>
                </a:moveTo>
                <a:lnTo>
                  <a:pt x="53339" y="0"/>
                </a:lnTo>
              </a:path>
              <a:path w="53339" h="506094">
                <a:moveTo>
                  <a:pt x="53339" y="505766"/>
                </a:moveTo>
                <a:lnTo>
                  <a:pt x="0" y="505766"/>
                </a:lnTo>
              </a:path>
              <a:path w="53339" h="506094">
                <a:moveTo>
                  <a:pt x="53339" y="252920"/>
                </a:moveTo>
                <a:lnTo>
                  <a:pt x="0" y="252920"/>
                </a:lnTo>
              </a:path>
              <a:path w="53339" h="506094">
                <a:moveTo>
                  <a:pt x="53339" y="0"/>
                </a:moveTo>
                <a:lnTo>
                  <a:pt x="0" y="0"/>
                </a:lnTo>
              </a:path>
            </a:pathLst>
          </a:custGeom>
          <a:ln w="5556">
            <a:solidFill>
              <a:srgbClr val="000000"/>
            </a:solidFill>
          </a:ln>
        </p:spPr>
        <p:txBody>
          <a:bodyPr wrap="square" lIns="0" tIns="0" rIns="0" bIns="0" rtlCol="0"/>
          <a:lstStyle/>
          <a:p>
            <a:endParaRPr/>
          </a:p>
        </p:txBody>
      </p:sp>
      <p:sp>
        <p:nvSpPr>
          <p:cNvPr id="78" name="object 78"/>
          <p:cNvSpPr txBox="1"/>
          <p:nvPr/>
        </p:nvSpPr>
        <p:spPr>
          <a:xfrm>
            <a:off x="4881493" y="2448050"/>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0.05</a:t>
            </a:r>
            <a:endParaRPr sz="700">
              <a:latin typeface="Arial MT"/>
              <a:cs typeface="Arial MT"/>
            </a:endParaRPr>
          </a:p>
        </p:txBody>
      </p:sp>
      <p:sp>
        <p:nvSpPr>
          <p:cNvPr id="79" name="object 79"/>
          <p:cNvSpPr txBox="1"/>
          <p:nvPr/>
        </p:nvSpPr>
        <p:spPr>
          <a:xfrm>
            <a:off x="3107568" y="2195129"/>
            <a:ext cx="1972310" cy="132080"/>
          </a:xfrm>
          <a:prstGeom prst="rect">
            <a:avLst/>
          </a:prstGeom>
        </p:spPr>
        <p:txBody>
          <a:bodyPr vert="horz" wrap="square" lIns="0" tIns="12700" rIns="0" bIns="0" rtlCol="0">
            <a:spAutoFit/>
          </a:bodyPr>
          <a:lstStyle/>
          <a:p>
            <a:pPr marL="12700">
              <a:lnSpc>
                <a:spcPct val="100000"/>
              </a:lnSpc>
              <a:spcBef>
                <a:spcPts val="100"/>
              </a:spcBef>
              <a:tabLst>
                <a:tab pos="1638935" algn="l"/>
                <a:tab pos="1786255" algn="l"/>
              </a:tabLst>
            </a:pPr>
            <a:r>
              <a:rPr sz="700" u="sng" dirty="0">
                <a:uFill>
                  <a:solidFill>
                    <a:srgbClr val="BEBEBE"/>
                  </a:solidFill>
                </a:uFill>
                <a:latin typeface="Times New Roman"/>
                <a:cs typeface="Times New Roman"/>
              </a:rPr>
              <a:t> 	</a:t>
            </a:r>
            <a:r>
              <a:rPr sz="700" dirty="0">
                <a:latin typeface="Times New Roman"/>
                <a:cs typeface="Times New Roman"/>
              </a:rPr>
              <a:t>	</a:t>
            </a:r>
            <a:r>
              <a:rPr sz="700" spc="-5" dirty="0">
                <a:latin typeface="Arial MT"/>
                <a:cs typeface="Arial MT"/>
              </a:rPr>
              <a:t>0.11</a:t>
            </a:r>
            <a:endParaRPr sz="700">
              <a:latin typeface="Arial MT"/>
              <a:cs typeface="Arial MT"/>
            </a:endParaRPr>
          </a:p>
        </p:txBody>
      </p:sp>
      <p:sp>
        <p:nvSpPr>
          <p:cNvPr id="80" name="object 80"/>
          <p:cNvSpPr txBox="1"/>
          <p:nvPr/>
        </p:nvSpPr>
        <p:spPr>
          <a:xfrm>
            <a:off x="4881493" y="1942283"/>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0.17</a:t>
            </a:r>
            <a:endParaRPr sz="700">
              <a:latin typeface="Arial MT"/>
              <a:cs typeface="Arial MT"/>
            </a:endParaRPr>
          </a:p>
        </p:txBody>
      </p:sp>
      <p:sp>
        <p:nvSpPr>
          <p:cNvPr id="81" name="object 81"/>
          <p:cNvSpPr txBox="1"/>
          <p:nvPr/>
        </p:nvSpPr>
        <p:spPr>
          <a:xfrm>
            <a:off x="7260383" y="2487018"/>
            <a:ext cx="222250" cy="69850"/>
          </a:xfrm>
          <a:prstGeom prst="rect">
            <a:avLst/>
          </a:prstGeom>
        </p:spPr>
        <p:txBody>
          <a:bodyPr vert="horz" wrap="square" lIns="0" tIns="11430" rIns="0" bIns="0" rtlCol="0">
            <a:spAutoFit/>
          </a:bodyPr>
          <a:lstStyle/>
          <a:p>
            <a:pPr marL="12700">
              <a:lnSpc>
                <a:spcPct val="100000"/>
              </a:lnSpc>
              <a:spcBef>
                <a:spcPts val="90"/>
              </a:spcBef>
              <a:tabLst>
                <a:tab pos="179705" algn="l"/>
              </a:tabLst>
            </a:pPr>
            <a:r>
              <a:rPr sz="450" spc="-104" baseline="9259" dirty="0">
                <a:latin typeface="MS UI Gothic"/>
                <a:cs typeface="MS UI Gothic"/>
              </a:rPr>
              <a:t>●	</a:t>
            </a:r>
            <a:r>
              <a:rPr sz="300" spc="-70" dirty="0">
                <a:latin typeface="MS UI Gothic"/>
                <a:cs typeface="MS UI Gothic"/>
              </a:rPr>
              <a:t>●</a:t>
            </a:r>
            <a:endParaRPr sz="300">
              <a:latin typeface="MS UI Gothic"/>
              <a:cs typeface="MS UI Gothic"/>
            </a:endParaRPr>
          </a:p>
        </p:txBody>
      </p:sp>
      <p:sp>
        <p:nvSpPr>
          <p:cNvPr id="82" name="object 82"/>
          <p:cNvSpPr txBox="1"/>
          <p:nvPr/>
        </p:nvSpPr>
        <p:spPr>
          <a:xfrm>
            <a:off x="7595091" y="246938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83" name="object 83"/>
          <p:cNvSpPr txBox="1"/>
          <p:nvPr/>
        </p:nvSpPr>
        <p:spPr>
          <a:xfrm>
            <a:off x="7762519" y="245886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84" name="object 84"/>
          <p:cNvSpPr txBox="1"/>
          <p:nvPr/>
        </p:nvSpPr>
        <p:spPr>
          <a:xfrm>
            <a:off x="7929874" y="2419602"/>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85" name="object 85"/>
          <p:cNvSpPr txBox="1"/>
          <p:nvPr/>
        </p:nvSpPr>
        <p:spPr>
          <a:xfrm>
            <a:off x="8097228" y="239922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86" name="object 86"/>
          <p:cNvSpPr txBox="1"/>
          <p:nvPr/>
        </p:nvSpPr>
        <p:spPr>
          <a:xfrm>
            <a:off x="8264582" y="231662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87" name="object 87"/>
          <p:cNvSpPr txBox="1"/>
          <p:nvPr/>
        </p:nvSpPr>
        <p:spPr>
          <a:xfrm>
            <a:off x="8432010" y="2166608"/>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88" name="object 88"/>
          <p:cNvSpPr txBox="1"/>
          <p:nvPr/>
        </p:nvSpPr>
        <p:spPr>
          <a:xfrm>
            <a:off x="8599365" y="1952655"/>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89" name="object 89"/>
          <p:cNvSpPr txBox="1"/>
          <p:nvPr/>
        </p:nvSpPr>
        <p:spPr>
          <a:xfrm>
            <a:off x="8766719" y="1547937"/>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grpSp>
        <p:nvGrpSpPr>
          <p:cNvPr id="90" name="object 90"/>
          <p:cNvGrpSpPr/>
          <p:nvPr/>
        </p:nvGrpSpPr>
        <p:grpSpPr>
          <a:xfrm>
            <a:off x="7174107" y="1562490"/>
            <a:ext cx="1680210" cy="984250"/>
            <a:chOff x="7174107" y="1562490"/>
            <a:chExt cx="1680210" cy="984250"/>
          </a:xfrm>
        </p:grpSpPr>
        <p:sp>
          <p:nvSpPr>
            <p:cNvPr id="91" name="object 91"/>
            <p:cNvSpPr/>
            <p:nvPr/>
          </p:nvSpPr>
          <p:spPr>
            <a:xfrm>
              <a:off x="7287677" y="1584789"/>
              <a:ext cx="1506855" cy="939165"/>
            </a:xfrm>
            <a:custGeom>
              <a:avLst/>
              <a:gdLst/>
              <a:ahLst/>
              <a:cxnLst/>
              <a:rect l="l" t="t" r="r" b="b"/>
              <a:pathLst>
                <a:path w="1506854" h="939164">
                  <a:moveTo>
                    <a:pt x="0" y="935524"/>
                  </a:moveTo>
                  <a:lnTo>
                    <a:pt x="167427" y="939080"/>
                  </a:lnTo>
                  <a:lnTo>
                    <a:pt x="334782" y="921448"/>
                  </a:lnTo>
                  <a:lnTo>
                    <a:pt x="502136" y="910929"/>
                  </a:lnTo>
                  <a:lnTo>
                    <a:pt x="669491" y="871664"/>
                  </a:lnTo>
                  <a:lnTo>
                    <a:pt x="836919" y="851291"/>
                  </a:lnTo>
                  <a:lnTo>
                    <a:pt x="1004273" y="768688"/>
                  </a:lnTo>
                  <a:lnTo>
                    <a:pt x="1171627" y="618669"/>
                  </a:lnTo>
                  <a:lnTo>
                    <a:pt x="1338982" y="404717"/>
                  </a:lnTo>
                  <a:lnTo>
                    <a:pt x="1506410" y="0"/>
                  </a:lnTo>
                </a:path>
              </a:pathLst>
            </a:custGeom>
            <a:ln w="5556">
              <a:solidFill>
                <a:srgbClr val="000000"/>
              </a:solidFill>
            </a:ln>
          </p:spPr>
          <p:txBody>
            <a:bodyPr wrap="square" lIns="0" tIns="0" rIns="0" bIns="0" rtlCol="0"/>
            <a:lstStyle/>
            <a:p>
              <a:endParaRPr/>
            </a:p>
          </p:txBody>
        </p:sp>
        <p:sp>
          <p:nvSpPr>
            <p:cNvPr id="92" name="object 92"/>
            <p:cNvSpPr/>
            <p:nvPr/>
          </p:nvSpPr>
          <p:spPr>
            <a:xfrm>
              <a:off x="7280713" y="2508904"/>
              <a:ext cx="13970" cy="22860"/>
            </a:xfrm>
            <a:custGeom>
              <a:avLst/>
              <a:gdLst/>
              <a:ahLst/>
              <a:cxnLst/>
              <a:rect l="l" t="t" r="r" b="b"/>
              <a:pathLst>
                <a:path w="13970" h="22860">
                  <a:moveTo>
                    <a:pt x="0" y="22299"/>
                  </a:moveTo>
                  <a:lnTo>
                    <a:pt x="13927" y="22299"/>
                  </a:lnTo>
                  <a:lnTo>
                    <a:pt x="13927" y="0"/>
                  </a:lnTo>
                  <a:lnTo>
                    <a:pt x="0" y="0"/>
                  </a:lnTo>
                  <a:lnTo>
                    <a:pt x="0" y="22299"/>
                  </a:lnTo>
                  <a:close/>
                </a:path>
              </a:pathLst>
            </a:custGeom>
            <a:solidFill>
              <a:srgbClr val="000000"/>
            </a:solidFill>
          </p:spPr>
          <p:txBody>
            <a:bodyPr wrap="square" lIns="0" tIns="0" rIns="0" bIns="0" rtlCol="0"/>
            <a:lstStyle/>
            <a:p>
              <a:endParaRPr/>
            </a:p>
          </p:txBody>
        </p:sp>
        <p:sp>
          <p:nvSpPr>
            <p:cNvPr id="93" name="object 93"/>
            <p:cNvSpPr/>
            <p:nvPr/>
          </p:nvSpPr>
          <p:spPr>
            <a:xfrm>
              <a:off x="7455105" y="2442007"/>
              <a:ext cx="502284" cy="97790"/>
            </a:xfrm>
            <a:custGeom>
              <a:avLst/>
              <a:gdLst/>
              <a:ahLst/>
              <a:cxnLst/>
              <a:rect l="l" t="t" r="r" b="b"/>
              <a:pathLst>
                <a:path w="502284" h="97789">
                  <a:moveTo>
                    <a:pt x="0" y="97642"/>
                  </a:moveTo>
                  <a:lnTo>
                    <a:pt x="0" y="65119"/>
                  </a:lnTo>
                </a:path>
                <a:path w="502284" h="97789">
                  <a:moveTo>
                    <a:pt x="167354" y="79343"/>
                  </a:moveTo>
                  <a:lnTo>
                    <a:pt x="167354" y="48302"/>
                  </a:lnTo>
                </a:path>
                <a:path w="502284" h="97789">
                  <a:moveTo>
                    <a:pt x="334709" y="68675"/>
                  </a:moveTo>
                  <a:lnTo>
                    <a:pt x="334709" y="37930"/>
                  </a:lnTo>
                </a:path>
                <a:path w="502284" h="97789">
                  <a:moveTo>
                    <a:pt x="502063" y="28373"/>
                  </a:moveTo>
                  <a:lnTo>
                    <a:pt x="502063" y="0"/>
                  </a:lnTo>
                </a:path>
              </a:pathLst>
            </a:custGeom>
            <a:ln w="13927">
              <a:solidFill>
                <a:srgbClr val="000000"/>
              </a:solidFill>
            </a:ln>
          </p:spPr>
          <p:txBody>
            <a:bodyPr wrap="square" lIns="0" tIns="0" rIns="0" bIns="0" rtlCol="0"/>
            <a:lstStyle/>
            <a:p>
              <a:endParaRPr/>
            </a:p>
          </p:txBody>
        </p:sp>
        <p:sp>
          <p:nvSpPr>
            <p:cNvPr id="94" name="object 94"/>
            <p:cNvSpPr/>
            <p:nvPr/>
          </p:nvSpPr>
          <p:spPr>
            <a:xfrm>
              <a:off x="8117624" y="2190645"/>
              <a:ext cx="349250" cy="258445"/>
            </a:xfrm>
            <a:custGeom>
              <a:avLst/>
              <a:gdLst/>
              <a:ahLst/>
              <a:cxnLst/>
              <a:rect l="l" t="t" r="r" b="b"/>
              <a:pathLst>
                <a:path w="349250" h="258444">
                  <a:moveTo>
                    <a:pt x="13931" y="232549"/>
                  </a:moveTo>
                  <a:lnTo>
                    <a:pt x="0" y="232549"/>
                  </a:lnTo>
                  <a:lnTo>
                    <a:pt x="0" y="257886"/>
                  </a:lnTo>
                  <a:lnTo>
                    <a:pt x="13931" y="257886"/>
                  </a:lnTo>
                  <a:lnTo>
                    <a:pt x="13931" y="232549"/>
                  </a:lnTo>
                  <a:close/>
                </a:path>
                <a:path w="349250" h="258444">
                  <a:moveTo>
                    <a:pt x="181279" y="150837"/>
                  </a:moveTo>
                  <a:lnTo>
                    <a:pt x="167360" y="150837"/>
                  </a:lnTo>
                  <a:lnTo>
                    <a:pt x="167360" y="174548"/>
                  </a:lnTo>
                  <a:lnTo>
                    <a:pt x="181279" y="174548"/>
                  </a:lnTo>
                  <a:lnTo>
                    <a:pt x="181279" y="150837"/>
                  </a:lnTo>
                  <a:close/>
                </a:path>
                <a:path w="349250" h="258444">
                  <a:moveTo>
                    <a:pt x="348640" y="0"/>
                  </a:moveTo>
                  <a:lnTo>
                    <a:pt x="334708" y="0"/>
                  </a:lnTo>
                  <a:lnTo>
                    <a:pt x="334708" y="25412"/>
                  </a:lnTo>
                  <a:lnTo>
                    <a:pt x="348640" y="25412"/>
                  </a:lnTo>
                  <a:lnTo>
                    <a:pt x="348640" y="0"/>
                  </a:lnTo>
                  <a:close/>
                </a:path>
              </a:pathLst>
            </a:custGeom>
            <a:solidFill>
              <a:srgbClr val="000000"/>
            </a:solidFill>
          </p:spPr>
          <p:txBody>
            <a:bodyPr wrap="square" lIns="0" tIns="0" rIns="0" bIns="0" rtlCol="0"/>
            <a:lstStyle/>
            <a:p>
              <a:endParaRPr/>
            </a:p>
          </p:txBody>
        </p:sp>
        <p:sp>
          <p:nvSpPr>
            <p:cNvPr id="95" name="object 95"/>
            <p:cNvSpPr/>
            <p:nvPr/>
          </p:nvSpPr>
          <p:spPr>
            <a:xfrm>
              <a:off x="8626659" y="1569454"/>
              <a:ext cx="167640" cy="436880"/>
            </a:xfrm>
            <a:custGeom>
              <a:avLst/>
              <a:gdLst/>
              <a:ahLst/>
              <a:cxnLst/>
              <a:rect l="l" t="t" r="r" b="b"/>
              <a:pathLst>
                <a:path w="167640" h="436880">
                  <a:moveTo>
                    <a:pt x="0" y="436498"/>
                  </a:moveTo>
                  <a:lnTo>
                    <a:pt x="0" y="403383"/>
                  </a:lnTo>
                </a:path>
                <a:path w="167640" h="436880">
                  <a:moveTo>
                    <a:pt x="167428" y="30448"/>
                  </a:moveTo>
                  <a:lnTo>
                    <a:pt x="167428" y="0"/>
                  </a:lnTo>
                </a:path>
              </a:pathLst>
            </a:custGeom>
            <a:ln w="13927">
              <a:solidFill>
                <a:srgbClr val="000000"/>
              </a:solidFill>
            </a:ln>
          </p:spPr>
          <p:txBody>
            <a:bodyPr wrap="square" lIns="0" tIns="0" rIns="0" bIns="0" rtlCol="0"/>
            <a:lstStyle/>
            <a:p>
              <a:endParaRPr/>
            </a:p>
          </p:txBody>
        </p:sp>
        <p:sp>
          <p:nvSpPr>
            <p:cNvPr id="96" name="object 96"/>
            <p:cNvSpPr/>
            <p:nvPr/>
          </p:nvSpPr>
          <p:spPr>
            <a:xfrm>
              <a:off x="7287677" y="2524240"/>
              <a:ext cx="0" cy="13970"/>
            </a:xfrm>
            <a:custGeom>
              <a:avLst/>
              <a:gdLst/>
              <a:ahLst/>
              <a:cxnLst/>
              <a:rect l="l" t="t" r="r" b="b"/>
              <a:pathLst>
                <a:path h="13969">
                  <a:moveTo>
                    <a:pt x="0" y="13927"/>
                  </a:moveTo>
                  <a:lnTo>
                    <a:pt x="0" y="0"/>
                  </a:lnTo>
                  <a:lnTo>
                    <a:pt x="0" y="13927"/>
                  </a:lnTo>
                  <a:close/>
                </a:path>
              </a:pathLst>
            </a:custGeom>
            <a:solidFill>
              <a:srgbClr val="000000"/>
            </a:solidFill>
          </p:spPr>
          <p:txBody>
            <a:bodyPr wrap="square" lIns="0" tIns="0" rIns="0" bIns="0" rtlCol="0"/>
            <a:lstStyle/>
            <a:p>
              <a:endParaRPr/>
            </a:p>
          </p:txBody>
        </p:sp>
        <p:sp>
          <p:nvSpPr>
            <p:cNvPr id="97" name="object 97"/>
            <p:cNvSpPr/>
            <p:nvPr/>
          </p:nvSpPr>
          <p:spPr>
            <a:xfrm>
              <a:off x="7455105" y="2470381"/>
              <a:ext cx="502284" cy="69850"/>
            </a:xfrm>
            <a:custGeom>
              <a:avLst/>
              <a:gdLst/>
              <a:ahLst/>
              <a:cxnLst/>
              <a:rect l="l" t="t" r="r" b="b"/>
              <a:pathLst>
                <a:path w="502284" h="69850">
                  <a:moveTo>
                    <a:pt x="0" y="69268"/>
                  </a:moveTo>
                  <a:lnTo>
                    <a:pt x="0" y="69268"/>
                  </a:lnTo>
                </a:path>
                <a:path w="502284" h="69850">
                  <a:moveTo>
                    <a:pt x="167354" y="50969"/>
                  </a:moveTo>
                  <a:lnTo>
                    <a:pt x="167354" y="50969"/>
                  </a:lnTo>
                </a:path>
                <a:path w="502284" h="69850">
                  <a:moveTo>
                    <a:pt x="334709" y="40301"/>
                  </a:moveTo>
                  <a:lnTo>
                    <a:pt x="334709" y="40301"/>
                  </a:lnTo>
                </a:path>
                <a:path w="502284" h="69850">
                  <a:moveTo>
                    <a:pt x="502063" y="0"/>
                  </a:moveTo>
                  <a:lnTo>
                    <a:pt x="502063" y="0"/>
                  </a:lnTo>
                </a:path>
              </a:pathLst>
            </a:custGeom>
            <a:ln w="13927">
              <a:solidFill>
                <a:srgbClr val="000000"/>
              </a:solidFill>
            </a:ln>
          </p:spPr>
          <p:txBody>
            <a:bodyPr wrap="square" lIns="0" tIns="0" rIns="0" bIns="0" rtlCol="0"/>
            <a:lstStyle/>
            <a:p>
              <a:endParaRPr/>
            </a:p>
          </p:txBody>
        </p:sp>
        <p:sp>
          <p:nvSpPr>
            <p:cNvPr id="98" name="object 98"/>
            <p:cNvSpPr/>
            <p:nvPr/>
          </p:nvSpPr>
          <p:spPr>
            <a:xfrm>
              <a:off x="8626659" y="1599902"/>
              <a:ext cx="167640" cy="406400"/>
            </a:xfrm>
            <a:custGeom>
              <a:avLst/>
              <a:gdLst/>
              <a:ahLst/>
              <a:cxnLst/>
              <a:rect l="l" t="t" r="r" b="b"/>
              <a:pathLst>
                <a:path w="167640" h="406400">
                  <a:moveTo>
                    <a:pt x="0" y="406050"/>
                  </a:moveTo>
                  <a:lnTo>
                    <a:pt x="0" y="406050"/>
                  </a:lnTo>
                </a:path>
                <a:path w="167640" h="406400">
                  <a:moveTo>
                    <a:pt x="167428" y="0"/>
                  </a:moveTo>
                  <a:lnTo>
                    <a:pt x="167428" y="0"/>
                  </a:lnTo>
                </a:path>
              </a:pathLst>
            </a:custGeom>
            <a:ln w="13927">
              <a:solidFill>
                <a:srgbClr val="000000"/>
              </a:solidFill>
            </a:ln>
          </p:spPr>
          <p:txBody>
            <a:bodyPr wrap="square" lIns="0" tIns="0" rIns="0" bIns="0" rtlCol="0"/>
            <a:lstStyle/>
            <a:p>
              <a:endParaRPr/>
            </a:p>
          </p:txBody>
        </p:sp>
        <p:sp>
          <p:nvSpPr>
            <p:cNvPr id="99" name="object 99"/>
            <p:cNvSpPr/>
            <p:nvPr/>
          </p:nvSpPr>
          <p:spPr>
            <a:xfrm>
              <a:off x="7287677" y="2501940"/>
              <a:ext cx="0" cy="13970"/>
            </a:xfrm>
            <a:custGeom>
              <a:avLst/>
              <a:gdLst/>
              <a:ahLst/>
              <a:cxnLst/>
              <a:rect l="l" t="t" r="r" b="b"/>
              <a:pathLst>
                <a:path h="13969">
                  <a:moveTo>
                    <a:pt x="0" y="13927"/>
                  </a:moveTo>
                  <a:lnTo>
                    <a:pt x="0" y="0"/>
                  </a:lnTo>
                  <a:lnTo>
                    <a:pt x="0" y="13927"/>
                  </a:lnTo>
                  <a:close/>
                </a:path>
              </a:pathLst>
            </a:custGeom>
            <a:solidFill>
              <a:srgbClr val="000000"/>
            </a:solidFill>
          </p:spPr>
          <p:txBody>
            <a:bodyPr wrap="square" lIns="0" tIns="0" rIns="0" bIns="0" rtlCol="0"/>
            <a:lstStyle/>
            <a:p>
              <a:endParaRPr/>
            </a:p>
          </p:txBody>
        </p:sp>
        <p:sp>
          <p:nvSpPr>
            <p:cNvPr id="100" name="object 100"/>
            <p:cNvSpPr/>
            <p:nvPr/>
          </p:nvSpPr>
          <p:spPr>
            <a:xfrm>
              <a:off x="7455105" y="2442007"/>
              <a:ext cx="502284" cy="65405"/>
            </a:xfrm>
            <a:custGeom>
              <a:avLst/>
              <a:gdLst/>
              <a:ahLst/>
              <a:cxnLst/>
              <a:rect l="l" t="t" r="r" b="b"/>
              <a:pathLst>
                <a:path w="502284" h="65405">
                  <a:moveTo>
                    <a:pt x="0" y="65119"/>
                  </a:moveTo>
                  <a:lnTo>
                    <a:pt x="0" y="65119"/>
                  </a:lnTo>
                </a:path>
                <a:path w="502284" h="65405">
                  <a:moveTo>
                    <a:pt x="167354" y="48302"/>
                  </a:moveTo>
                  <a:lnTo>
                    <a:pt x="167354" y="48302"/>
                  </a:lnTo>
                </a:path>
                <a:path w="502284" h="65405">
                  <a:moveTo>
                    <a:pt x="334709" y="37930"/>
                  </a:moveTo>
                  <a:lnTo>
                    <a:pt x="334709" y="37930"/>
                  </a:lnTo>
                </a:path>
                <a:path w="502284" h="65405">
                  <a:moveTo>
                    <a:pt x="502063" y="0"/>
                  </a:moveTo>
                  <a:lnTo>
                    <a:pt x="502063" y="0"/>
                  </a:lnTo>
                </a:path>
              </a:pathLst>
            </a:custGeom>
            <a:ln w="13927">
              <a:solidFill>
                <a:srgbClr val="000000"/>
              </a:solidFill>
            </a:ln>
          </p:spPr>
          <p:txBody>
            <a:bodyPr wrap="square" lIns="0" tIns="0" rIns="0" bIns="0" rtlCol="0"/>
            <a:lstStyle/>
            <a:p>
              <a:endParaRPr/>
            </a:p>
          </p:txBody>
        </p:sp>
        <p:sp>
          <p:nvSpPr>
            <p:cNvPr id="101" name="object 101"/>
            <p:cNvSpPr/>
            <p:nvPr/>
          </p:nvSpPr>
          <p:spPr>
            <a:xfrm>
              <a:off x="8626659" y="1569454"/>
              <a:ext cx="167640" cy="403860"/>
            </a:xfrm>
            <a:custGeom>
              <a:avLst/>
              <a:gdLst/>
              <a:ahLst/>
              <a:cxnLst/>
              <a:rect l="l" t="t" r="r" b="b"/>
              <a:pathLst>
                <a:path w="167640" h="403860">
                  <a:moveTo>
                    <a:pt x="0" y="403383"/>
                  </a:moveTo>
                  <a:lnTo>
                    <a:pt x="0" y="403383"/>
                  </a:lnTo>
                </a:path>
                <a:path w="167640" h="403860">
                  <a:moveTo>
                    <a:pt x="167428" y="0"/>
                  </a:moveTo>
                  <a:lnTo>
                    <a:pt x="167428" y="0"/>
                  </a:lnTo>
                </a:path>
              </a:pathLst>
            </a:custGeom>
            <a:ln w="13927">
              <a:solidFill>
                <a:srgbClr val="000000"/>
              </a:solidFill>
            </a:ln>
          </p:spPr>
          <p:txBody>
            <a:bodyPr wrap="square" lIns="0" tIns="0" rIns="0" bIns="0" rtlCol="0"/>
            <a:lstStyle/>
            <a:p>
              <a:endParaRPr/>
            </a:p>
          </p:txBody>
        </p:sp>
        <p:sp>
          <p:nvSpPr>
            <p:cNvPr id="102" name="object 102"/>
            <p:cNvSpPr/>
            <p:nvPr/>
          </p:nvSpPr>
          <p:spPr>
            <a:xfrm>
              <a:off x="7174107" y="1590493"/>
              <a:ext cx="53340" cy="927735"/>
            </a:xfrm>
            <a:custGeom>
              <a:avLst/>
              <a:gdLst/>
              <a:ahLst/>
              <a:cxnLst/>
              <a:rect l="l" t="t" r="r" b="b"/>
              <a:pathLst>
                <a:path w="53340" h="927735">
                  <a:moveTo>
                    <a:pt x="53339" y="927226"/>
                  </a:moveTo>
                  <a:lnTo>
                    <a:pt x="53339" y="0"/>
                  </a:lnTo>
                </a:path>
                <a:path w="53340" h="927735">
                  <a:moveTo>
                    <a:pt x="53339" y="927226"/>
                  </a:moveTo>
                  <a:lnTo>
                    <a:pt x="0" y="927226"/>
                  </a:lnTo>
                </a:path>
                <a:path w="53340" h="927735">
                  <a:moveTo>
                    <a:pt x="53339" y="463613"/>
                  </a:moveTo>
                  <a:lnTo>
                    <a:pt x="0" y="463613"/>
                  </a:lnTo>
                </a:path>
                <a:path w="53340" h="927735">
                  <a:moveTo>
                    <a:pt x="53339" y="0"/>
                  </a:moveTo>
                  <a:lnTo>
                    <a:pt x="0" y="0"/>
                  </a:lnTo>
                </a:path>
              </a:pathLst>
            </a:custGeom>
            <a:ln w="5556">
              <a:solidFill>
                <a:srgbClr val="000000"/>
              </a:solidFill>
            </a:ln>
          </p:spPr>
          <p:txBody>
            <a:bodyPr wrap="square" lIns="0" tIns="0" rIns="0" bIns="0" rtlCol="0"/>
            <a:lstStyle/>
            <a:p>
              <a:endParaRPr/>
            </a:p>
          </p:txBody>
        </p:sp>
        <p:sp>
          <p:nvSpPr>
            <p:cNvPr id="103" name="object 103"/>
            <p:cNvSpPr/>
            <p:nvPr/>
          </p:nvSpPr>
          <p:spPr>
            <a:xfrm>
              <a:off x="7227447" y="2306953"/>
              <a:ext cx="1626870" cy="0"/>
            </a:xfrm>
            <a:custGeom>
              <a:avLst/>
              <a:gdLst/>
              <a:ahLst/>
              <a:cxnLst/>
              <a:rect l="l" t="t" r="r" b="b"/>
              <a:pathLst>
                <a:path w="1626870">
                  <a:moveTo>
                    <a:pt x="0" y="0"/>
                  </a:moveTo>
                  <a:lnTo>
                    <a:pt x="1626869" y="0"/>
                  </a:lnTo>
                </a:path>
              </a:pathLst>
            </a:custGeom>
            <a:ln w="11112">
              <a:solidFill>
                <a:srgbClr val="BEBEBE"/>
              </a:solidFill>
            </a:ln>
          </p:spPr>
          <p:txBody>
            <a:bodyPr wrap="square" lIns="0" tIns="0" rIns="0" bIns="0" rtlCol="0"/>
            <a:lstStyle/>
            <a:p>
              <a:endParaRPr/>
            </a:p>
          </p:txBody>
        </p:sp>
      </p:grpSp>
      <p:sp>
        <p:nvSpPr>
          <p:cNvPr id="104" name="object 104"/>
          <p:cNvSpPr/>
          <p:nvPr/>
        </p:nvSpPr>
        <p:spPr>
          <a:xfrm>
            <a:off x="7287677" y="2779012"/>
            <a:ext cx="1506855" cy="53340"/>
          </a:xfrm>
          <a:custGeom>
            <a:avLst/>
            <a:gdLst/>
            <a:ahLst/>
            <a:cxnLst/>
            <a:rect l="l" t="t" r="r" b="b"/>
            <a:pathLst>
              <a:path w="1506854" h="53339">
                <a:moveTo>
                  <a:pt x="0" y="0"/>
                </a:moveTo>
                <a:lnTo>
                  <a:pt x="1506410" y="0"/>
                </a:lnTo>
              </a:path>
              <a:path w="1506854" h="53339">
                <a:moveTo>
                  <a:pt x="0" y="0"/>
                </a:moveTo>
                <a:lnTo>
                  <a:pt x="0" y="53340"/>
                </a:lnTo>
              </a:path>
              <a:path w="1506854" h="53339">
                <a:moveTo>
                  <a:pt x="167427" y="0"/>
                </a:moveTo>
                <a:lnTo>
                  <a:pt x="167427" y="53340"/>
                </a:lnTo>
              </a:path>
              <a:path w="1506854" h="53339">
                <a:moveTo>
                  <a:pt x="334782" y="0"/>
                </a:moveTo>
                <a:lnTo>
                  <a:pt x="334782" y="53340"/>
                </a:lnTo>
              </a:path>
              <a:path w="1506854" h="53339">
                <a:moveTo>
                  <a:pt x="502136" y="0"/>
                </a:moveTo>
                <a:lnTo>
                  <a:pt x="502136" y="53340"/>
                </a:lnTo>
              </a:path>
              <a:path w="1506854" h="53339">
                <a:moveTo>
                  <a:pt x="669491" y="0"/>
                </a:moveTo>
                <a:lnTo>
                  <a:pt x="669491" y="53340"/>
                </a:lnTo>
              </a:path>
              <a:path w="1506854" h="53339">
                <a:moveTo>
                  <a:pt x="836919" y="0"/>
                </a:moveTo>
                <a:lnTo>
                  <a:pt x="836919" y="53340"/>
                </a:lnTo>
              </a:path>
              <a:path w="1506854" h="53339">
                <a:moveTo>
                  <a:pt x="1004273" y="0"/>
                </a:moveTo>
                <a:lnTo>
                  <a:pt x="1004273" y="53340"/>
                </a:lnTo>
              </a:path>
              <a:path w="1506854" h="53339">
                <a:moveTo>
                  <a:pt x="1171627" y="0"/>
                </a:moveTo>
                <a:lnTo>
                  <a:pt x="1171627" y="53340"/>
                </a:lnTo>
              </a:path>
              <a:path w="1506854" h="53339">
                <a:moveTo>
                  <a:pt x="1338982" y="0"/>
                </a:moveTo>
                <a:lnTo>
                  <a:pt x="1338982" y="53340"/>
                </a:lnTo>
              </a:path>
              <a:path w="1506854" h="53339">
                <a:moveTo>
                  <a:pt x="1506410" y="0"/>
                </a:moveTo>
                <a:lnTo>
                  <a:pt x="1506410" y="53340"/>
                </a:lnTo>
              </a:path>
            </a:pathLst>
          </a:custGeom>
          <a:ln w="5556">
            <a:solidFill>
              <a:srgbClr val="000000"/>
            </a:solidFill>
          </a:ln>
        </p:spPr>
        <p:txBody>
          <a:bodyPr wrap="square" lIns="0" tIns="0" rIns="0" bIns="0" rtlCol="0"/>
          <a:lstStyle/>
          <a:p>
            <a:endParaRPr/>
          </a:p>
        </p:txBody>
      </p:sp>
      <p:sp>
        <p:nvSpPr>
          <p:cNvPr id="105" name="object 105"/>
          <p:cNvSpPr txBox="1"/>
          <p:nvPr/>
        </p:nvSpPr>
        <p:spPr>
          <a:xfrm>
            <a:off x="7250307" y="2869436"/>
            <a:ext cx="160591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1   </a:t>
            </a:r>
            <a:r>
              <a:rPr sz="700" spc="145" dirty="0">
                <a:latin typeface="Arial MT"/>
                <a:cs typeface="Arial MT"/>
              </a:rPr>
              <a:t> </a:t>
            </a:r>
            <a:r>
              <a:rPr sz="700" dirty="0">
                <a:latin typeface="Arial MT"/>
                <a:cs typeface="Arial MT"/>
              </a:rPr>
              <a:t>2   </a:t>
            </a:r>
            <a:r>
              <a:rPr sz="700" spc="150" dirty="0">
                <a:latin typeface="Arial MT"/>
                <a:cs typeface="Arial MT"/>
              </a:rPr>
              <a:t> </a:t>
            </a:r>
            <a:r>
              <a:rPr sz="700" dirty="0">
                <a:latin typeface="Arial MT"/>
                <a:cs typeface="Arial MT"/>
              </a:rPr>
              <a:t>3   </a:t>
            </a:r>
            <a:r>
              <a:rPr sz="700" spc="150" dirty="0">
                <a:latin typeface="Arial MT"/>
                <a:cs typeface="Arial MT"/>
              </a:rPr>
              <a:t> </a:t>
            </a:r>
            <a:r>
              <a:rPr sz="700" dirty="0">
                <a:latin typeface="Arial MT"/>
                <a:cs typeface="Arial MT"/>
              </a:rPr>
              <a:t>4   </a:t>
            </a:r>
            <a:r>
              <a:rPr sz="700" spc="150" dirty="0">
                <a:latin typeface="Arial MT"/>
                <a:cs typeface="Arial MT"/>
              </a:rPr>
              <a:t> </a:t>
            </a:r>
            <a:r>
              <a:rPr sz="700" dirty="0">
                <a:latin typeface="Arial MT"/>
                <a:cs typeface="Arial MT"/>
              </a:rPr>
              <a:t>5   </a:t>
            </a:r>
            <a:r>
              <a:rPr sz="700" spc="150" dirty="0">
                <a:latin typeface="Arial MT"/>
                <a:cs typeface="Arial MT"/>
              </a:rPr>
              <a:t> </a:t>
            </a:r>
            <a:r>
              <a:rPr sz="700" dirty="0">
                <a:latin typeface="Arial MT"/>
                <a:cs typeface="Arial MT"/>
              </a:rPr>
              <a:t>6   </a:t>
            </a:r>
            <a:r>
              <a:rPr sz="700" spc="150" dirty="0">
                <a:latin typeface="Arial MT"/>
                <a:cs typeface="Arial MT"/>
              </a:rPr>
              <a:t> </a:t>
            </a:r>
            <a:r>
              <a:rPr sz="700" dirty="0">
                <a:latin typeface="Arial MT"/>
                <a:cs typeface="Arial MT"/>
              </a:rPr>
              <a:t>7   </a:t>
            </a:r>
            <a:r>
              <a:rPr sz="700" spc="150" dirty="0">
                <a:latin typeface="Arial MT"/>
                <a:cs typeface="Arial MT"/>
              </a:rPr>
              <a:t> </a:t>
            </a:r>
            <a:r>
              <a:rPr sz="700" dirty="0">
                <a:latin typeface="Arial MT"/>
                <a:cs typeface="Arial MT"/>
              </a:rPr>
              <a:t>8   </a:t>
            </a:r>
            <a:r>
              <a:rPr sz="700" spc="150" dirty="0">
                <a:latin typeface="Arial MT"/>
                <a:cs typeface="Arial MT"/>
              </a:rPr>
              <a:t> </a:t>
            </a:r>
            <a:r>
              <a:rPr sz="700" dirty="0">
                <a:latin typeface="Arial MT"/>
                <a:cs typeface="Arial MT"/>
              </a:rPr>
              <a:t>9  </a:t>
            </a:r>
            <a:r>
              <a:rPr sz="700" spc="60" dirty="0">
                <a:latin typeface="Arial MT"/>
                <a:cs typeface="Arial MT"/>
              </a:rPr>
              <a:t> </a:t>
            </a:r>
            <a:r>
              <a:rPr sz="700" spc="-5" dirty="0">
                <a:latin typeface="Arial MT"/>
                <a:cs typeface="Arial MT"/>
              </a:rPr>
              <a:t>10</a:t>
            </a:r>
            <a:endParaRPr sz="700">
              <a:latin typeface="Arial MT"/>
              <a:cs typeface="Arial MT"/>
            </a:endParaRPr>
          </a:p>
        </p:txBody>
      </p:sp>
      <p:sp>
        <p:nvSpPr>
          <p:cNvPr id="106" name="object 106"/>
          <p:cNvSpPr txBox="1"/>
          <p:nvPr/>
        </p:nvSpPr>
        <p:spPr>
          <a:xfrm>
            <a:off x="6935082" y="2448050"/>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0.05</a:t>
            </a:r>
            <a:endParaRPr sz="700">
              <a:latin typeface="Arial MT"/>
              <a:cs typeface="Arial MT"/>
            </a:endParaRPr>
          </a:p>
        </p:txBody>
      </p:sp>
      <p:sp>
        <p:nvSpPr>
          <p:cNvPr id="107" name="object 107"/>
          <p:cNvSpPr txBox="1"/>
          <p:nvPr/>
        </p:nvSpPr>
        <p:spPr>
          <a:xfrm>
            <a:off x="6935082" y="1984437"/>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0.16</a:t>
            </a:r>
            <a:endParaRPr sz="700">
              <a:latin typeface="Arial MT"/>
              <a:cs typeface="Arial MT"/>
            </a:endParaRPr>
          </a:p>
        </p:txBody>
      </p:sp>
      <p:sp>
        <p:nvSpPr>
          <p:cNvPr id="108" name="object 108"/>
          <p:cNvSpPr txBox="1"/>
          <p:nvPr/>
        </p:nvSpPr>
        <p:spPr>
          <a:xfrm>
            <a:off x="6935082" y="1520823"/>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0.27</a:t>
            </a:r>
            <a:endParaRPr sz="700">
              <a:latin typeface="Arial MT"/>
              <a:cs typeface="Arial MT"/>
            </a:endParaRPr>
          </a:p>
        </p:txBody>
      </p:sp>
      <p:sp>
        <p:nvSpPr>
          <p:cNvPr id="109" name="object 109"/>
          <p:cNvSpPr txBox="1"/>
          <p:nvPr/>
        </p:nvSpPr>
        <p:spPr>
          <a:xfrm>
            <a:off x="4787259" y="3081907"/>
            <a:ext cx="346710" cy="158750"/>
          </a:xfrm>
          <a:prstGeom prst="rect">
            <a:avLst/>
          </a:prstGeom>
        </p:spPr>
        <p:txBody>
          <a:bodyPr vert="horz" wrap="square" lIns="0" tIns="15875" rIns="0" bIns="0" rtlCol="0">
            <a:spAutoFit/>
          </a:bodyPr>
          <a:lstStyle/>
          <a:p>
            <a:pPr marL="12700">
              <a:lnSpc>
                <a:spcPct val="100000"/>
              </a:lnSpc>
              <a:spcBef>
                <a:spcPts val="125"/>
              </a:spcBef>
            </a:pPr>
            <a:r>
              <a:rPr sz="850" spc="5" dirty="0">
                <a:latin typeface="Arial MT"/>
                <a:cs typeface="Arial MT"/>
              </a:rPr>
              <a:t>Rating</a:t>
            </a:r>
            <a:endParaRPr sz="850">
              <a:latin typeface="Arial MT"/>
              <a:cs typeface="Arial MT"/>
            </a:endParaRPr>
          </a:p>
        </p:txBody>
      </p:sp>
      <p:sp>
        <p:nvSpPr>
          <p:cNvPr id="110" name="object 110"/>
          <p:cNvSpPr txBox="1"/>
          <p:nvPr/>
        </p:nvSpPr>
        <p:spPr>
          <a:xfrm>
            <a:off x="998098" y="4101771"/>
            <a:ext cx="273050" cy="69850"/>
          </a:xfrm>
          <a:prstGeom prst="rect">
            <a:avLst/>
          </a:prstGeom>
        </p:spPr>
        <p:txBody>
          <a:bodyPr vert="horz" wrap="square" lIns="0" tIns="11430" rIns="0" bIns="0" rtlCol="0">
            <a:spAutoFit/>
          </a:bodyPr>
          <a:lstStyle/>
          <a:p>
            <a:pPr marL="38100">
              <a:lnSpc>
                <a:spcPct val="100000"/>
              </a:lnSpc>
              <a:spcBef>
                <a:spcPts val="90"/>
              </a:spcBef>
              <a:tabLst>
                <a:tab pos="205104" algn="l"/>
              </a:tabLst>
            </a:pPr>
            <a:r>
              <a:rPr sz="300" spc="-70" dirty="0">
                <a:latin typeface="MS UI Gothic"/>
                <a:cs typeface="MS UI Gothic"/>
              </a:rPr>
              <a:t>●	</a:t>
            </a:r>
            <a:r>
              <a:rPr sz="450" spc="-104" baseline="9259" dirty="0">
                <a:latin typeface="MS UI Gothic"/>
                <a:cs typeface="MS UI Gothic"/>
              </a:rPr>
              <a:t>●</a:t>
            </a:r>
            <a:endParaRPr sz="450" baseline="9259">
              <a:latin typeface="MS UI Gothic"/>
              <a:cs typeface="MS UI Gothic"/>
            </a:endParaRPr>
          </a:p>
        </p:txBody>
      </p:sp>
      <p:sp>
        <p:nvSpPr>
          <p:cNvPr id="111" name="object 111"/>
          <p:cNvSpPr txBox="1"/>
          <p:nvPr/>
        </p:nvSpPr>
        <p:spPr>
          <a:xfrm>
            <a:off x="1358207" y="409206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12" name="object 112"/>
          <p:cNvSpPr txBox="1"/>
          <p:nvPr/>
        </p:nvSpPr>
        <p:spPr>
          <a:xfrm>
            <a:off x="1525635" y="4085102"/>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13" name="object 113"/>
          <p:cNvSpPr txBox="1"/>
          <p:nvPr/>
        </p:nvSpPr>
        <p:spPr>
          <a:xfrm>
            <a:off x="1692989" y="4218304"/>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14" name="object 114"/>
          <p:cNvSpPr txBox="1"/>
          <p:nvPr/>
        </p:nvSpPr>
        <p:spPr>
          <a:xfrm>
            <a:off x="1860344" y="4380620"/>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15" name="object 115"/>
          <p:cNvSpPr txBox="1"/>
          <p:nvPr/>
        </p:nvSpPr>
        <p:spPr>
          <a:xfrm>
            <a:off x="2027698" y="451974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16" name="object 116"/>
          <p:cNvSpPr txBox="1"/>
          <p:nvPr/>
        </p:nvSpPr>
        <p:spPr>
          <a:xfrm>
            <a:off x="2195126" y="4582572"/>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17" name="object 117"/>
          <p:cNvSpPr txBox="1"/>
          <p:nvPr/>
        </p:nvSpPr>
        <p:spPr>
          <a:xfrm>
            <a:off x="2362480" y="4603167"/>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18" name="object 118"/>
          <p:cNvSpPr txBox="1"/>
          <p:nvPr/>
        </p:nvSpPr>
        <p:spPr>
          <a:xfrm>
            <a:off x="2529835" y="4596055"/>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19" name="object 119"/>
          <p:cNvSpPr txBox="1"/>
          <p:nvPr/>
        </p:nvSpPr>
        <p:spPr>
          <a:xfrm>
            <a:off x="1102767" y="3280261"/>
            <a:ext cx="1402715" cy="158750"/>
          </a:xfrm>
          <a:prstGeom prst="rect">
            <a:avLst/>
          </a:prstGeom>
        </p:spPr>
        <p:txBody>
          <a:bodyPr vert="horz" wrap="square" lIns="0" tIns="15875" rIns="0" bIns="0" rtlCol="0">
            <a:spAutoFit/>
          </a:bodyPr>
          <a:lstStyle/>
          <a:p>
            <a:pPr marL="12700">
              <a:lnSpc>
                <a:spcPct val="100000"/>
              </a:lnSpc>
              <a:spcBef>
                <a:spcPts val="125"/>
              </a:spcBef>
            </a:pPr>
            <a:r>
              <a:rPr sz="850" b="1" spc="10" dirty="0">
                <a:latin typeface="Arial"/>
                <a:cs typeface="Arial"/>
              </a:rPr>
              <a:t>NEG</a:t>
            </a:r>
            <a:r>
              <a:rPr sz="850" b="1" spc="-10" dirty="0">
                <a:latin typeface="Arial"/>
                <a:cs typeface="Arial"/>
              </a:rPr>
              <a:t> </a:t>
            </a:r>
            <a:r>
              <a:rPr sz="850" b="1" spc="15" dirty="0">
                <a:latin typeface="Arial"/>
                <a:cs typeface="Arial"/>
              </a:rPr>
              <a:t>good</a:t>
            </a:r>
            <a:r>
              <a:rPr sz="850" b="1" spc="-10" dirty="0">
                <a:latin typeface="Arial"/>
                <a:cs typeface="Arial"/>
              </a:rPr>
              <a:t> </a:t>
            </a:r>
            <a:r>
              <a:rPr sz="850" b="1" spc="10" dirty="0">
                <a:latin typeface="Arial"/>
                <a:cs typeface="Arial"/>
              </a:rPr>
              <a:t>(20,447</a:t>
            </a:r>
            <a:r>
              <a:rPr sz="850" b="1" spc="-10" dirty="0">
                <a:latin typeface="Arial"/>
                <a:cs typeface="Arial"/>
              </a:rPr>
              <a:t> </a:t>
            </a:r>
            <a:r>
              <a:rPr sz="850" b="1" spc="10" dirty="0">
                <a:latin typeface="Arial"/>
                <a:cs typeface="Arial"/>
              </a:rPr>
              <a:t>tokens)</a:t>
            </a:r>
            <a:endParaRPr sz="850">
              <a:latin typeface="Arial"/>
              <a:cs typeface="Arial"/>
            </a:endParaRPr>
          </a:p>
        </p:txBody>
      </p:sp>
      <p:grpSp>
        <p:nvGrpSpPr>
          <p:cNvPr id="120" name="object 120"/>
          <p:cNvGrpSpPr/>
          <p:nvPr/>
        </p:nvGrpSpPr>
        <p:grpSpPr>
          <a:xfrm>
            <a:off x="937223" y="4085504"/>
            <a:ext cx="1680210" cy="577215"/>
            <a:chOff x="937223" y="4085504"/>
            <a:chExt cx="1680210" cy="577215"/>
          </a:xfrm>
        </p:grpSpPr>
        <p:sp>
          <p:nvSpPr>
            <p:cNvPr id="121" name="object 121"/>
            <p:cNvSpPr/>
            <p:nvPr/>
          </p:nvSpPr>
          <p:spPr>
            <a:xfrm>
              <a:off x="1050793" y="4121953"/>
              <a:ext cx="1506855" cy="518159"/>
            </a:xfrm>
            <a:custGeom>
              <a:avLst/>
              <a:gdLst/>
              <a:ahLst/>
              <a:cxnLst/>
              <a:rect l="l" t="t" r="r" b="b"/>
              <a:pathLst>
                <a:path w="1506855" h="518160">
                  <a:moveTo>
                    <a:pt x="0" y="16668"/>
                  </a:moveTo>
                  <a:lnTo>
                    <a:pt x="167428" y="10742"/>
                  </a:lnTo>
                  <a:lnTo>
                    <a:pt x="334782" y="6963"/>
                  </a:lnTo>
                  <a:lnTo>
                    <a:pt x="502136" y="0"/>
                  </a:lnTo>
                  <a:lnTo>
                    <a:pt x="669491" y="133201"/>
                  </a:lnTo>
                  <a:lnTo>
                    <a:pt x="836919" y="295518"/>
                  </a:lnTo>
                  <a:lnTo>
                    <a:pt x="1004273" y="434646"/>
                  </a:lnTo>
                  <a:lnTo>
                    <a:pt x="1171627" y="497469"/>
                  </a:lnTo>
                  <a:lnTo>
                    <a:pt x="1338982" y="518064"/>
                  </a:lnTo>
                  <a:lnTo>
                    <a:pt x="1506410" y="510952"/>
                  </a:lnTo>
                </a:path>
              </a:pathLst>
            </a:custGeom>
            <a:ln w="5556">
              <a:solidFill>
                <a:srgbClr val="000000"/>
              </a:solidFill>
            </a:ln>
          </p:spPr>
          <p:txBody>
            <a:bodyPr wrap="square" lIns="0" tIns="0" rIns="0" bIns="0" rtlCol="0"/>
            <a:lstStyle/>
            <a:p>
              <a:endParaRPr/>
            </a:p>
          </p:txBody>
        </p:sp>
        <p:sp>
          <p:nvSpPr>
            <p:cNvPr id="122" name="object 122"/>
            <p:cNvSpPr/>
            <p:nvPr/>
          </p:nvSpPr>
          <p:spPr>
            <a:xfrm>
              <a:off x="1050793" y="4092468"/>
              <a:ext cx="836930" cy="340995"/>
            </a:xfrm>
            <a:custGeom>
              <a:avLst/>
              <a:gdLst/>
              <a:ahLst/>
              <a:cxnLst/>
              <a:rect l="l" t="t" r="r" b="b"/>
              <a:pathLst>
                <a:path w="836930" h="340995">
                  <a:moveTo>
                    <a:pt x="0" y="67638"/>
                  </a:moveTo>
                  <a:lnTo>
                    <a:pt x="0" y="24225"/>
                  </a:lnTo>
                </a:path>
                <a:path w="836930" h="340995">
                  <a:moveTo>
                    <a:pt x="167428" y="71786"/>
                  </a:moveTo>
                  <a:lnTo>
                    <a:pt x="167428" y="7482"/>
                  </a:lnTo>
                </a:path>
                <a:path w="836930" h="340995">
                  <a:moveTo>
                    <a:pt x="334782" y="65637"/>
                  </a:moveTo>
                  <a:lnTo>
                    <a:pt x="334782" y="6297"/>
                  </a:lnTo>
                </a:path>
                <a:path w="836930" h="340995">
                  <a:moveTo>
                    <a:pt x="502136" y="57933"/>
                  </a:moveTo>
                  <a:lnTo>
                    <a:pt x="502136" y="0"/>
                  </a:lnTo>
                </a:path>
                <a:path w="836930" h="340995">
                  <a:moveTo>
                    <a:pt x="669491" y="184541"/>
                  </a:moveTo>
                  <a:lnTo>
                    <a:pt x="669491" y="140091"/>
                  </a:lnTo>
                </a:path>
                <a:path w="836930" h="340995">
                  <a:moveTo>
                    <a:pt x="836919" y="340709"/>
                  </a:moveTo>
                  <a:lnTo>
                    <a:pt x="836919" y="308779"/>
                  </a:lnTo>
                </a:path>
              </a:pathLst>
            </a:custGeom>
            <a:ln w="13927">
              <a:solidFill>
                <a:srgbClr val="000000"/>
              </a:solidFill>
            </a:ln>
          </p:spPr>
          <p:txBody>
            <a:bodyPr wrap="square" lIns="0" tIns="0" rIns="0" bIns="0" rtlCol="0"/>
            <a:lstStyle/>
            <a:p>
              <a:endParaRPr/>
            </a:p>
          </p:txBody>
        </p:sp>
        <p:sp>
          <p:nvSpPr>
            <p:cNvPr id="123" name="object 123"/>
            <p:cNvSpPr/>
            <p:nvPr/>
          </p:nvSpPr>
          <p:spPr>
            <a:xfrm>
              <a:off x="2048091" y="4546089"/>
              <a:ext cx="516255" cy="102235"/>
            </a:xfrm>
            <a:custGeom>
              <a:avLst/>
              <a:gdLst/>
              <a:ahLst/>
              <a:cxnLst/>
              <a:rect l="l" t="t" r="r" b="b"/>
              <a:pathLst>
                <a:path w="516255" h="102235">
                  <a:moveTo>
                    <a:pt x="13931" y="0"/>
                  </a:moveTo>
                  <a:lnTo>
                    <a:pt x="0" y="0"/>
                  </a:lnTo>
                  <a:lnTo>
                    <a:pt x="0" y="20739"/>
                  </a:lnTo>
                  <a:lnTo>
                    <a:pt x="13931" y="20739"/>
                  </a:lnTo>
                  <a:lnTo>
                    <a:pt x="13931" y="0"/>
                  </a:lnTo>
                  <a:close/>
                </a:path>
                <a:path w="516255" h="102235">
                  <a:moveTo>
                    <a:pt x="181292" y="65189"/>
                  </a:moveTo>
                  <a:lnTo>
                    <a:pt x="167360" y="65189"/>
                  </a:lnTo>
                  <a:lnTo>
                    <a:pt x="167360" y="81191"/>
                  </a:lnTo>
                  <a:lnTo>
                    <a:pt x="181292" y="81191"/>
                  </a:lnTo>
                  <a:lnTo>
                    <a:pt x="181292" y="65189"/>
                  </a:lnTo>
                  <a:close/>
                </a:path>
                <a:path w="516255" h="102235">
                  <a:moveTo>
                    <a:pt x="348640" y="85559"/>
                  </a:moveTo>
                  <a:lnTo>
                    <a:pt x="334708" y="85559"/>
                  </a:lnTo>
                  <a:lnTo>
                    <a:pt x="334708" y="102006"/>
                  </a:lnTo>
                  <a:lnTo>
                    <a:pt x="348640" y="102006"/>
                  </a:lnTo>
                  <a:lnTo>
                    <a:pt x="348640" y="85559"/>
                  </a:lnTo>
                  <a:close/>
                </a:path>
                <a:path w="516255" h="102235">
                  <a:moveTo>
                    <a:pt x="516064" y="80594"/>
                  </a:moveTo>
                  <a:lnTo>
                    <a:pt x="502145" y="80594"/>
                  </a:lnTo>
                  <a:lnTo>
                    <a:pt x="502145" y="92900"/>
                  </a:lnTo>
                  <a:lnTo>
                    <a:pt x="516064" y="92900"/>
                  </a:lnTo>
                  <a:lnTo>
                    <a:pt x="516064" y="80594"/>
                  </a:lnTo>
                  <a:close/>
                </a:path>
              </a:pathLst>
            </a:custGeom>
            <a:solidFill>
              <a:srgbClr val="000000"/>
            </a:solidFill>
          </p:spPr>
          <p:txBody>
            <a:bodyPr wrap="square" lIns="0" tIns="0" rIns="0" bIns="0" rtlCol="0"/>
            <a:lstStyle/>
            <a:p>
              <a:endParaRPr/>
            </a:p>
          </p:txBody>
        </p:sp>
        <p:sp>
          <p:nvSpPr>
            <p:cNvPr id="124" name="object 124"/>
            <p:cNvSpPr/>
            <p:nvPr/>
          </p:nvSpPr>
          <p:spPr>
            <a:xfrm>
              <a:off x="1050793" y="4150401"/>
              <a:ext cx="836930" cy="283210"/>
            </a:xfrm>
            <a:custGeom>
              <a:avLst/>
              <a:gdLst/>
              <a:ahLst/>
              <a:cxnLst/>
              <a:rect l="l" t="t" r="r" b="b"/>
              <a:pathLst>
                <a:path w="836930" h="283210">
                  <a:moveTo>
                    <a:pt x="0" y="9704"/>
                  </a:moveTo>
                  <a:lnTo>
                    <a:pt x="0" y="9704"/>
                  </a:lnTo>
                </a:path>
                <a:path w="836930" h="283210">
                  <a:moveTo>
                    <a:pt x="167428" y="13853"/>
                  </a:moveTo>
                  <a:lnTo>
                    <a:pt x="167428" y="13853"/>
                  </a:lnTo>
                </a:path>
                <a:path w="836930" h="283210">
                  <a:moveTo>
                    <a:pt x="334782" y="7704"/>
                  </a:moveTo>
                  <a:lnTo>
                    <a:pt x="334782" y="7704"/>
                  </a:lnTo>
                </a:path>
                <a:path w="836930" h="283210">
                  <a:moveTo>
                    <a:pt x="502136" y="0"/>
                  </a:moveTo>
                  <a:lnTo>
                    <a:pt x="502136" y="0"/>
                  </a:lnTo>
                </a:path>
                <a:path w="836930" h="283210">
                  <a:moveTo>
                    <a:pt x="669491" y="126608"/>
                  </a:moveTo>
                  <a:lnTo>
                    <a:pt x="669491" y="126608"/>
                  </a:lnTo>
                </a:path>
                <a:path w="836930" h="283210">
                  <a:moveTo>
                    <a:pt x="836919" y="282776"/>
                  </a:moveTo>
                  <a:lnTo>
                    <a:pt x="836919" y="282776"/>
                  </a:lnTo>
                </a:path>
              </a:pathLst>
            </a:custGeom>
            <a:ln w="13927">
              <a:solidFill>
                <a:srgbClr val="000000"/>
              </a:solidFill>
            </a:ln>
          </p:spPr>
          <p:txBody>
            <a:bodyPr wrap="square" lIns="0" tIns="0" rIns="0" bIns="0" rtlCol="0"/>
            <a:lstStyle/>
            <a:p>
              <a:endParaRPr/>
            </a:p>
          </p:txBody>
        </p:sp>
        <p:sp>
          <p:nvSpPr>
            <p:cNvPr id="125" name="object 125"/>
            <p:cNvSpPr/>
            <p:nvPr/>
          </p:nvSpPr>
          <p:spPr>
            <a:xfrm>
              <a:off x="1050793" y="4092468"/>
              <a:ext cx="836930" cy="309245"/>
            </a:xfrm>
            <a:custGeom>
              <a:avLst/>
              <a:gdLst/>
              <a:ahLst/>
              <a:cxnLst/>
              <a:rect l="l" t="t" r="r" b="b"/>
              <a:pathLst>
                <a:path w="836930" h="309245">
                  <a:moveTo>
                    <a:pt x="0" y="24225"/>
                  </a:moveTo>
                  <a:lnTo>
                    <a:pt x="0" y="24225"/>
                  </a:lnTo>
                </a:path>
                <a:path w="836930" h="309245">
                  <a:moveTo>
                    <a:pt x="167428" y="7482"/>
                  </a:moveTo>
                  <a:lnTo>
                    <a:pt x="167428" y="7482"/>
                  </a:lnTo>
                </a:path>
                <a:path w="836930" h="309245">
                  <a:moveTo>
                    <a:pt x="334782" y="6297"/>
                  </a:moveTo>
                  <a:lnTo>
                    <a:pt x="334782" y="6297"/>
                  </a:lnTo>
                </a:path>
                <a:path w="836930" h="309245">
                  <a:moveTo>
                    <a:pt x="502136" y="0"/>
                  </a:moveTo>
                  <a:lnTo>
                    <a:pt x="502136" y="0"/>
                  </a:lnTo>
                </a:path>
                <a:path w="836930" h="309245">
                  <a:moveTo>
                    <a:pt x="669491" y="140091"/>
                  </a:moveTo>
                  <a:lnTo>
                    <a:pt x="669491" y="140091"/>
                  </a:lnTo>
                </a:path>
                <a:path w="836930" h="309245">
                  <a:moveTo>
                    <a:pt x="836919" y="308779"/>
                  </a:moveTo>
                  <a:lnTo>
                    <a:pt x="836919" y="308779"/>
                  </a:lnTo>
                </a:path>
              </a:pathLst>
            </a:custGeom>
            <a:ln w="13927">
              <a:solidFill>
                <a:srgbClr val="000000"/>
              </a:solidFill>
            </a:ln>
          </p:spPr>
          <p:txBody>
            <a:bodyPr wrap="square" lIns="0" tIns="0" rIns="0" bIns="0" rtlCol="0"/>
            <a:lstStyle/>
            <a:p>
              <a:endParaRPr/>
            </a:p>
          </p:txBody>
        </p:sp>
        <p:sp>
          <p:nvSpPr>
            <p:cNvPr id="126" name="object 126"/>
            <p:cNvSpPr/>
            <p:nvPr/>
          </p:nvSpPr>
          <p:spPr>
            <a:xfrm>
              <a:off x="937223" y="4111508"/>
              <a:ext cx="53340" cy="548005"/>
            </a:xfrm>
            <a:custGeom>
              <a:avLst/>
              <a:gdLst/>
              <a:ahLst/>
              <a:cxnLst/>
              <a:rect l="l" t="t" r="r" b="b"/>
              <a:pathLst>
                <a:path w="53340" h="548004">
                  <a:moveTo>
                    <a:pt x="53339" y="547920"/>
                  </a:moveTo>
                  <a:lnTo>
                    <a:pt x="53339" y="0"/>
                  </a:lnTo>
                </a:path>
                <a:path w="53340" h="548004">
                  <a:moveTo>
                    <a:pt x="53339" y="547920"/>
                  </a:moveTo>
                  <a:lnTo>
                    <a:pt x="0" y="547920"/>
                  </a:lnTo>
                </a:path>
                <a:path w="53340" h="548004">
                  <a:moveTo>
                    <a:pt x="53339" y="252846"/>
                  </a:moveTo>
                  <a:lnTo>
                    <a:pt x="0" y="252846"/>
                  </a:lnTo>
                </a:path>
                <a:path w="53340" h="548004">
                  <a:moveTo>
                    <a:pt x="53339" y="0"/>
                  </a:moveTo>
                  <a:lnTo>
                    <a:pt x="0" y="0"/>
                  </a:lnTo>
                </a:path>
              </a:pathLst>
            </a:custGeom>
            <a:ln w="5556">
              <a:solidFill>
                <a:srgbClr val="000000"/>
              </a:solidFill>
            </a:ln>
          </p:spPr>
          <p:txBody>
            <a:bodyPr wrap="square" lIns="0" tIns="0" rIns="0" bIns="0" rtlCol="0"/>
            <a:lstStyle/>
            <a:p>
              <a:endParaRPr/>
            </a:p>
          </p:txBody>
        </p:sp>
        <p:sp>
          <p:nvSpPr>
            <p:cNvPr id="127" name="object 127"/>
            <p:cNvSpPr/>
            <p:nvPr/>
          </p:nvSpPr>
          <p:spPr>
            <a:xfrm>
              <a:off x="990563" y="4364354"/>
              <a:ext cx="1626870" cy="0"/>
            </a:xfrm>
            <a:custGeom>
              <a:avLst/>
              <a:gdLst/>
              <a:ahLst/>
              <a:cxnLst/>
              <a:rect l="l" t="t" r="r" b="b"/>
              <a:pathLst>
                <a:path w="1626870">
                  <a:moveTo>
                    <a:pt x="0" y="0"/>
                  </a:moveTo>
                  <a:lnTo>
                    <a:pt x="1626869" y="0"/>
                  </a:lnTo>
                </a:path>
              </a:pathLst>
            </a:custGeom>
            <a:ln w="11112">
              <a:solidFill>
                <a:srgbClr val="BEBEBE"/>
              </a:solidFill>
            </a:ln>
          </p:spPr>
          <p:txBody>
            <a:bodyPr wrap="square" lIns="0" tIns="0" rIns="0" bIns="0" rtlCol="0"/>
            <a:lstStyle/>
            <a:p>
              <a:endParaRPr/>
            </a:p>
          </p:txBody>
        </p:sp>
      </p:grpSp>
      <p:sp>
        <p:nvSpPr>
          <p:cNvPr id="128" name="object 128"/>
          <p:cNvSpPr/>
          <p:nvPr/>
        </p:nvSpPr>
        <p:spPr>
          <a:xfrm>
            <a:off x="1050793" y="4836413"/>
            <a:ext cx="1506855" cy="53340"/>
          </a:xfrm>
          <a:custGeom>
            <a:avLst/>
            <a:gdLst/>
            <a:ahLst/>
            <a:cxnLst/>
            <a:rect l="l" t="t" r="r" b="b"/>
            <a:pathLst>
              <a:path w="1506855" h="53339">
                <a:moveTo>
                  <a:pt x="0" y="0"/>
                </a:moveTo>
                <a:lnTo>
                  <a:pt x="1506410" y="0"/>
                </a:lnTo>
              </a:path>
              <a:path w="1506855" h="53339">
                <a:moveTo>
                  <a:pt x="0" y="0"/>
                </a:moveTo>
                <a:lnTo>
                  <a:pt x="0" y="53340"/>
                </a:lnTo>
              </a:path>
              <a:path w="1506855" h="53339">
                <a:moveTo>
                  <a:pt x="167428" y="0"/>
                </a:moveTo>
                <a:lnTo>
                  <a:pt x="167428" y="53340"/>
                </a:lnTo>
              </a:path>
              <a:path w="1506855" h="53339">
                <a:moveTo>
                  <a:pt x="334782" y="0"/>
                </a:moveTo>
                <a:lnTo>
                  <a:pt x="334782" y="53340"/>
                </a:lnTo>
              </a:path>
              <a:path w="1506855" h="53339">
                <a:moveTo>
                  <a:pt x="502136" y="0"/>
                </a:moveTo>
                <a:lnTo>
                  <a:pt x="502136" y="53340"/>
                </a:lnTo>
              </a:path>
              <a:path w="1506855" h="53339">
                <a:moveTo>
                  <a:pt x="669491" y="0"/>
                </a:moveTo>
                <a:lnTo>
                  <a:pt x="669491" y="53340"/>
                </a:lnTo>
              </a:path>
              <a:path w="1506855" h="53339">
                <a:moveTo>
                  <a:pt x="836919" y="0"/>
                </a:moveTo>
                <a:lnTo>
                  <a:pt x="836919" y="53340"/>
                </a:lnTo>
              </a:path>
              <a:path w="1506855" h="53339">
                <a:moveTo>
                  <a:pt x="1004273" y="0"/>
                </a:moveTo>
                <a:lnTo>
                  <a:pt x="1004273" y="53340"/>
                </a:lnTo>
              </a:path>
              <a:path w="1506855" h="53339">
                <a:moveTo>
                  <a:pt x="1171627" y="0"/>
                </a:moveTo>
                <a:lnTo>
                  <a:pt x="1171627" y="53340"/>
                </a:lnTo>
              </a:path>
              <a:path w="1506855" h="53339">
                <a:moveTo>
                  <a:pt x="1338982" y="0"/>
                </a:moveTo>
                <a:lnTo>
                  <a:pt x="1338982" y="53340"/>
                </a:lnTo>
              </a:path>
              <a:path w="1506855" h="53339">
                <a:moveTo>
                  <a:pt x="1506410" y="0"/>
                </a:moveTo>
                <a:lnTo>
                  <a:pt x="1506410" y="53340"/>
                </a:lnTo>
              </a:path>
            </a:pathLst>
          </a:custGeom>
          <a:ln w="5556">
            <a:solidFill>
              <a:srgbClr val="000000"/>
            </a:solidFill>
          </a:ln>
        </p:spPr>
        <p:txBody>
          <a:bodyPr wrap="square" lIns="0" tIns="0" rIns="0" bIns="0" rtlCol="0"/>
          <a:lstStyle/>
          <a:p>
            <a:endParaRPr/>
          </a:p>
        </p:txBody>
      </p:sp>
      <p:sp>
        <p:nvSpPr>
          <p:cNvPr id="129" name="object 129"/>
          <p:cNvSpPr txBox="1"/>
          <p:nvPr/>
        </p:nvSpPr>
        <p:spPr>
          <a:xfrm>
            <a:off x="1013423" y="4926837"/>
            <a:ext cx="160591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1   </a:t>
            </a:r>
            <a:r>
              <a:rPr sz="700" spc="145" dirty="0">
                <a:latin typeface="Arial MT"/>
                <a:cs typeface="Arial MT"/>
              </a:rPr>
              <a:t> </a:t>
            </a:r>
            <a:r>
              <a:rPr sz="700" dirty="0">
                <a:latin typeface="Arial MT"/>
                <a:cs typeface="Arial MT"/>
              </a:rPr>
              <a:t>2   </a:t>
            </a:r>
            <a:r>
              <a:rPr sz="700" spc="150" dirty="0">
                <a:latin typeface="Arial MT"/>
                <a:cs typeface="Arial MT"/>
              </a:rPr>
              <a:t> </a:t>
            </a:r>
            <a:r>
              <a:rPr sz="700" dirty="0">
                <a:latin typeface="Arial MT"/>
                <a:cs typeface="Arial MT"/>
              </a:rPr>
              <a:t>3   </a:t>
            </a:r>
            <a:r>
              <a:rPr sz="700" spc="150" dirty="0">
                <a:latin typeface="Arial MT"/>
                <a:cs typeface="Arial MT"/>
              </a:rPr>
              <a:t> </a:t>
            </a:r>
            <a:r>
              <a:rPr sz="700" dirty="0">
                <a:latin typeface="Arial MT"/>
                <a:cs typeface="Arial MT"/>
              </a:rPr>
              <a:t>4   </a:t>
            </a:r>
            <a:r>
              <a:rPr sz="700" spc="150" dirty="0">
                <a:latin typeface="Arial MT"/>
                <a:cs typeface="Arial MT"/>
              </a:rPr>
              <a:t> </a:t>
            </a:r>
            <a:r>
              <a:rPr sz="700" dirty="0">
                <a:latin typeface="Arial MT"/>
                <a:cs typeface="Arial MT"/>
              </a:rPr>
              <a:t>5   </a:t>
            </a:r>
            <a:r>
              <a:rPr sz="700" spc="150" dirty="0">
                <a:latin typeface="Arial MT"/>
                <a:cs typeface="Arial MT"/>
              </a:rPr>
              <a:t> </a:t>
            </a:r>
            <a:r>
              <a:rPr sz="700" dirty="0">
                <a:latin typeface="Arial MT"/>
                <a:cs typeface="Arial MT"/>
              </a:rPr>
              <a:t>6   </a:t>
            </a:r>
            <a:r>
              <a:rPr sz="700" spc="150" dirty="0">
                <a:latin typeface="Arial MT"/>
                <a:cs typeface="Arial MT"/>
              </a:rPr>
              <a:t> </a:t>
            </a:r>
            <a:r>
              <a:rPr sz="700" dirty="0">
                <a:latin typeface="Arial MT"/>
                <a:cs typeface="Arial MT"/>
              </a:rPr>
              <a:t>7   </a:t>
            </a:r>
            <a:r>
              <a:rPr sz="700" spc="150" dirty="0">
                <a:latin typeface="Arial MT"/>
                <a:cs typeface="Arial MT"/>
              </a:rPr>
              <a:t> </a:t>
            </a:r>
            <a:r>
              <a:rPr sz="700" dirty="0">
                <a:latin typeface="Arial MT"/>
                <a:cs typeface="Arial MT"/>
              </a:rPr>
              <a:t>8   </a:t>
            </a:r>
            <a:r>
              <a:rPr sz="700" spc="150" dirty="0">
                <a:latin typeface="Arial MT"/>
                <a:cs typeface="Arial MT"/>
              </a:rPr>
              <a:t> </a:t>
            </a:r>
            <a:r>
              <a:rPr sz="700" dirty="0">
                <a:latin typeface="Arial MT"/>
                <a:cs typeface="Arial MT"/>
              </a:rPr>
              <a:t>9  </a:t>
            </a:r>
            <a:r>
              <a:rPr sz="700" spc="60" dirty="0">
                <a:latin typeface="Arial MT"/>
                <a:cs typeface="Arial MT"/>
              </a:rPr>
              <a:t> </a:t>
            </a:r>
            <a:r>
              <a:rPr sz="700" spc="-5" dirty="0">
                <a:latin typeface="Arial MT"/>
                <a:cs typeface="Arial MT"/>
              </a:rPr>
              <a:t>10</a:t>
            </a:r>
            <a:endParaRPr sz="700">
              <a:latin typeface="Arial MT"/>
              <a:cs typeface="Arial MT"/>
            </a:endParaRPr>
          </a:p>
        </p:txBody>
      </p:sp>
      <p:sp>
        <p:nvSpPr>
          <p:cNvPr id="130" name="object 130"/>
          <p:cNvSpPr txBox="1"/>
          <p:nvPr/>
        </p:nvSpPr>
        <p:spPr>
          <a:xfrm>
            <a:off x="698198" y="4589684"/>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0.03</a:t>
            </a:r>
            <a:endParaRPr sz="700">
              <a:latin typeface="Arial MT"/>
              <a:cs typeface="Arial MT"/>
            </a:endParaRPr>
          </a:p>
        </p:txBody>
      </p:sp>
      <p:sp>
        <p:nvSpPr>
          <p:cNvPr id="131" name="object 131"/>
          <p:cNvSpPr txBox="1"/>
          <p:nvPr/>
        </p:nvSpPr>
        <p:spPr>
          <a:xfrm>
            <a:off x="747612" y="4294684"/>
            <a:ext cx="14922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0.1</a:t>
            </a:r>
            <a:endParaRPr sz="700">
              <a:latin typeface="Arial MT"/>
              <a:cs typeface="Arial MT"/>
            </a:endParaRPr>
          </a:p>
        </p:txBody>
      </p:sp>
      <p:sp>
        <p:nvSpPr>
          <p:cNvPr id="132" name="object 132"/>
          <p:cNvSpPr txBox="1"/>
          <p:nvPr/>
        </p:nvSpPr>
        <p:spPr>
          <a:xfrm>
            <a:off x="698198" y="4041838"/>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0.16</a:t>
            </a:r>
            <a:endParaRPr sz="700">
              <a:latin typeface="Arial MT"/>
              <a:cs typeface="Arial MT"/>
            </a:endParaRPr>
          </a:p>
        </p:txBody>
      </p:sp>
      <p:sp>
        <p:nvSpPr>
          <p:cNvPr id="133" name="object 133"/>
          <p:cNvSpPr txBox="1"/>
          <p:nvPr/>
        </p:nvSpPr>
        <p:spPr>
          <a:xfrm>
            <a:off x="3077088" y="420037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34" name="object 134"/>
          <p:cNvSpPr txBox="1"/>
          <p:nvPr/>
        </p:nvSpPr>
        <p:spPr>
          <a:xfrm>
            <a:off x="3244442" y="4214600"/>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35" name="object 135"/>
          <p:cNvSpPr txBox="1"/>
          <p:nvPr/>
        </p:nvSpPr>
        <p:spPr>
          <a:xfrm>
            <a:off x="3411797" y="4282164"/>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36" name="object 136"/>
          <p:cNvSpPr txBox="1"/>
          <p:nvPr/>
        </p:nvSpPr>
        <p:spPr>
          <a:xfrm>
            <a:off x="3579225" y="4326021"/>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37" name="object 137"/>
          <p:cNvSpPr txBox="1"/>
          <p:nvPr/>
        </p:nvSpPr>
        <p:spPr>
          <a:xfrm>
            <a:off x="3746579" y="4352395"/>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38" name="object 138"/>
          <p:cNvSpPr txBox="1"/>
          <p:nvPr/>
        </p:nvSpPr>
        <p:spPr>
          <a:xfrm>
            <a:off x="3913933" y="4400401"/>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39" name="object 139"/>
          <p:cNvSpPr txBox="1"/>
          <p:nvPr/>
        </p:nvSpPr>
        <p:spPr>
          <a:xfrm>
            <a:off x="4081288" y="4379954"/>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40" name="object 140"/>
          <p:cNvSpPr txBox="1"/>
          <p:nvPr/>
        </p:nvSpPr>
        <p:spPr>
          <a:xfrm>
            <a:off x="4248716" y="4368471"/>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41" name="object 141"/>
          <p:cNvSpPr txBox="1"/>
          <p:nvPr/>
        </p:nvSpPr>
        <p:spPr>
          <a:xfrm>
            <a:off x="4416070" y="4354024"/>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42" name="object 142"/>
          <p:cNvSpPr txBox="1"/>
          <p:nvPr/>
        </p:nvSpPr>
        <p:spPr>
          <a:xfrm>
            <a:off x="4583424" y="4397067"/>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43" name="object 143"/>
          <p:cNvSpPr txBox="1"/>
          <p:nvPr/>
        </p:nvSpPr>
        <p:spPr>
          <a:xfrm>
            <a:off x="3014266" y="3280261"/>
            <a:ext cx="1687195" cy="158750"/>
          </a:xfrm>
          <a:prstGeom prst="rect">
            <a:avLst/>
          </a:prstGeom>
        </p:spPr>
        <p:txBody>
          <a:bodyPr vert="horz" wrap="square" lIns="0" tIns="15875" rIns="0" bIns="0" rtlCol="0">
            <a:spAutoFit/>
          </a:bodyPr>
          <a:lstStyle/>
          <a:p>
            <a:pPr marL="12700">
              <a:lnSpc>
                <a:spcPct val="100000"/>
              </a:lnSpc>
              <a:spcBef>
                <a:spcPts val="125"/>
              </a:spcBef>
            </a:pPr>
            <a:r>
              <a:rPr sz="850" b="1" spc="10" dirty="0">
                <a:latin typeface="Arial"/>
                <a:cs typeface="Arial"/>
              </a:rPr>
              <a:t>depress(ed/ing)</a:t>
            </a:r>
            <a:r>
              <a:rPr sz="850" b="1" spc="-10" dirty="0">
                <a:latin typeface="Arial"/>
                <a:cs typeface="Arial"/>
              </a:rPr>
              <a:t> </a:t>
            </a:r>
            <a:r>
              <a:rPr sz="850" b="1" spc="10" dirty="0">
                <a:latin typeface="Arial"/>
                <a:cs typeface="Arial"/>
              </a:rPr>
              <a:t>(18,498</a:t>
            </a:r>
            <a:r>
              <a:rPr sz="850" b="1" spc="-5" dirty="0">
                <a:latin typeface="Arial"/>
                <a:cs typeface="Arial"/>
              </a:rPr>
              <a:t> </a:t>
            </a:r>
            <a:r>
              <a:rPr sz="850" b="1" spc="10" dirty="0">
                <a:latin typeface="Arial"/>
                <a:cs typeface="Arial"/>
              </a:rPr>
              <a:t>tokens)</a:t>
            </a:r>
            <a:endParaRPr sz="850">
              <a:latin typeface="Arial"/>
              <a:cs typeface="Arial"/>
            </a:endParaRPr>
          </a:p>
        </p:txBody>
      </p:sp>
      <p:grpSp>
        <p:nvGrpSpPr>
          <p:cNvPr id="144" name="object 144"/>
          <p:cNvGrpSpPr/>
          <p:nvPr/>
        </p:nvGrpSpPr>
        <p:grpSpPr>
          <a:xfrm>
            <a:off x="2990813" y="4205964"/>
            <a:ext cx="1680210" cy="256540"/>
            <a:chOff x="2990813" y="4205964"/>
            <a:chExt cx="1680210" cy="256540"/>
          </a:xfrm>
        </p:grpSpPr>
        <p:sp>
          <p:nvSpPr>
            <p:cNvPr id="145" name="object 145"/>
            <p:cNvSpPr/>
            <p:nvPr/>
          </p:nvSpPr>
          <p:spPr>
            <a:xfrm>
              <a:off x="3104383" y="4237227"/>
              <a:ext cx="1506855" cy="200025"/>
            </a:xfrm>
            <a:custGeom>
              <a:avLst/>
              <a:gdLst/>
              <a:ahLst/>
              <a:cxnLst/>
              <a:rect l="l" t="t" r="r" b="b"/>
              <a:pathLst>
                <a:path w="1506854" h="200025">
                  <a:moveTo>
                    <a:pt x="0" y="0"/>
                  </a:moveTo>
                  <a:lnTo>
                    <a:pt x="167428" y="14223"/>
                  </a:lnTo>
                  <a:lnTo>
                    <a:pt x="334782" y="81787"/>
                  </a:lnTo>
                  <a:lnTo>
                    <a:pt x="502136" y="125645"/>
                  </a:lnTo>
                  <a:lnTo>
                    <a:pt x="669491" y="152018"/>
                  </a:lnTo>
                  <a:lnTo>
                    <a:pt x="836919" y="200024"/>
                  </a:lnTo>
                  <a:lnTo>
                    <a:pt x="1004273" y="179577"/>
                  </a:lnTo>
                  <a:lnTo>
                    <a:pt x="1171627" y="168095"/>
                  </a:lnTo>
                  <a:lnTo>
                    <a:pt x="1338982" y="153648"/>
                  </a:lnTo>
                  <a:lnTo>
                    <a:pt x="1506410" y="196691"/>
                  </a:lnTo>
                </a:path>
              </a:pathLst>
            </a:custGeom>
            <a:ln w="5556">
              <a:solidFill>
                <a:srgbClr val="000000"/>
              </a:solidFill>
            </a:ln>
          </p:spPr>
          <p:txBody>
            <a:bodyPr wrap="square" lIns="0" tIns="0" rIns="0" bIns="0" rtlCol="0"/>
            <a:lstStyle/>
            <a:p>
              <a:endParaRPr/>
            </a:p>
          </p:txBody>
        </p:sp>
        <p:sp>
          <p:nvSpPr>
            <p:cNvPr id="146" name="object 146"/>
            <p:cNvSpPr/>
            <p:nvPr/>
          </p:nvSpPr>
          <p:spPr>
            <a:xfrm>
              <a:off x="3104383" y="4212928"/>
              <a:ext cx="1339215" cy="242570"/>
            </a:xfrm>
            <a:custGeom>
              <a:avLst/>
              <a:gdLst/>
              <a:ahLst/>
              <a:cxnLst/>
              <a:rect l="l" t="t" r="r" b="b"/>
              <a:pathLst>
                <a:path w="1339214" h="242570">
                  <a:moveTo>
                    <a:pt x="0" y="47783"/>
                  </a:moveTo>
                  <a:lnTo>
                    <a:pt x="0" y="0"/>
                  </a:lnTo>
                </a:path>
                <a:path w="1339214" h="242570">
                  <a:moveTo>
                    <a:pt x="167428" y="72453"/>
                  </a:moveTo>
                  <a:lnTo>
                    <a:pt x="167428" y="2889"/>
                  </a:lnTo>
                </a:path>
                <a:path w="1339214" h="242570">
                  <a:moveTo>
                    <a:pt x="334782" y="135127"/>
                  </a:moveTo>
                  <a:lnTo>
                    <a:pt x="334782" y="75564"/>
                  </a:lnTo>
                </a:path>
                <a:path w="1339214" h="242570">
                  <a:moveTo>
                    <a:pt x="502136" y="176688"/>
                  </a:moveTo>
                  <a:lnTo>
                    <a:pt x="502136" y="121867"/>
                  </a:lnTo>
                </a:path>
                <a:path w="1339214" h="242570">
                  <a:moveTo>
                    <a:pt x="669491" y="198543"/>
                  </a:moveTo>
                  <a:lnTo>
                    <a:pt x="669491" y="153056"/>
                  </a:lnTo>
                </a:path>
                <a:path w="1339214" h="242570">
                  <a:moveTo>
                    <a:pt x="836919" y="242326"/>
                  </a:moveTo>
                  <a:lnTo>
                    <a:pt x="836919" y="205581"/>
                  </a:lnTo>
                </a:path>
                <a:path w="1339214" h="242570">
                  <a:moveTo>
                    <a:pt x="1004273" y="219212"/>
                  </a:moveTo>
                  <a:lnTo>
                    <a:pt x="1004273" y="188023"/>
                  </a:lnTo>
                </a:path>
                <a:path w="1339214" h="242570">
                  <a:moveTo>
                    <a:pt x="1171627" y="206618"/>
                  </a:moveTo>
                  <a:lnTo>
                    <a:pt x="1171627" y="177874"/>
                  </a:lnTo>
                </a:path>
                <a:path w="1339214" h="242570">
                  <a:moveTo>
                    <a:pt x="1338982" y="193801"/>
                  </a:moveTo>
                  <a:lnTo>
                    <a:pt x="1338982" y="161575"/>
                  </a:lnTo>
                </a:path>
              </a:pathLst>
            </a:custGeom>
            <a:ln w="13927">
              <a:solidFill>
                <a:srgbClr val="000000"/>
              </a:solidFill>
            </a:ln>
          </p:spPr>
          <p:txBody>
            <a:bodyPr wrap="square" lIns="0" tIns="0" rIns="0" bIns="0" rtlCol="0"/>
            <a:lstStyle/>
            <a:p>
              <a:endParaRPr/>
            </a:p>
          </p:txBody>
        </p:sp>
        <p:sp>
          <p:nvSpPr>
            <p:cNvPr id="147" name="object 147"/>
            <p:cNvSpPr/>
            <p:nvPr/>
          </p:nvSpPr>
          <p:spPr>
            <a:xfrm>
              <a:off x="4603829" y="4422509"/>
              <a:ext cx="13970" cy="22860"/>
            </a:xfrm>
            <a:custGeom>
              <a:avLst/>
              <a:gdLst/>
              <a:ahLst/>
              <a:cxnLst/>
              <a:rect l="l" t="t" r="r" b="b"/>
              <a:pathLst>
                <a:path w="13970" h="22860">
                  <a:moveTo>
                    <a:pt x="0" y="22447"/>
                  </a:moveTo>
                  <a:lnTo>
                    <a:pt x="13927" y="22447"/>
                  </a:lnTo>
                  <a:lnTo>
                    <a:pt x="13927" y="0"/>
                  </a:lnTo>
                  <a:lnTo>
                    <a:pt x="0" y="0"/>
                  </a:lnTo>
                  <a:lnTo>
                    <a:pt x="0" y="22447"/>
                  </a:lnTo>
                  <a:close/>
                </a:path>
              </a:pathLst>
            </a:custGeom>
            <a:solidFill>
              <a:srgbClr val="000000"/>
            </a:solidFill>
          </p:spPr>
          <p:txBody>
            <a:bodyPr wrap="square" lIns="0" tIns="0" rIns="0" bIns="0" rtlCol="0"/>
            <a:lstStyle/>
            <a:p>
              <a:endParaRPr/>
            </a:p>
          </p:txBody>
        </p:sp>
        <p:sp>
          <p:nvSpPr>
            <p:cNvPr id="148" name="object 148"/>
            <p:cNvSpPr/>
            <p:nvPr/>
          </p:nvSpPr>
          <p:spPr>
            <a:xfrm>
              <a:off x="3104383" y="4260711"/>
              <a:ext cx="1339215" cy="194945"/>
            </a:xfrm>
            <a:custGeom>
              <a:avLst/>
              <a:gdLst/>
              <a:ahLst/>
              <a:cxnLst/>
              <a:rect l="l" t="t" r="r" b="b"/>
              <a:pathLst>
                <a:path w="1339214" h="194945">
                  <a:moveTo>
                    <a:pt x="0" y="0"/>
                  </a:moveTo>
                  <a:lnTo>
                    <a:pt x="0" y="0"/>
                  </a:lnTo>
                </a:path>
                <a:path w="1339214" h="194945">
                  <a:moveTo>
                    <a:pt x="167428" y="24669"/>
                  </a:moveTo>
                  <a:lnTo>
                    <a:pt x="167428" y="24669"/>
                  </a:lnTo>
                </a:path>
                <a:path w="1339214" h="194945">
                  <a:moveTo>
                    <a:pt x="334782" y="87344"/>
                  </a:moveTo>
                  <a:lnTo>
                    <a:pt x="334782" y="87344"/>
                  </a:lnTo>
                </a:path>
                <a:path w="1339214" h="194945">
                  <a:moveTo>
                    <a:pt x="502136" y="128904"/>
                  </a:moveTo>
                  <a:lnTo>
                    <a:pt x="502136" y="128904"/>
                  </a:lnTo>
                </a:path>
                <a:path w="1339214" h="194945">
                  <a:moveTo>
                    <a:pt x="669491" y="150759"/>
                  </a:moveTo>
                  <a:lnTo>
                    <a:pt x="669491" y="150759"/>
                  </a:lnTo>
                </a:path>
                <a:path w="1339214" h="194945">
                  <a:moveTo>
                    <a:pt x="836919" y="194542"/>
                  </a:moveTo>
                  <a:lnTo>
                    <a:pt x="836919" y="194542"/>
                  </a:lnTo>
                </a:path>
                <a:path w="1339214" h="194945">
                  <a:moveTo>
                    <a:pt x="1004273" y="171428"/>
                  </a:moveTo>
                  <a:lnTo>
                    <a:pt x="1004273" y="171428"/>
                  </a:lnTo>
                </a:path>
                <a:path w="1339214" h="194945">
                  <a:moveTo>
                    <a:pt x="1171627" y="158834"/>
                  </a:moveTo>
                  <a:lnTo>
                    <a:pt x="1171627" y="158834"/>
                  </a:lnTo>
                </a:path>
                <a:path w="1339214" h="194945">
                  <a:moveTo>
                    <a:pt x="1338982" y="146018"/>
                  </a:moveTo>
                  <a:lnTo>
                    <a:pt x="1338982" y="146018"/>
                  </a:lnTo>
                </a:path>
              </a:pathLst>
            </a:custGeom>
            <a:ln w="13927">
              <a:solidFill>
                <a:srgbClr val="000000"/>
              </a:solidFill>
            </a:ln>
          </p:spPr>
          <p:txBody>
            <a:bodyPr wrap="square" lIns="0" tIns="0" rIns="0" bIns="0" rtlCol="0"/>
            <a:lstStyle/>
            <a:p>
              <a:endParaRPr/>
            </a:p>
          </p:txBody>
        </p:sp>
        <p:sp>
          <p:nvSpPr>
            <p:cNvPr id="149" name="object 149"/>
            <p:cNvSpPr/>
            <p:nvPr/>
          </p:nvSpPr>
          <p:spPr>
            <a:xfrm>
              <a:off x="4610793" y="4437993"/>
              <a:ext cx="0" cy="13970"/>
            </a:xfrm>
            <a:custGeom>
              <a:avLst/>
              <a:gdLst/>
              <a:ahLst/>
              <a:cxnLst/>
              <a:rect l="l" t="t" r="r" b="b"/>
              <a:pathLst>
                <a:path h="13970">
                  <a:moveTo>
                    <a:pt x="0" y="13927"/>
                  </a:moveTo>
                  <a:lnTo>
                    <a:pt x="0" y="0"/>
                  </a:lnTo>
                  <a:lnTo>
                    <a:pt x="0" y="13927"/>
                  </a:lnTo>
                  <a:close/>
                </a:path>
              </a:pathLst>
            </a:custGeom>
            <a:solidFill>
              <a:srgbClr val="000000"/>
            </a:solidFill>
          </p:spPr>
          <p:txBody>
            <a:bodyPr wrap="square" lIns="0" tIns="0" rIns="0" bIns="0" rtlCol="0"/>
            <a:lstStyle/>
            <a:p>
              <a:endParaRPr/>
            </a:p>
          </p:txBody>
        </p:sp>
        <p:sp>
          <p:nvSpPr>
            <p:cNvPr id="150" name="object 150"/>
            <p:cNvSpPr/>
            <p:nvPr/>
          </p:nvSpPr>
          <p:spPr>
            <a:xfrm>
              <a:off x="3104383" y="4212928"/>
              <a:ext cx="1339215" cy="205740"/>
            </a:xfrm>
            <a:custGeom>
              <a:avLst/>
              <a:gdLst/>
              <a:ahLst/>
              <a:cxnLst/>
              <a:rect l="l" t="t" r="r" b="b"/>
              <a:pathLst>
                <a:path w="1339214" h="205739">
                  <a:moveTo>
                    <a:pt x="0" y="0"/>
                  </a:moveTo>
                  <a:lnTo>
                    <a:pt x="0" y="0"/>
                  </a:lnTo>
                </a:path>
                <a:path w="1339214" h="205739">
                  <a:moveTo>
                    <a:pt x="167428" y="2889"/>
                  </a:moveTo>
                  <a:lnTo>
                    <a:pt x="167428" y="2889"/>
                  </a:lnTo>
                </a:path>
                <a:path w="1339214" h="205739">
                  <a:moveTo>
                    <a:pt x="334782" y="75564"/>
                  </a:moveTo>
                  <a:lnTo>
                    <a:pt x="334782" y="75564"/>
                  </a:lnTo>
                </a:path>
                <a:path w="1339214" h="205739">
                  <a:moveTo>
                    <a:pt x="502136" y="121867"/>
                  </a:moveTo>
                  <a:lnTo>
                    <a:pt x="502136" y="121867"/>
                  </a:lnTo>
                </a:path>
                <a:path w="1339214" h="205739">
                  <a:moveTo>
                    <a:pt x="669491" y="153056"/>
                  </a:moveTo>
                  <a:lnTo>
                    <a:pt x="669491" y="153056"/>
                  </a:lnTo>
                </a:path>
                <a:path w="1339214" h="205739">
                  <a:moveTo>
                    <a:pt x="836919" y="205581"/>
                  </a:moveTo>
                  <a:lnTo>
                    <a:pt x="836919" y="205581"/>
                  </a:lnTo>
                </a:path>
                <a:path w="1339214" h="205739">
                  <a:moveTo>
                    <a:pt x="1004273" y="188023"/>
                  </a:moveTo>
                  <a:lnTo>
                    <a:pt x="1004273" y="188023"/>
                  </a:lnTo>
                </a:path>
                <a:path w="1339214" h="205739">
                  <a:moveTo>
                    <a:pt x="1171627" y="177874"/>
                  </a:moveTo>
                  <a:lnTo>
                    <a:pt x="1171627" y="177874"/>
                  </a:lnTo>
                </a:path>
                <a:path w="1339214" h="205739">
                  <a:moveTo>
                    <a:pt x="1338982" y="161575"/>
                  </a:moveTo>
                  <a:lnTo>
                    <a:pt x="1338982" y="161575"/>
                  </a:lnTo>
                </a:path>
              </a:pathLst>
            </a:custGeom>
            <a:ln w="13927">
              <a:solidFill>
                <a:srgbClr val="000000"/>
              </a:solidFill>
            </a:ln>
          </p:spPr>
          <p:txBody>
            <a:bodyPr wrap="square" lIns="0" tIns="0" rIns="0" bIns="0" rtlCol="0"/>
            <a:lstStyle/>
            <a:p>
              <a:endParaRPr/>
            </a:p>
          </p:txBody>
        </p:sp>
        <p:sp>
          <p:nvSpPr>
            <p:cNvPr id="151" name="object 151"/>
            <p:cNvSpPr/>
            <p:nvPr/>
          </p:nvSpPr>
          <p:spPr>
            <a:xfrm>
              <a:off x="4610793" y="4415545"/>
              <a:ext cx="0" cy="13970"/>
            </a:xfrm>
            <a:custGeom>
              <a:avLst/>
              <a:gdLst/>
              <a:ahLst/>
              <a:cxnLst/>
              <a:rect l="l" t="t" r="r" b="b"/>
              <a:pathLst>
                <a:path h="13970">
                  <a:moveTo>
                    <a:pt x="0" y="13927"/>
                  </a:moveTo>
                  <a:lnTo>
                    <a:pt x="0" y="0"/>
                  </a:lnTo>
                  <a:lnTo>
                    <a:pt x="0" y="13927"/>
                  </a:lnTo>
                  <a:close/>
                </a:path>
              </a:pathLst>
            </a:custGeom>
            <a:solidFill>
              <a:srgbClr val="000000"/>
            </a:solidFill>
          </p:spPr>
          <p:txBody>
            <a:bodyPr wrap="square" lIns="0" tIns="0" rIns="0" bIns="0" rtlCol="0"/>
            <a:lstStyle/>
            <a:p>
              <a:endParaRPr/>
            </a:p>
          </p:txBody>
        </p:sp>
        <p:sp>
          <p:nvSpPr>
            <p:cNvPr id="152" name="object 152"/>
            <p:cNvSpPr/>
            <p:nvPr/>
          </p:nvSpPr>
          <p:spPr>
            <a:xfrm>
              <a:off x="2990813" y="4237968"/>
              <a:ext cx="53340" cy="210820"/>
            </a:xfrm>
            <a:custGeom>
              <a:avLst/>
              <a:gdLst/>
              <a:ahLst/>
              <a:cxnLst/>
              <a:rect l="l" t="t" r="r" b="b"/>
              <a:pathLst>
                <a:path w="53339" h="210820">
                  <a:moveTo>
                    <a:pt x="53339" y="210692"/>
                  </a:moveTo>
                  <a:lnTo>
                    <a:pt x="53339" y="0"/>
                  </a:lnTo>
                </a:path>
                <a:path w="53339" h="210820">
                  <a:moveTo>
                    <a:pt x="53339" y="210692"/>
                  </a:moveTo>
                  <a:lnTo>
                    <a:pt x="0" y="210692"/>
                  </a:lnTo>
                </a:path>
                <a:path w="53339" h="210820">
                  <a:moveTo>
                    <a:pt x="53339" y="84306"/>
                  </a:moveTo>
                  <a:lnTo>
                    <a:pt x="0" y="84306"/>
                  </a:lnTo>
                </a:path>
                <a:path w="53339" h="210820">
                  <a:moveTo>
                    <a:pt x="53339" y="0"/>
                  </a:moveTo>
                  <a:lnTo>
                    <a:pt x="0" y="0"/>
                  </a:lnTo>
                </a:path>
              </a:pathLst>
            </a:custGeom>
            <a:ln w="5556">
              <a:solidFill>
                <a:srgbClr val="000000"/>
              </a:solidFill>
            </a:ln>
          </p:spPr>
          <p:txBody>
            <a:bodyPr wrap="square" lIns="0" tIns="0" rIns="0" bIns="0" rtlCol="0"/>
            <a:lstStyle/>
            <a:p>
              <a:endParaRPr/>
            </a:p>
          </p:txBody>
        </p:sp>
        <p:sp>
          <p:nvSpPr>
            <p:cNvPr id="153" name="object 153"/>
            <p:cNvSpPr/>
            <p:nvPr/>
          </p:nvSpPr>
          <p:spPr>
            <a:xfrm>
              <a:off x="3044153" y="4364354"/>
              <a:ext cx="1626870" cy="0"/>
            </a:xfrm>
            <a:custGeom>
              <a:avLst/>
              <a:gdLst/>
              <a:ahLst/>
              <a:cxnLst/>
              <a:rect l="l" t="t" r="r" b="b"/>
              <a:pathLst>
                <a:path w="1626870">
                  <a:moveTo>
                    <a:pt x="0" y="0"/>
                  </a:moveTo>
                  <a:lnTo>
                    <a:pt x="1626869" y="0"/>
                  </a:lnTo>
                </a:path>
              </a:pathLst>
            </a:custGeom>
            <a:ln w="11112">
              <a:solidFill>
                <a:srgbClr val="BEBEBE"/>
              </a:solidFill>
            </a:ln>
          </p:spPr>
          <p:txBody>
            <a:bodyPr wrap="square" lIns="0" tIns="0" rIns="0" bIns="0" rtlCol="0"/>
            <a:lstStyle/>
            <a:p>
              <a:endParaRPr/>
            </a:p>
          </p:txBody>
        </p:sp>
      </p:grpSp>
      <p:sp>
        <p:nvSpPr>
          <p:cNvPr id="154" name="object 154"/>
          <p:cNvSpPr/>
          <p:nvPr/>
        </p:nvSpPr>
        <p:spPr>
          <a:xfrm>
            <a:off x="3104382" y="4836413"/>
            <a:ext cx="1506855" cy="53340"/>
          </a:xfrm>
          <a:custGeom>
            <a:avLst/>
            <a:gdLst/>
            <a:ahLst/>
            <a:cxnLst/>
            <a:rect l="l" t="t" r="r" b="b"/>
            <a:pathLst>
              <a:path w="1506854" h="53339">
                <a:moveTo>
                  <a:pt x="0" y="0"/>
                </a:moveTo>
                <a:lnTo>
                  <a:pt x="1506410" y="0"/>
                </a:lnTo>
              </a:path>
              <a:path w="1506854" h="53339">
                <a:moveTo>
                  <a:pt x="0" y="0"/>
                </a:moveTo>
                <a:lnTo>
                  <a:pt x="0" y="53340"/>
                </a:lnTo>
              </a:path>
              <a:path w="1506854" h="53339">
                <a:moveTo>
                  <a:pt x="167428" y="0"/>
                </a:moveTo>
                <a:lnTo>
                  <a:pt x="167428" y="53340"/>
                </a:lnTo>
              </a:path>
              <a:path w="1506854" h="53339">
                <a:moveTo>
                  <a:pt x="334782" y="0"/>
                </a:moveTo>
                <a:lnTo>
                  <a:pt x="334782" y="53340"/>
                </a:lnTo>
              </a:path>
              <a:path w="1506854" h="53339">
                <a:moveTo>
                  <a:pt x="502136" y="0"/>
                </a:moveTo>
                <a:lnTo>
                  <a:pt x="502136" y="53340"/>
                </a:lnTo>
              </a:path>
              <a:path w="1506854" h="53339">
                <a:moveTo>
                  <a:pt x="669491" y="0"/>
                </a:moveTo>
                <a:lnTo>
                  <a:pt x="669491" y="53340"/>
                </a:lnTo>
              </a:path>
              <a:path w="1506854" h="53339">
                <a:moveTo>
                  <a:pt x="836919" y="0"/>
                </a:moveTo>
                <a:lnTo>
                  <a:pt x="836919" y="53340"/>
                </a:lnTo>
              </a:path>
              <a:path w="1506854" h="53339">
                <a:moveTo>
                  <a:pt x="1004273" y="0"/>
                </a:moveTo>
                <a:lnTo>
                  <a:pt x="1004273" y="53340"/>
                </a:lnTo>
              </a:path>
              <a:path w="1506854" h="53339">
                <a:moveTo>
                  <a:pt x="1171627" y="0"/>
                </a:moveTo>
                <a:lnTo>
                  <a:pt x="1171627" y="53340"/>
                </a:lnTo>
              </a:path>
              <a:path w="1506854" h="53339">
                <a:moveTo>
                  <a:pt x="1338982" y="0"/>
                </a:moveTo>
                <a:lnTo>
                  <a:pt x="1338982" y="53340"/>
                </a:lnTo>
              </a:path>
              <a:path w="1506854" h="53339">
                <a:moveTo>
                  <a:pt x="1506410" y="0"/>
                </a:moveTo>
                <a:lnTo>
                  <a:pt x="1506410" y="53340"/>
                </a:lnTo>
              </a:path>
            </a:pathLst>
          </a:custGeom>
          <a:ln w="5556">
            <a:solidFill>
              <a:srgbClr val="000000"/>
            </a:solidFill>
          </a:ln>
        </p:spPr>
        <p:txBody>
          <a:bodyPr wrap="square" lIns="0" tIns="0" rIns="0" bIns="0" rtlCol="0"/>
          <a:lstStyle/>
          <a:p>
            <a:endParaRPr/>
          </a:p>
        </p:txBody>
      </p:sp>
      <p:sp>
        <p:nvSpPr>
          <p:cNvPr id="155" name="object 155"/>
          <p:cNvSpPr txBox="1"/>
          <p:nvPr/>
        </p:nvSpPr>
        <p:spPr>
          <a:xfrm>
            <a:off x="3067013" y="4926837"/>
            <a:ext cx="160591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1   </a:t>
            </a:r>
            <a:r>
              <a:rPr sz="700" spc="145" dirty="0">
                <a:latin typeface="Arial MT"/>
                <a:cs typeface="Arial MT"/>
              </a:rPr>
              <a:t> </a:t>
            </a:r>
            <a:r>
              <a:rPr sz="700" dirty="0">
                <a:latin typeface="Arial MT"/>
                <a:cs typeface="Arial MT"/>
              </a:rPr>
              <a:t>2   </a:t>
            </a:r>
            <a:r>
              <a:rPr sz="700" spc="150" dirty="0">
                <a:latin typeface="Arial MT"/>
                <a:cs typeface="Arial MT"/>
              </a:rPr>
              <a:t> </a:t>
            </a:r>
            <a:r>
              <a:rPr sz="700" dirty="0">
                <a:latin typeface="Arial MT"/>
                <a:cs typeface="Arial MT"/>
              </a:rPr>
              <a:t>3   </a:t>
            </a:r>
            <a:r>
              <a:rPr sz="700" spc="150" dirty="0">
                <a:latin typeface="Arial MT"/>
                <a:cs typeface="Arial MT"/>
              </a:rPr>
              <a:t> </a:t>
            </a:r>
            <a:r>
              <a:rPr sz="700" dirty="0">
                <a:latin typeface="Arial MT"/>
                <a:cs typeface="Arial MT"/>
              </a:rPr>
              <a:t>4   </a:t>
            </a:r>
            <a:r>
              <a:rPr sz="700" spc="150" dirty="0">
                <a:latin typeface="Arial MT"/>
                <a:cs typeface="Arial MT"/>
              </a:rPr>
              <a:t> </a:t>
            </a:r>
            <a:r>
              <a:rPr sz="700" dirty="0">
                <a:latin typeface="Arial MT"/>
                <a:cs typeface="Arial MT"/>
              </a:rPr>
              <a:t>5   </a:t>
            </a:r>
            <a:r>
              <a:rPr sz="700" spc="150" dirty="0">
                <a:latin typeface="Arial MT"/>
                <a:cs typeface="Arial MT"/>
              </a:rPr>
              <a:t> </a:t>
            </a:r>
            <a:r>
              <a:rPr sz="700" dirty="0">
                <a:latin typeface="Arial MT"/>
                <a:cs typeface="Arial MT"/>
              </a:rPr>
              <a:t>6   </a:t>
            </a:r>
            <a:r>
              <a:rPr sz="700" spc="150" dirty="0">
                <a:latin typeface="Arial MT"/>
                <a:cs typeface="Arial MT"/>
              </a:rPr>
              <a:t> </a:t>
            </a:r>
            <a:r>
              <a:rPr sz="700" dirty="0">
                <a:latin typeface="Arial MT"/>
                <a:cs typeface="Arial MT"/>
              </a:rPr>
              <a:t>7   </a:t>
            </a:r>
            <a:r>
              <a:rPr sz="700" spc="150" dirty="0">
                <a:latin typeface="Arial MT"/>
                <a:cs typeface="Arial MT"/>
              </a:rPr>
              <a:t> </a:t>
            </a:r>
            <a:r>
              <a:rPr sz="700" dirty="0">
                <a:latin typeface="Arial MT"/>
                <a:cs typeface="Arial MT"/>
              </a:rPr>
              <a:t>8   </a:t>
            </a:r>
            <a:r>
              <a:rPr sz="700" spc="150" dirty="0">
                <a:latin typeface="Arial MT"/>
                <a:cs typeface="Arial MT"/>
              </a:rPr>
              <a:t> </a:t>
            </a:r>
            <a:r>
              <a:rPr sz="700" dirty="0">
                <a:latin typeface="Arial MT"/>
                <a:cs typeface="Arial MT"/>
              </a:rPr>
              <a:t>9  </a:t>
            </a:r>
            <a:r>
              <a:rPr sz="700" spc="60" dirty="0">
                <a:latin typeface="Arial MT"/>
                <a:cs typeface="Arial MT"/>
              </a:rPr>
              <a:t> </a:t>
            </a:r>
            <a:r>
              <a:rPr sz="700" spc="-5" dirty="0">
                <a:latin typeface="Arial MT"/>
                <a:cs typeface="Arial MT"/>
              </a:rPr>
              <a:t>10</a:t>
            </a:r>
            <a:endParaRPr sz="700">
              <a:latin typeface="Arial MT"/>
              <a:cs typeface="Arial MT"/>
            </a:endParaRPr>
          </a:p>
        </p:txBody>
      </p:sp>
      <p:sp>
        <p:nvSpPr>
          <p:cNvPr id="156" name="object 156"/>
          <p:cNvSpPr txBox="1"/>
          <p:nvPr/>
        </p:nvSpPr>
        <p:spPr>
          <a:xfrm>
            <a:off x="2751788" y="4168298"/>
            <a:ext cx="198755" cy="342900"/>
          </a:xfrm>
          <a:prstGeom prst="rect">
            <a:avLst/>
          </a:prstGeom>
        </p:spPr>
        <p:txBody>
          <a:bodyPr vert="horz" wrap="square" lIns="0" tIns="12700" rIns="0" bIns="0" rtlCol="0">
            <a:spAutoFit/>
          </a:bodyPr>
          <a:lstStyle/>
          <a:p>
            <a:pPr marL="12700">
              <a:lnSpc>
                <a:spcPts val="750"/>
              </a:lnSpc>
              <a:spcBef>
                <a:spcPts val="100"/>
              </a:spcBef>
            </a:pPr>
            <a:r>
              <a:rPr sz="700" spc="-5" dirty="0">
                <a:latin typeface="Arial MT"/>
                <a:cs typeface="Arial MT"/>
              </a:rPr>
              <a:t>0.13</a:t>
            </a:r>
            <a:endParaRPr sz="700">
              <a:latin typeface="Arial MT"/>
              <a:cs typeface="Arial MT"/>
            </a:endParaRPr>
          </a:p>
          <a:p>
            <a:pPr marL="12700">
              <a:lnSpc>
                <a:spcPts val="750"/>
              </a:lnSpc>
            </a:pPr>
            <a:r>
              <a:rPr sz="700" spc="-5" dirty="0">
                <a:latin typeface="Arial MT"/>
                <a:cs typeface="Arial MT"/>
              </a:rPr>
              <a:t>0.11</a:t>
            </a:r>
            <a:endParaRPr sz="700">
              <a:latin typeface="Arial MT"/>
              <a:cs typeface="Arial MT"/>
            </a:endParaRPr>
          </a:p>
          <a:p>
            <a:pPr marL="12700">
              <a:lnSpc>
                <a:spcPct val="100000"/>
              </a:lnSpc>
              <a:spcBef>
                <a:spcPts val="155"/>
              </a:spcBef>
            </a:pPr>
            <a:r>
              <a:rPr sz="700" spc="-5" dirty="0">
                <a:latin typeface="Arial MT"/>
                <a:cs typeface="Arial MT"/>
              </a:rPr>
              <a:t>0.08</a:t>
            </a:r>
            <a:endParaRPr sz="700">
              <a:latin typeface="Arial MT"/>
              <a:cs typeface="Arial MT"/>
            </a:endParaRPr>
          </a:p>
        </p:txBody>
      </p:sp>
      <p:sp>
        <p:nvSpPr>
          <p:cNvPr id="157" name="object 157"/>
          <p:cNvSpPr txBox="1"/>
          <p:nvPr/>
        </p:nvSpPr>
        <p:spPr>
          <a:xfrm>
            <a:off x="5130678" y="3879373"/>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58" name="object 158"/>
          <p:cNvSpPr txBox="1"/>
          <p:nvPr/>
        </p:nvSpPr>
        <p:spPr>
          <a:xfrm>
            <a:off x="5298032" y="4059025"/>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59" name="object 159"/>
          <p:cNvSpPr txBox="1"/>
          <p:nvPr/>
        </p:nvSpPr>
        <p:spPr>
          <a:xfrm>
            <a:off x="5465386" y="4187041"/>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60" name="object 160"/>
          <p:cNvSpPr txBox="1"/>
          <p:nvPr/>
        </p:nvSpPr>
        <p:spPr>
          <a:xfrm>
            <a:off x="5632815" y="4274311"/>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61" name="object 161"/>
          <p:cNvSpPr txBox="1"/>
          <p:nvPr/>
        </p:nvSpPr>
        <p:spPr>
          <a:xfrm>
            <a:off x="5085043" y="4322539"/>
            <a:ext cx="1652270" cy="69850"/>
          </a:xfrm>
          <a:prstGeom prst="rect">
            <a:avLst/>
          </a:prstGeom>
        </p:spPr>
        <p:txBody>
          <a:bodyPr vert="horz" wrap="square" lIns="0" tIns="11430" rIns="0" bIns="0" rtlCol="0">
            <a:spAutoFit/>
          </a:bodyPr>
          <a:lstStyle/>
          <a:p>
            <a:pPr marL="12700">
              <a:lnSpc>
                <a:spcPct val="100000"/>
              </a:lnSpc>
              <a:spcBef>
                <a:spcPts val="90"/>
              </a:spcBef>
              <a:tabLst>
                <a:tab pos="727710" algn="l"/>
                <a:tab pos="1638935" algn="l"/>
              </a:tabLst>
            </a:pPr>
            <a:r>
              <a:rPr sz="300" b="1" u="sng" spc="-5" dirty="0">
                <a:uFill>
                  <a:solidFill>
                    <a:srgbClr val="BEBEBE"/>
                  </a:solidFill>
                </a:uFill>
                <a:latin typeface="Times New Roman"/>
                <a:cs typeface="Times New Roman"/>
              </a:rPr>
              <a:t> 	</a:t>
            </a:r>
            <a:r>
              <a:rPr sz="300" u="sng" spc="-70" dirty="0">
                <a:uFill>
                  <a:solidFill>
                    <a:srgbClr val="BEBEBE"/>
                  </a:solidFill>
                </a:uFill>
                <a:latin typeface="MS UI Gothic"/>
                <a:cs typeface="MS UI Gothic"/>
              </a:rPr>
              <a:t>●	</a:t>
            </a:r>
            <a:endParaRPr sz="300">
              <a:latin typeface="MS UI Gothic"/>
              <a:cs typeface="MS UI Gothic"/>
            </a:endParaRPr>
          </a:p>
        </p:txBody>
      </p:sp>
      <p:sp>
        <p:nvSpPr>
          <p:cNvPr id="162" name="object 162"/>
          <p:cNvSpPr txBox="1"/>
          <p:nvPr/>
        </p:nvSpPr>
        <p:spPr>
          <a:xfrm>
            <a:off x="5967523" y="4384325"/>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63" name="object 163"/>
          <p:cNvSpPr txBox="1"/>
          <p:nvPr/>
        </p:nvSpPr>
        <p:spPr>
          <a:xfrm>
            <a:off x="6134877" y="447366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64" name="object 164"/>
          <p:cNvSpPr txBox="1"/>
          <p:nvPr/>
        </p:nvSpPr>
        <p:spPr>
          <a:xfrm>
            <a:off x="6302306" y="454256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65" name="object 165"/>
          <p:cNvSpPr txBox="1"/>
          <p:nvPr/>
        </p:nvSpPr>
        <p:spPr>
          <a:xfrm>
            <a:off x="6469660" y="457249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66" name="object 166"/>
          <p:cNvSpPr txBox="1"/>
          <p:nvPr/>
        </p:nvSpPr>
        <p:spPr>
          <a:xfrm>
            <a:off x="6637015" y="457997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67" name="object 167"/>
          <p:cNvSpPr txBox="1"/>
          <p:nvPr/>
        </p:nvSpPr>
        <p:spPr>
          <a:xfrm>
            <a:off x="5351891" y="3280261"/>
            <a:ext cx="1118870" cy="158750"/>
          </a:xfrm>
          <a:prstGeom prst="rect">
            <a:avLst/>
          </a:prstGeom>
        </p:spPr>
        <p:txBody>
          <a:bodyPr vert="horz" wrap="square" lIns="0" tIns="15875" rIns="0" bIns="0" rtlCol="0">
            <a:spAutoFit/>
          </a:bodyPr>
          <a:lstStyle/>
          <a:p>
            <a:pPr marL="12700">
              <a:lnSpc>
                <a:spcPct val="100000"/>
              </a:lnSpc>
              <a:spcBef>
                <a:spcPts val="125"/>
              </a:spcBef>
            </a:pPr>
            <a:r>
              <a:rPr sz="850" b="1" spc="10" dirty="0">
                <a:latin typeface="Arial"/>
                <a:cs typeface="Arial"/>
              </a:rPr>
              <a:t>bad</a:t>
            </a:r>
            <a:r>
              <a:rPr sz="850" b="1" spc="-15" dirty="0">
                <a:latin typeface="Arial"/>
                <a:cs typeface="Arial"/>
              </a:rPr>
              <a:t> </a:t>
            </a:r>
            <a:r>
              <a:rPr sz="850" b="1" spc="10" dirty="0">
                <a:latin typeface="Arial"/>
                <a:cs typeface="Arial"/>
              </a:rPr>
              <a:t>(368,273</a:t>
            </a:r>
            <a:r>
              <a:rPr sz="850" b="1" spc="-15" dirty="0">
                <a:latin typeface="Arial"/>
                <a:cs typeface="Arial"/>
              </a:rPr>
              <a:t> </a:t>
            </a:r>
            <a:r>
              <a:rPr sz="850" b="1" spc="10" dirty="0">
                <a:latin typeface="Arial"/>
                <a:cs typeface="Arial"/>
              </a:rPr>
              <a:t>tokens)</a:t>
            </a:r>
            <a:endParaRPr sz="850">
              <a:latin typeface="Arial"/>
              <a:cs typeface="Arial"/>
            </a:endParaRPr>
          </a:p>
        </p:txBody>
      </p:sp>
      <p:grpSp>
        <p:nvGrpSpPr>
          <p:cNvPr id="168" name="object 168"/>
          <p:cNvGrpSpPr/>
          <p:nvPr/>
        </p:nvGrpSpPr>
        <p:grpSpPr>
          <a:xfrm>
            <a:off x="5151009" y="3903111"/>
            <a:ext cx="1520825" cy="722630"/>
            <a:chOff x="5151009" y="3903111"/>
            <a:chExt cx="1520825" cy="722630"/>
          </a:xfrm>
        </p:grpSpPr>
        <p:sp>
          <p:nvSpPr>
            <p:cNvPr id="169" name="object 169"/>
            <p:cNvSpPr/>
            <p:nvPr/>
          </p:nvSpPr>
          <p:spPr>
            <a:xfrm>
              <a:off x="5157973" y="3916224"/>
              <a:ext cx="1506855" cy="701040"/>
            </a:xfrm>
            <a:custGeom>
              <a:avLst/>
              <a:gdLst/>
              <a:ahLst/>
              <a:cxnLst/>
              <a:rect l="l" t="t" r="r" b="b"/>
              <a:pathLst>
                <a:path w="1506854" h="701039">
                  <a:moveTo>
                    <a:pt x="0" y="0"/>
                  </a:moveTo>
                  <a:lnTo>
                    <a:pt x="167428" y="179652"/>
                  </a:lnTo>
                  <a:lnTo>
                    <a:pt x="334782" y="307668"/>
                  </a:lnTo>
                  <a:lnTo>
                    <a:pt x="502136" y="394938"/>
                  </a:lnTo>
                  <a:lnTo>
                    <a:pt x="669491" y="443166"/>
                  </a:lnTo>
                  <a:lnTo>
                    <a:pt x="836918" y="504951"/>
                  </a:lnTo>
                  <a:lnTo>
                    <a:pt x="1004273" y="594296"/>
                  </a:lnTo>
                  <a:lnTo>
                    <a:pt x="1171627" y="663193"/>
                  </a:lnTo>
                  <a:lnTo>
                    <a:pt x="1338981" y="693123"/>
                  </a:lnTo>
                  <a:lnTo>
                    <a:pt x="1506409" y="700606"/>
                  </a:lnTo>
                </a:path>
              </a:pathLst>
            </a:custGeom>
            <a:ln w="5556">
              <a:solidFill>
                <a:srgbClr val="000000"/>
              </a:solidFill>
            </a:ln>
          </p:spPr>
          <p:txBody>
            <a:bodyPr wrap="square" lIns="0" tIns="0" rIns="0" bIns="0" rtlCol="0"/>
            <a:lstStyle/>
            <a:p>
              <a:endParaRPr/>
            </a:p>
          </p:txBody>
        </p:sp>
        <p:sp>
          <p:nvSpPr>
            <p:cNvPr id="170" name="object 170"/>
            <p:cNvSpPr/>
            <p:nvPr/>
          </p:nvSpPr>
          <p:spPr>
            <a:xfrm>
              <a:off x="5151006" y="3910086"/>
              <a:ext cx="516255" cy="407034"/>
            </a:xfrm>
            <a:custGeom>
              <a:avLst/>
              <a:gdLst/>
              <a:ahLst/>
              <a:cxnLst/>
              <a:rect l="l" t="t" r="r" b="b"/>
              <a:pathLst>
                <a:path w="516254" h="407035">
                  <a:moveTo>
                    <a:pt x="13919" y="0"/>
                  </a:moveTo>
                  <a:lnTo>
                    <a:pt x="0" y="0"/>
                  </a:lnTo>
                  <a:lnTo>
                    <a:pt x="0" y="12217"/>
                  </a:lnTo>
                  <a:lnTo>
                    <a:pt x="13919" y="12217"/>
                  </a:lnTo>
                  <a:lnTo>
                    <a:pt x="13919" y="0"/>
                  </a:lnTo>
                  <a:close/>
                </a:path>
                <a:path w="516254" h="407035">
                  <a:moveTo>
                    <a:pt x="181356" y="177800"/>
                  </a:moveTo>
                  <a:lnTo>
                    <a:pt x="167424" y="177800"/>
                  </a:lnTo>
                  <a:lnTo>
                    <a:pt x="167424" y="193802"/>
                  </a:lnTo>
                  <a:lnTo>
                    <a:pt x="181356" y="193802"/>
                  </a:lnTo>
                  <a:lnTo>
                    <a:pt x="181356" y="177800"/>
                  </a:lnTo>
                  <a:close/>
                </a:path>
                <a:path w="516254" h="407035">
                  <a:moveTo>
                    <a:pt x="348703" y="307149"/>
                  </a:moveTo>
                  <a:lnTo>
                    <a:pt x="334784" y="307149"/>
                  </a:lnTo>
                  <a:lnTo>
                    <a:pt x="334784" y="320408"/>
                  </a:lnTo>
                  <a:lnTo>
                    <a:pt x="348703" y="320408"/>
                  </a:lnTo>
                  <a:lnTo>
                    <a:pt x="348703" y="307149"/>
                  </a:lnTo>
                  <a:close/>
                </a:path>
                <a:path w="516254" h="407035">
                  <a:moveTo>
                    <a:pt x="516064" y="395224"/>
                  </a:moveTo>
                  <a:lnTo>
                    <a:pt x="502132" y="395224"/>
                  </a:lnTo>
                  <a:lnTo>
                    <a:pt x="502132" y="406933"/>
                  </a:lnTo>
                  <a:lnTo>
                    <a:pt x="516064" y="406933"/>
                  </a:lnTo>
                  <a:lnTo>
                    <a:pt x="516064" y="395224"/>
                  </a:lnTo>
                  <a:close/>
                </a:path>
              </a:pathLst>
            </a:custGeom>
            <a:solidFill>
              <a:srgbClr val="000000"/>
            </a:solidFill>
          </p:spPr>
          <p:txBody>
            <a:bodyPr wrap="square" lIns="0" tIns="0" rIns="0" bIns="0" rtlCol="0"/>
            <a:lstStyle/>
            <a:p>
              <a:endParaRPr/>
            </a:p>
          </p:txBody>
        </p:sp>
        <p:sp>
          <p:nvSpPr>
            <p:cNvPr id="171" name="object 171"/>
            <p:cNvSpPr/>
            <p:nvPr/>
          </p:nvSpPr>
          <p:spPr>
            <a:xfrm>
              <a:off x="5827464" y="4354575"/>
              <a:ext cx="0" cy="10160"/>
            </a:xfrm>
            <a:custGeom>
              <a:avLst/>
              <a:gdLst/>
              <a:ahLst/>
              <a:cxnLst/>
              <a:rect l="l" t="t" r="r" b="b"/>
              <a:pathLst>
                <a:path h="10160">
                  <a:moveTo>
                    <a:pt x="-6963" y="4778"/>
                  </a:moveTo>
                  <a:lnTo>
                    <a:pt x="6963" y="4778"/>
                  </a:lnTo>
                </a:path>
              </a:pathLst>
            </a:custGeom>
            <a:ln w="9556">
              <a:solidFill>
                <a:srgbClr val="000000"/>
              </a:solidFill>
            </a:ln>
          </p:spPr>
          <p:txBody>
            <a:bodyPr wrap="square" lIns="0" tIns="0" rIns="0" bIns="0" rtlCol="0"/>
            <a:lstStyle/>
            <a:p>
              <a:endParaRPr/>
            </a:p>
          </p:txBody>
        </p:sp>
        <p:sp>
          <p:nvSpPr>
            <p:cNvPr id="172" name="object 172"/>
            <p:cNvSpPr/>
            <p:nvPr/>
          </p:nvSpPr>
          <p:spPr>
            <a:xfrm>
              <a:off x="5994891" y="4417324"/>
              <a:ext cx="0" cy="8255"/>
            </a:xfrm>
            <a:custGeom>
              <a:avLst/>
              <a:gdLst/>
              <a:ahLst/>
              <a:cxnLst/>
              <a:rect l="l" t="t" r="r" b="b"/>
              <a:pathLst>
                <a:path h="8254">
                  <a:moveTo>
                    <a:pt x="-6963" y="3815"/>
                  </a:moveTo>
                  <a:lnTo>
                    <a:pt x="6963" y="3815"/>
                  </a:lnTo>
                </a:path>
              </a:pathLst>
            </a:custGeom>
            <a:ln w="7630">
              <a:solidFill>
                <a:srgbClr val="000000"/>
              </a:solidFill>
            </a:ln>
          </p:spPr>
          <p:txBody>
            <a:bodyPr wrap="square" lIns="0" tIns="0" rIns="0" bIns="0" rtlCol="0"/>
            <a:lstStyle/>
            <a:p>
              <a:endParaRPr/>
            </a:p>
          </p:txBody>
        </p:sp>
        <p:sp>
          <p:nvSpPr>
            <p:cNvPr id="173" name="object 173"/>
            <p:cNvSpPr/>
            <p:nvPr/>
          </p:nvSpPr>
          <p:spPr>
            <a:xfrm>
              <a:off x="6162246" y="4507779"/>
              <a:ext cx="0" cy="5715"/>
            </a:xfrm>
            <a:custGeom>
              <a:avLst/>
              <a:gdLst/>
              <a:ahLst/>
              <a:cxnLst/>
              <a:rect l="l" t="t" r="r" b="b"/>
              <a:pathLst>
                <a:path h="5714">
                  <a:moveTo>
                    <a:pt x="-6963" y="2741"/>
                  </a:moveTo>
                  <a:lnTo>
                    <a:pt x="6963" y="2741"/>
                  </a:lnTo>
                </a:path>
              </a:pathLst>
            </a:custGeom>
            <a:ln w="5482">
              <a:solidFill>
                <a:srgbClr val="000000"/>
              </a:solidFill>
            </a:ln>
          </p:spPr>
          <p:txBody>
            <a:bodyPr wrap="square" lIns="0" tIns="0" rIns="0" bIns="0" rtlCol="0"/>
            <a:lstStyle/>
            <a:p>
              <a:endParaRPr/>
            </a:p>
          </p:txBody>
        </p:sp>
        <p:sp>
          <p:nvSpPr>
            <p:cNvPr id="174" name="object 174"/>
            <p:cNvSpPr/>
            <p:nvPr/>
          </p:nvSpPr>
          <p:spPr>
            <a:xfrm>
              <a:off x="6329600" y="4577270"/>
              <a:ext cx="0" cy="4445"/>
            </a:xfrm>
            <a:custGeom>
              <a:avLst/>
              <a:gdLst/>
              <a:ahLst/>
              <a:cxnLst/>
              <a:rect l="l" t="t" r="r" b="b"/>
              <a:pathLst>
                <a:path h="4445">
                  <a:moveTo>
                    <a:pt x="-6963" y="2148"/>
                  </a:moveTo>
                  <a:lnTo>
                    <a:pt x="6963" y="2148"/>
                  </a:lnTo>
                </a:path>
              </a:pathLst>
            </a:custGeom>
            <a:ln w="4296">
              <a:solidFill>
                <a:srgbClr val="000000"/>
              </a:solidFill>
            </a:ln>
          </p:spPr>
          <p:txBody>
            <a:bodyPr wrap="square" lIns="0" tIns="0" rIns="0" bIns="0" rtlCol="0"/>
            <a:lstStyle/>
            <a:p>
              <a:endParaRPr/>
            </a:p>
          </p:txBody>
        </p:sp>
        <p:sp>
          <p:nvSpPr>
            <p:cNvPr id="175" name="object 175"/>
            <p:cNvSpPr/>
            <p:nvPr/>
          </p:nvSpPr>
          <p:spPr>
            <a:xfrm>
              <a:off x="6496954" y="4607125"/>
              <a:ext cx="0" cy="4445"/>
            </a:xfrm>
            <a:custGeom>
              <a:avLst/>
              <a:gdLst/>
              <a:ahLst/>
              <a:cxnLst/>
              <a:rect l="l" t="t" r="r" b="b"/>
              <a:pathLst>
                <a:path h="4445">
                  <a:moveTo>
                    <a:pt x="-6963" y="2222"/>
                  </a:moveTo>
                  <a:lnTo>
                    <a:pt x="6963" y="2222"/>
                  </a:lnTo>
                </a:path>
              </a:pathLst>
            </a:custGeom>
            <a:ln w="4444">
              <a:solidFill>
                <a:srgbClr val="000000"/>
              </a:solidFill>
            </a:ln>
          </p:spPr>
          <p:txBody>
            <a:bodyPr wrap="square" lIns="0" tIns="0" rIns="0" bIns="0" rtlCol="0"/>
            <a:lstStyle/>
            <a:p>
              <a:endParaRPr/>
            </a:p>
          </p:txBody>
        </p:sp>
        <p:sp>
          <p:nvSpPr>
            <p:cNvPr id="176" name="object 176"/>
            <p:cNvSpPr/>
            <p:nvPr/>
          </p:nvSpPr>
          <p:spPr>
            <a:xfrm>
              <a:off x="6664382" y="4615274"/>
              <a:ext cx="0" cy="3175"/>
            </a:xfrm>
            <a:custGeom>
              <a:avLst/>
              <a:gdLst/>
              <a:ahLst/>
              <a:cxnLst/>
              <a:rect l="l" t="t" r="r" b="b"/>
              <a:pathLst>
                <a:path h="3175">
                  <a:moveTo>
                    <a:pt x="-6963" y="1555"/>
                  </a:moveTo>
                  <a:lnTo>
                    <a:pt x="6963" y="1555"/>
                  </a:lnTo>
                </a:path>
              </a:pathLst>
            </a:custGeom>
            <a:ln w="3175">
              <a:solidFill>
                <a:srgbClr val="000000"/>
              </a:solidFill>
            </a:ln>
          </p:spPr>
          <p:txBody>
            <a:bodyPr wrap="square" lIns="0" tIns="0" rIns="0" bIns="0" rtlCol="0"/>
            <a:lstStyle/>
            <a:p>
              <a:endParaRPr/>
            </a:p>
          </p:txBody>
        </p:sp>
      </p:grpSp>
      <p:sp>
        <p:nvSpPr>
          <p:cNvPr id="177" name="object 177"/>
          <p:cNvSpPr/>
          <p:nvPr/>
        </p:nvSpPr>
        <p:spPr>
          <a:xfrm>
            <a:off x="5157973" y="4836413"/>
            <a:ext cx="1506855" cy="53340"/>
          </a:xfrm>
          <a:custGeom>
            <a:avLst/>
            <a:gdLst/>
            <a:ahLst/>
            <a:cxnLst/>
            <a:rect l="l" t="t" r="r" b="b"/>
            <a:pathLst>
              <a:path w="1506854" h="53339">
                <a:moveTo>
                  <a:pt x="0" y="0"/>
                </a:moveTo>
                <a:lnTo>
                  <a:pt x="1506409" y="0"/>
                </a:lnTo>
              </a:path>
              <a:path w="1506854" h="53339">
                <a:moveTo>
                  <a:pt x="0" y="0"/>
                </a:moveTo>
                <a:lnTo>
                  <a:pt x="0" y="53340"/>
                </a:lnTo>
              </a:path>
              <a:path w="1506854" h="53339">
                <a:moveTo>
                  <a:pt x="167428" y="0"/>
                </a:moveTo>
                <a:lnTo>
                  <a:pt x="167428" y="53340"/>
                </a:lnTo>
              </a:path>
              <a:path w="1506854" h="53339">
                <a:moveTo>
                  <a:pt x="334782" y="0"/>
                </a:moveTo>
                <a:lnTo>
                  <a:pt x="334782" y="53340"/>
                </a:lnTo>
              </a:path>
              <a:path w="1506854" h="53339">
                <a:moveTo>
                  <a:pt x="502136" y="0"/>
                </a:moveTo>
                <a:lnTo>
                  <a:pt x="502136" y="53340"/>
                </a:lnTo>
              </a:path>
              <a:path w="1506854" h="53339">
                <a:moveTo>
                  <a:pt x="669491" y="0"/>
                </a:moveTo>
                <a:lnTo>
                  <a:pt x="669491" y="53340"/>
                </a:lnTo>
              </a:path>
              <a:path w="1506854" h="53339">
                <a:moveTo>
                  <a:pt x="836918" y="0"/>
                </a:moveTo>
                <a:lnTo>
                  <a:pt x="836918" y="53340"/>
                </a:lnTo>
              </a:path>
              <a:path w="1506854" h="53339">
                <a:moveTo>
                  <a:pt x="1004273" y="0"/>
                </a:moveTo>
                <a:lnTo>
                  <a:pt x="1004273" y="53340"/>
                </a:lnTo>
              </a:path>
              <a:path w="1506854" h="53339">
                <a:moveTo>
                  <a:pt x="1171627" y="0"/>
                </a:moveTo>
                <a:lnTo>
                  <a:pt x="1171627" y="53340"/>
                </a:lnTo>
              </a:path>
              <a:path w="1506854" h="53339">
                <a:moveTo>
                  <a:pt x="1338981" y="0"/>
                </a:moveTo>
                <a:lnTo>
                  <a:pt x="1338981" y="53340"/>
                </a:lnTo>
              </a:path>
              <a:path w="1506854" h="53339">
                <a:moveTo>
                  <a:pt x="1506409" y="0"/>
                </a:moveTo>
                <a:lnTo>
                  <a:pt x="1506409" y="53340"/>
                </a:lnTo>
              </a:path>
            </a:pathLst>
          </a:custGeom>
          <a:ln w="5556">
            <a:solidFill>
              <a:srgbClr val="000000"/>
            </a:solidFill>
          </a:ln>
        </p:spPr>
        <p:txBody>
          <a:bodyPr wrap="square" lIns="0" tIns="0" rIns="0" bIns="0" rtlCol="0"/>
          <a:lstStyle/>
          <a:p>
            <a:endParaRPr/>
          </a:p>
        </p:txBody>
      </p:sp>
      <p:sp>
        <p:nvSpPr>
          <p:cNvPr id="178" name="object 178"/>
          <p:cNvSpPr txBox="1"/>
          <p:nvPr/>
        </p:nvSpPr>
        <p:spPr>
          <a:xfrm>
            <a:off x="5120603" y="4926837"/>
            <a:ext cx="160591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1   </a:t>
            </a:r>
            <a:r>
              <a:rPr sz="700" spc="145" dirty="0">
                <a:latin typeface="Arial MT"/>
                <a:cs typeface="Arial MT"/>
              </a:rPr>
              <a:t> </a:t>
            </a:r>
            <a:r>
              <a:rPr sz="700" dirty="0">
                <a:latin typeface="Arial MT"/>
                <a:cs typeface="Arial MT"/>
              </a:rPr>
              <a:t>2   </a:t>
            </a:r>
            <a:r>
              <a:rPr sz="700" spc="150" dirty="0">
                <a:latin typeface="Arial MT"/>
                <a:cs typeface="Arial MT"/>
              </a:rPr>
              <a:t> </a:t>
            </a:r>
            <a:r>
              <a:rPr sz="700" dirty="0">
                <a:latin typeface="Arial MT"/>
                <a:cs typeface="Arial MT"/>
              </a:rPr>
              <a:t>3   </a:t>
            </a:r>
            <a:r>
              <a:rPr sz="700" spc="150" dirty="0">
                <a:latin typeface="Arial MT"/>
                <a:cs typeface="Arial MT"/>
              </a:rPr>
              <a:t> </a:t>
            </a:r>
            <a:r>
              <a:rPr sz="700" dirty="0">
                <a:latin typeface="Arial MT"/>
                <a:cs typeface="Arial MT"/>
              </a:rPr>
              <a:t>4   </a:t>
            </a:r>
            <a:r>
              <a:rPr sz="700" spc="150" dirty="0">
                <a:latin typeface="Arial MT"/>
                <a:cs typeface="Arial MT"/>
              </a:rPr>
              <a:t> </a:t>
            </a:r>
            <a:r>
              <a:rPr sz="700" dirty="0">
                <a:latin typeface="Arial MT"/>
                <a:cs typeface="Arial MT"/>
              </a:rPr>
              <a:t>5   </a:t>
            </a:r>
            <a:r>
              <a:rPr sz="700" spc="150" dirty="0">
                <a:latin typeface="Arial MT"/>
                <a:cs typeface="Arial MT"/>
              </a:rPr>
              <a:t> </a:t>
            </a:r>
            <a:r>
              <a:rPr sz="700" dirty="0">
                <a:latin typeface="Arial MT"/>
                <a:cs typeface="Arial MT"/>
              </a:rPr>
              <a:t>6   </a:t>
            </a:r>
            <a:r>
              <a:rPr sz="700" spc="150" dirty="0">
                <a:latin typeface="Arial MT"/>
                <a:cs typeface="Arial MT"/>
              </a:rPr>
              <a:t> </a:t>
            </a:r>
            <a:r>
              <a:rPr sz="700" dirty="0">
                <a:latin typeface="Arial MT"/>
                <a:cs typeface="Arial MT"/>
              </a:rPr>
              <a:t>7   </a:t>
            </a:r>
            <a:r>
              <a:rPr sz="700" spc="150" dirty="0">
                <a:latin typeface="Arial MT"/>
                <a:cs typeface="Arial MT"/>
              </a:rPr>
              <a:t> </a:t>
            </a:r>
            <a:r>
              <a:rPr sz="700" dirty="0">
                <a:latin typeface="Arial MT"/>
                <a:cs typeface="Arial MT"/>
              </a:rPr>
              <a:t>8   </a:t>
            </a:r>
            <a:r>
              <a:rPr sz="700" spc="150" dirty="0">
                <a:latin typeface="Arial MT"/>
                <a:cs typeface="Arial MT"/>
              </a:rPr>
              <a:t> </a:t>
            </a:r>
            <a:r>
              <a:rPr sz="700" dirty="0">
                <a:latin typeface="Arial MT"/>
                <a:cs typeface="Arial MT"/>
              </a:rPr>
              <a:t>9  </a:t>
            </a:r>
            <a:r>
              <a:rPr sz="700" spc="60" dirty="0">
                <a:latin typeface="Arial MT"/>
                <a:cs typeface="Arial MT"/>
              </a:rPr>
              <a:t> </a:t>
            </a:r>
            <a:r>
              <a:rPr sz="700" spc="-5" dirty="0">
                <a:latin typeface="Arial MT"/>
                <a:cs typeface="Arial MT"/>
              </a:rPr>
              <a:t>10</a:t>
            </a:r>
            <a:endParaRPr sz="700">
              <a:latin typeface="Arial MT"/>
              <a:cs typeface="Arial MT"/>
            </a:endParaRPr>
          </a:p>
        </p:txBody>
      </p:sp>
      <p:sp>
        <p:nvSpPr>
          <p:cNvPr id="179" name="object 179"/>
          <p:cNvSpPr/>
          <p:nvPr/>
        </p:nvSpPr>
        <p:spPr>
          <a:xfrm>
            <a:off x="5044403" y="3900814"/>
            <a:ext cx="53340" cy="716915"/>
          </a:xfrm>
          <a:custGeom>
            <a:avLst/>
            <a:gdLst/>
            <a:ahLst/>
            <a:cxnLst/>
            <a:rect l="l" t="t" r="r" b="b"/>
            <a:pathLst>
              <a:path w="53339" h="716914">
                <a:moveTo>
                  <a:pt x="53339" y="716459"/>
                </a:moveTo>
                <a:lnTo>
                  <a:pt x="53339" y="0"/>
                </a:lnTo>
              </a:path>
              <a:path w="53339" h="716914">
                <a:moveTo>
                  <a:pt x="53339" y="716459"/>
                </a:moveTo>
                <a:lnTo>
                  <a:pt x="0" y="716459"/>
                </a:lnTo>
              </a:path>
              <a:path w="53339" h="716914">
                <a:moveTo>
                  <a:pt x="53339" y="379306"/>
                </a:moveTo>
                <a:lnTo>
                  <a:pt x="0" y="379306"/>
                </a:lnTo>
              </a:path>
              <a:path w="53339" h="716914">
                <a:moveTo>
                  <a:pt x="53339" y="0"/>
                </a:moveTo>
                <a:lnTo>
                  <a:pt x="0" y="0"/>
                </a:lnTo>
              </a:path>
            </a:pathLst>
          </a:custGeom>
          <a:ln w="5556">
            <a:solidFill>
              <a:srgbClr val="000000"/>
            </a:solidFill>
          </a:ln>
        </p:spPr>
        <p:txBody>
          <a:bodyPr wrap="square" lIns="0" tIns="0" rIns="0" bIns="0" rtlCol="0"/>
          <a:lstStyle/>
          <a:p>
            <a:endParaRPr/>
          </a:p>
        </p:txBody>
      </p:sp>
      <p:sp>
        <p:nvSpPr>
          <p:cNvPr id="180" name="object 180"/>
          <p:cNvSpPr txBox="1"/>
          <p:nvPr/>
        </p:nvSpPr>
        <p:spPr>
          <a:xfrm>
            <a:off x="4805378" y="4547604"/>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0.04</a:t>
            </a:r>
            <a:endParaRPr sz="700">
              <a:latin typeface="Arial MT"/>
              <a:cs typeface="Arial MT"/>
            </a:endParaRPr>
          </a:p>
        </p:txBody>
      </p:sp>
      <p:sp>
        <p:nvSpPr>
          <p:cNvPr id="181" name="object 181"/>
          <p:cNvSpPr txBox="1"/>
          <p:nvPr/>
        </p:nvSpPr>
        <p:spPr>
          <a:xfrm>
            <a:off x="4805378" y="4210377"/>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0.12</a:t>
            </a:r>
            <a:endParaRPr sz="700">
              <a:latin typeface="Arial MT"/>
              <a:cs typeface="Arial MT"/>
            </a:endParaRPr>
          </a:p>
        </p:txBody>
      </p:sp>
      <p:sp>
        <p:nvSpPr>
          <p:cNvPr id="182" name="object 182"/>
          <p:cNvSpPr txBox="1"/>
          <p:nvPr/>
        </p:nvSpPr>
        <p:spPr>
          <a:xfrm>
            <a:off x="4805378" y="3831070"/>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0.21</a:t>
            </a:r>
            <a:endParaRPr sz="700">
              <a:latin typeface="Arial MT"/>
              <a:cs typeface="Arial MT"/>
            </a:endParaRPr>
          </a:p>
        </p:txBody>
      </p:sp>
      <p:sp>
        <p:nvSpPr>
          <p:cNvPr id="183" name="object 183"/>
          <p:cNvSpPr txBox="1"/>
          <p:nvPr/>
        </p:nvSpPr>
        <p:spPr>
          <a:xfrm>
            <a:off x="7184268" y="3551628"/>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84" name="object 184"/>
          <p:cNvSpPr txBox="1"/>
          <p:nvPr/>
        </p:nvSpPr>
        <p:spPr>
          <a:xfrm>
            <a:off x="7351622" y="3868927"/>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85" name="object 185"/>
          <p:cNvSpPr txBox="1"/>
          <p:nvPr/>
        </p:nvSpPr>
        <p:spPr>
          <a:xfrm>
            <a:off x="7518976" y="4144517"/>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86" name="object 186"/>
          <p:cNvSpPr txBox="1"/>
          <p:nvPr/>
        </p:nvSpPr>
        <p:spPr>
          <a:xfrm>
            <a:off x="7686405" y="4312390"/>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87" name="object 187"/>
          <p:cNvSpPr txBox="1"/>
          <p:nvPr/>
        </p:nvSpPr>
        <p:spPr>
          <a:xfrm>
            <a:off x="7853759" y="4412995"/>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88" name="object 188"/>
          <p:cNvSpPr txBox="1"/>
          <p:nvPr/>
        </p:nvSpPr>
        <p:spPr>
          <a:xfrm>
            <a:off x="8021113" y="4511378"/>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89" name="object 189"/>
          <p:cNvSpPr txBox="1"/>
          <p:nvPr/>
        </p:nvSpPr>
        <p:spPr>
          <a:xfrm>
            <a:off x="8188467" y="4588128"/>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90" name="object 190"/>
          <p:cNvSpPr txBox="1"/>
          <p:nvPr/>
        </p:nvSpPr>
        <p:spPr>
          <a:xfrm>
            <a:off x="8355896" y="4620947"/>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91" name="object 191"/>
          <p:cNvSpPr txBox="1"/>
          <p:nvPr/>
        </p:nvSpPr>
        <p:spPr>
          <a:xfrm>
            <a:off x="8523250" y="4629096"/>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92" name="object 192"/>
          <p:cNvSpPr txBox="1"/>
          <p:nvPr/>
        </p:nvSpPr>
        <p:spPr>
          <a:xfrm>
            <a:off x="8690604" y="4635319"/>
            <a:ext cx="55244" cy="69850"/>
          </a:xfrm>
          <a:prstGeom prst="rect">
            <a:avLst/>
          </a:prstGeom>
        </p:spPr>
        <p:txBody>
          <a:bodyPr vert="horz" wrap="square" lIns="0" tIns="11430" rIns="0" bIns="0" rtlCol="0">
            <a:spAutoFit/>
          </a:bodyPr>
          <a:lstStyle/>
          <a:p>
            <a:pPr marL="12700">
              <a:lnSpc>
                <a:spcPct val="100000"/>
              </a:lnSpc>
              <a:spcBef>
                <a:spcPts val="90"/>
              </a:spcBef>
            </a:pPr>
            <a:r>
              <a:rPr sz="300" spc="-70" dirty="0">
                <a:latin typeface="MS UI Gothic"/>
                <a:cs typeface="MS UI Gothic"/>
              </a:rPr>
              <a:t>●</a:t>
            </a:r>
            <a:endParaRPr sz="300">
              <a:latin typeface="MS UI Gothic"/>
              <a:cs typeface="MS UI Gothic"/>
            </a:endParaRPr>
          </a:p>
        </p:txBody>
      </p:sp>
      <p:sp>
        <p:nvSpPr>
          <p:cNvPr id="193" name="object 193"/>
          <p:cNvSpPr txBox="1"/>
          <p:nvPr/>
        </p:nvSpPr>
        <p:spPr>
          <a:xfrm>
            <a:off x="7347399" y="3280261"/>
            <a:ext cx="1235075" cy="158750"/>
          </a:xfrm>
          <a:prstGeom prst="rect">
            <a:avLst/>
          </a:prstGeom>
        </p:spPr>
        <p:txBody>
          <a:bodyPr vert="horz" wrap="square" lIns="0" tIns="15875" rIns="0" bIns="0" rtlCol="0">
            <a:spAutoFit/>
          </a:bodyPr>
          <a:lstStyle/>
          <a:p>
            <a:pPr marL="12700">
              <a:lnSpc>
                <a:spcPct val="100000"/>
              </a:lnSpc>
              <a:spcBef>
                <a:spcPts val="125"/>
              </a:spcBef>
            </a:pPr>
            <a:r>
              <a:rPr sz="850" b="1" spc="5" dirty="0">
                <a:latin typeface="Arial"/>
                <a:cs typeface="Arial"/>
              </a:rPr>
              <a:t>terrible</a:t>
            </a:r>
            <a:r>
              <a:rPr sz="850" b="1" spc="-10" dirty="0">
                <a:latin typeface="Arial"/>
                <a:cs typeface="Arial"/>
              </a:rPr>
              <a:t> </a:t>
            </a:r>
            <a:r>
              <a:rPr sz="850" b="1" spc="10" dirty="0">
                <a:latin typeface="Arial"/>
                <a:cs typeface="Arial"/>
              </a:rPr>
              <a:t>(55,492</a:t>
            </a:r>
            <a:r>
              <a:rPr sz="850" b="1" spc="-10" dirty="0">
                <a:latin typeface="Arial"/>
                <a:cs typeface="Arial"/>
              </a:rPr>
              <a:t> </a:t>
            </a:r>
            <a:r>
              <a:rPr sz="850" b="1" spc="10" dirty="0">
                <a:latin typeface="Arial"/>
                <a:cs typeface="Arial"/>
              </a:rPr>
              <a:t>tokens)</a:t>
            </a:r>
            <a:endParaRPr sz="850">
              <a:latin typeface="Arial"/>
              <a:cs typeface="Arial"/>
            </a:endParaRPr>
          </a:p>
        </p:txBody>
      </p:sp>
      <p:grpSp>
        <p:nvGrpSpPr>
          <p:cNvPr id="194" name="object 194"/>
          <p:cNvGrpSpPr/>
          <p:nvPr/>
        </p:nvGrpSpPr>
        <p:grpSpPr>
          <a:xfrm>
            <a:off x="7097993" y="3563809"/>
            <a:ext cx="1680210" cy="1118870"/>
            <a:chOff x="7097993" y="3563809"/>
            <a:chExt cx="1680210" cy="1118870"/>
          </a:xfrm>
        </p:grpSpPr>
        <p:sp>
          <p:nvSpPr>
            <p:cNvPr id="195" name="object 195"/>
            <p:cNvSpPr/>
            <p:nvPr/>
          </p:nvSpPr>
          <p:spPr>
            <a:xfrm>
              <a:off x="7211562" y="3588479"/>
              <a:ext cx="1506855" cy="1083945"/>
            </a:xfrm>
            <a:custGeom>
              <a:avLst/>
              <a:gdLst/>
              <a:ahLst/>
              <a:cxnLst/>
              <a:rect l="l" t="t" r="r" b="b"/>
              <a:pathLst>
                <a:path w="1506854" h="1083945">
                  <a:moveTo>
                    <a:pt x="0" y="0"/>
                  </a:moveTo>
                  <a:lnTo>
                    <a:pt x="167427" y="317298"/>
                  </a:lnTo>
                  <a:lnTo>
                    <a:pt x="334782" y="592888"/>
                  </a:lnTo>
                  <a:lnTo>
                    <a:pt x="502136" y="760761"/>
                  </a:lnTo>
                  <a:lnTo>
                    <a:pt x="669491" y="861366"/>
                  </a:lnTo>
                  <a:lnTo>
                    <a:pt x="836919" y="959749"/>
                  </a:lnTo>
                  <a:lnTo>
                    <a:pt x="1004273" y="1036499"/>
                  </a:lnTo>
                  <a:lnTo>
                    <a:pt x="1171627" y="1069318"/>
                  </a:lnTo>
                  <a:lnTo>
                    <a:pt x="1338982" y="1077467"/>
                  </a:lnTo>
                  <a:lnTo>
                    <a:pt x="1506410" y="1083691"/>
                  </a:lnTo>
                </a:path>
              </a:pathLst>
            </a:custGeom>
            <a:ln w="5556">
              <a:solidFill>
                <a:srgbClr val="000000"/>
              </a:solidFill>
            </a:ln>
          </p:spPr>
          <p:txBody>
            <a:bodyPr wrap="square" lIns="0" tIns="0" rIns="0" bIns="0" rtlCol="0"/>
            <a:lstStyle/>
            <a:p>
              <a:endParaRPr/>
            </a:p>
          </p:txBody>
        </p:sp>
        <p:sp>
          <p:nvSpPr>
            <p:cNvPr id="196" name="object 196"/>
            <p:cNvSpPr/>
            <p:nvPr/>
          </p:nvSpPr>
          <p:spPr>
            <a:xfrm>
              <a:off x="7211562" y="3570773"/>
              <a:ext cx="502284" cy="792480"/>
            </a:xfrm>
            <a:custGeom>
              <a:avLst/>
              <a:gdLst/>
              <a:ahLst/>
              <a:cxnLst/>
              <a:rect l="l" t="t" r="r" b="b"/>
              <a:pathLst>
                <a:path w="502284" h="792479">
                  <a:moveTo>
                    <a:pt x="0" y="35263"/>
                  </a:moveTo>
                  <a:lnTo>
                    <a:pt x="0" y="0"/>
                  </a:lnTo>
                </a:path>
                <a:path w="502284" h="792479">
                  <a:moveTo>
                    <a:pt x="167427" y="357007"/>
                  </a:moveTo>
                  <a:lnTo>
                    <a:pt x="167427" y="312483"/>
                  </a:lnTo>
                </a:path>
                <a:path w="502284" h="792479">
                  <a:moveTo>
                    <a:pt x="334782" y="627337"/>
                  </a:moveTo>
                  <a:lnTo>
                    <a:pt x="334782" y="593555"/>
                  </a:lnTo>
                </a:path>
                <a:path w="502284" h="792479">
                  <a:moveTo>
                    <a:pt x="502136" y="792247"/>
                  </a:moveTo>
                  <a:lnTo>
                    <a:pt x="502136" y="764391"/>
                  </a:lnTo>
                </a:path>
              </a:pathLst>
            </a:custGeom>
            <a:ln w="13927">
              <a:solidFill>
                <a:srgbClr val="000000"/>
              </a:solidFill>
            </a:ln>
          </p:spPr>
          <p:txBody>
            <a:bodyPr wrap="square" lIns="0" tIns="0" rIns="0" bIns="0" rtlCol="0"/>
            <a:lstStyle/>
            <a:p>
              <a:endParaRPr/>
            </a:p>
          </p:txBody>
        </p:sp>
        <p:sp>
          <p:nvSpPr>
            <p:cNvPr id="197" name="object 197"/>
            <p:cNvSpPr/>
            <p:nvPr/>
          </p:nvSpPr>
          <p:spPr>
            <a:xfrm>
              <a:off x="7874089" y="4439256"/>
              <a:ext cx="181610" cy="116839"/>
            </a:xfrm>
            <a:custGeom>
              <a:avLst/>
              <a:gdLst/>
              <a:ahLst/>
              <a:cxnLst/>
              <a:rect l="l" t="t" r="r" b="b"/>
              <a:pathLst>
                <a:path w="181609" h="116839">
                  <a:moveTo>
                    <a:pt x="13919" y="0"/>
                  </a:moveTo>
                  <a:lnTo>
                    <a:pt x="0" y="0"/>
                  </a:lnTo>
                  <a:lnTo>
                    <a:pt x="0" y="20891"/>
                  </a:lnTo>
                  <a:lnTo>
                    <a:pt x="13919" y="20891"/>
                  </a:lnTo>
                  <a:lnTo>
                    <a:pt x="13919" y="0"/>
                  </a:lnTo>
                  <a:close/>
                </a:path>
                <a:path w="181609" h="116839">
                  <a:moveTo>
                    <a:pt x="181356" y="101269"/>
                  </a:moveTo>
                  <a:lnTo>
                    <a:pt x="167424" y="101269"/>
                  </a:lnTo>
                  <a:lnTo>
                    <a:pt x="167424" y="116459"/>
                  </a:lnTo>
                  <a:lnTo>
                    <a:pt x="181356" y="116459"/>
                  </a:lnTo>
                  <a:lnTo>
                    <a:pt x="181356" y="101269"/>
                  </a:lnTo>
                  <a:close/>
                </a:path>
              </a:pathLst>
            </a:custGeom>
            <a:solidFill>
              <a:srgbClr val="000000"/>
            </a:solidFill>
          </p:spPr>
          <p:txBody>
            <a:bodyPr wrap="square" lIns="0" tIns="0" rIns="0" bIns="0" rtlCol="0"/>
            <a:lstStyle/>
            <a:p>
              <a:endParaRPr/>
            </a:p>
          </p:txBody>
        </p:sp>
        <p:sp>
          <p:nvSpPr>
            <p:cNvPr id="198" name="object 198"/>
            <p:cNvSpPr/>
            <p:nvPr/>
          </p:nvSpPr>
          <p:spPr>
            <a:xfrm>
              <a:off x="8215836" y="4619793"/>
              <a:ext cx="0" cy="10795"/>
            </a:xfrm>
            <a:custGeom>
              <a:avLst/>
              <a:gdLst/>
              <a:ahLst/>
              <a:cxnLst/>
              <a:rect l="l" t="t" r="r" b="b"/>
              <a:pathLst>
                <a:path h="10795">
                  <a:moveTo>
                    <a:pt x="-6963" y="5148"/>
                  </a:moveTo>
                  <a:lnTo>
                    <a:pt x="6963" y="5148"/>
                  </a:lnTo>
                </a:path>
              </a:pathLst>
            </a:custGeom>
            <a:ln w="10297">
              <a:solidFill>
                <a:srgbClr val="000000"/>
              </a:solidFill>
            </a:ln>
          </p:spPr>
          <p:txBody>
            <a:bodyPr wrap="square" lIns="0" tIns="0" rIns="0" bIns="0" rtlCol="0"/>
            <a:lstStyle/>
            <a:p>
              <a:endParaRPr/>
            </a:p>
          </p:txBody>
        </p:sp>
        <p:sp>
          <p:nvSpPr>
            <p:cNvPr id="199" name="object 199"/>
            <p:cNvSpPr/>
            <p:nvPr/>
          </p:nvSpPr>
          <p:spPr>
            <a:xfrm>
              <a:off x="8383190" y="4653575"/>
              <a:ext cx="0" cy="8890"/>
            </a:xfrm>
            <a:custGeom>
              <a:avLst/>
              <a:gdLst/>
              <a:ahLst/>
              <a:cxnLst/>
              <a:rect l="l" t="t" r="r" b="b"/>
              <a:pathLst>
                <a:path h="8889">
                  <a:moveTo>
                    <a:pt x="-6963" y="4185"/>
                  </a:moveTo>
                  <a:lnTo>
                    <a:pt x="6963" y="4185"/>
                  </a:lnTo>
                </a:path>
              </a:pathLst>
            </a:custGeom>
            <a:ln w="8371">
              <a:solidFill>
                <a:srgbClr val="000000"/>
              </a:solidFill>
            </a:ln>
          </p:spPr>
          <p:txBody>
            <a:bodyPr wrap="square" lIns="0" tIns="0" rIns="0" bIns="0" rtlCol="0"/>
            <a:lstStyle/>
            <a:p>
              <a:endParaRPr/>
            </a:p>
          </p:txBody>
        </p:sp>
        <p:sp>
          <p:nvSpPr>
            <p:cNvPr id="200" name="object 200"/>
            <p:cNvSpPr/>
            <p:nvPr/>
          </p:nvSpPr>
          <p:spPr>
            <a:xfrm>
              <a:off x="8550544" y="4661428"/>
              <a:ext cx="0" cy="8890"/>
            </a:xfrm>
            <a:custGeom>
              <a:avLst/>
              <a:gdLst/>
              <a:ahLst/>
              <a:cxnLst/>
              <a:rect l="l" t="t" r="r" b="b"/>
              <a:pathLst>
                <a:path h="8889">
                  <a:moveTo>
                    <a:pt x="-6963" y="4445"/>
                  </a:moveTo>
                  <a:lnTo>
                    <a:pt x="6963" y="4445"/>
                  </a:lnTo>
                </a:path>
              </a:pathLst>
            </a:custGeom>
            <a:ln w="8890">
              <a:solidFill>
                <a:srgbClr val="000000"/>
              </a:solidFill>
            </a:ln>
          </p:spPr>
          <p:txBody>
            <a:bodyPr wrap="square" lIns="0" tIns="0" rIns="0" bIns="0" rtlCol="0"/>
            <a:lstStyle/>
            <a:p>
              <a:endParaRPr/>
            </a:p>
          </p:txBody>
        </p:sp>
        <p:sp>
          <p:nvSpPr>
            <p:cNvPr id="201" name="object 201"/>
            <p:cNvSpPr/>
            <p:nvPr/>
          </p:nvSpPr>
          <p:spPr>
            <a:xfrm>
              <a:off x="8717973" y="4668985"/>
              <a:ext cx="0" cy="6985"/>
            </a:xfrm>
            <a:custGeom>
              <a:avLst/>
              <a:gdLst/>
              <a:ahLst/>
              <a:cxnLst/>
              <a:rect l="l" t="t" r="r" b="b"/>
              <a:pathLst>
                <a:path h="6985">
                  <a:moveTo>
                    <a:pt x="-6963" y="3185"/>
                  </a:moveTo>
                  <a:lnTo>
                    <a:pt x="6963" y="3185"/>
                  </a:lnTo>
                </a:path>
              </a:pathLst>
            </a:custGeom>
            <a:ln w="6371">
              <a:solidFill>
                <a:srgbClr val="000000"/>
              </a:solidFill>
            </a:ln>
          </p:spPr>
          <p:txBody>
            <a:bodyPr wrap="square" lIns="0" tIns="0" rIns="0" bIns="0" rtlCol="0"/>
            <a:lstStyle/>
            <a:p>
              <a:endParaRPr/>
            </a:p>
          </p:txBody>
        </p:sp>
        <p:sp>
          <p:nvSpPr>
            <p:cNvPr id="202" name="object 202"/>
            <p:cNvSpPr/>
            <p:nvPr/>
          </p:nvSpPr>
          <p:spPr>
            <a:xfrm>
              <a:off x="7211562" y="3606037"/>
              <a:ext cx="502284" cy="757555"/>
            </a:xfrm>
            <a:custGeom>
              <a:avLst/>
              <a:gdLst/>
              <a:ahLst/>
              <a:cxnLst/>
              <a:rect l="l" t="t" r="r" b="b"/>
              <a:pathLst>
                <a:path w="502284" h="757554">
                  <a:moveTo>
                    <a:pt x="0" y="0"/>
                  </a:moveTo>
                  <a:lnTo>
                    <a:pt x="0" y="0"/>
                  </a:lnTo>
                </a:path>
                <a:path w="502284" h="757554">
                  <a:moveTo>
                    <a:pt x="167427" y="321743"/>
                  </a:moveTo>
                  <a:lnTo>
                    <a:pt x="167427" y="321743"/>
                  </a:lnTo>
                </a:path>
                <a:path w="502284" h="757554">
                  <a:moveTo>
                    <a:pt x="334782" y="592073"/>
                  </a:moveTo>
                  <a:lnTo>
                    <a:pt x="334782" y="592073"/>
                  </a:lnTo>
                </a:path>
                <a:path w="502284" h="757554">
                  <a:moveTo>
                    <a:pt x="502136" y="756983"/>
                  </a:moveTo>
                  <a:lnTo>
                    <a:pt x="502136" y="756983"/>
                  </a:lnTo>
                </a:path>
              </a:pathLst>
            </a:custGeom>
            <a:ln w="13927">
              <a:solidFill>
                <a:srgbClr val="000000"/>
              </a:solidFill>
            </a:ln>
          </p:spPr>
          <p:txBody>
            <a:bodyPr wrap="square" lIns="0" tIns="0" rIns="0" bIns="0" rtlCol="0"/>
            <a:lstStyle/>
            <a:p>
              <a:endParaRPr/>
            </a:p>
          </p:txBody>
        </p:sp>
        <p:sp>
          <p:nvSpPr>
            <p:cNvPr id="203" name="object 203"/>
            <p:cNvSpPr/>
            <p:nvPr/>
          </p:nvSpPr>
          <p:spPr>
            <a:xfrm>
              <a:off x="7211562" y="3570773"/>
              <a:ext cx="502284" cy="764540"/>
            </a:xfrm>
            <a:custGeom>
              <a:avLst/>
              <a:gdLst/>
              <a:ahLst/>
              <a:cxnLst/>
              <a:rect l="l" t="t" r="r" b="b"/>
              <a:pathLst>
                <a:path w="502284" h="764539">
                  <a:moveTo>
                    <a:pt x="0" y="0"/>
                  </a:moveTo>
                  <a:lnTo>
                    <a:pt x="0" y="0"/>
                  </a:lnTo>
                </a:path>
                <a:path w="502284" h="764539">
                  <a:moveTo>
                    <a:pt x="167427" y="312483"/>
                  </a:moveTo>
                  <a:lnTo>
                    <a:pt x="167427" y="312483"/>
                  </a:lnTo>
                </a:path>
                <a:path w="502284" h="764539">
                  <a:moveTo>
                    <a:pt x="334782" y="593555"/>
                  </a:moveTo>
                  <a:lnTo>
                    <a:pt x="334782" y="593555"/>
                  </a:lnTo>
                </a:path>
                <a:path w="502284" h="764539">
                  <a:moveTo>
                    <a:pt x="502136" y="764391"/>
                  </a:moveTo>
                  <a:lnTo>
                    <a:pt x="502136" y="764391"/>
                  </a:lnTo>
                </a:path>
              </a:pathLst>
            </a:custGeom>
            <a:ln w="13927">
              <a:solidFill>
                <a:srgbClr val="000000"/>
              </a:solidFill>
            </a:ln>
          </p:spPr>
          <p:txBody>
            <a:bodyPr wrap="square" lIns="0" tIns="0" rIns="0" bIns="0" rtlCol="0"/>
            <a:lstStyle/>
            <a:p>
              <a:endParaRPr/>
            </a:p>
          </p:txBody>
        </p:sp>
        <p:sp>
          <p:nvSpPr>
            <p:cNvPr id="204" name="object 204"/>
            <p:cNvSpPr/>
            <p:nvPr/>
          </p:nvSpPr>
          <p:spPr>
            <a:xfrm>
              <a:off x="7097993" y="3605741"/>
              <a:ext cx="53340" cy="1054100"/>
            </a:xfrm>
            <a:custGeom>
              <a:avLst/>
              <a:gdLst/>
              <a:ahLst/>
              <a:cxnLst/>
              <a:rect l="l" t="t" r="r" b="b"/>
              <a:pathLst>
                <a:path w="53340" h="1054100">
                  <a:moveTo>
                    <a:pt x="53339" y="1053687"/>
                  </a:moveTo>
                  <a:lnTo>
                    <a:pt x="53339" y="0"/>
                  </a:lnTo>
                </a:path>
                <a:path w="53340" h="1054100">
                  <a:moveTo>
                    <a:pt x="53339" y="1053687"/>
                  </a:moveTo>
                  <a:lnTo>
                    <a:pt x="0" y="1053687"/>
                  </a:lnTo>
                </a:path>
                <a:path w="53340" h="1054100">
                  <a:moveTo>
                    <a:pt x="53339" y="505766"/>
                  </a:moveTo>
                  <a:lnTo>
                    <a:pt x="0" y="505766"/>
                  </a:lnTo>
                </a:path>
                <a:path w="53340" h="1054100">
                  <a:moveTo>
                    <a:pt x="53339" y="0"/>
                  </a:moveTo>
                  <a:lnTo>
                    <a:pt x="0" y="0"/>
                  </a:lnTo>
                </a:path>
              </a:pathLst>
            </a:custGeom>
            <a:ln w="5556">
              <a:solidFill>
                <a:srgbClr val="000000"/>
              </a:solidFill>
            </a:ln>
          </p:spPr>
          <p:txBody>
            <a:bodyPr wrap="square" lIns="0" tIns="0" rIns="0" bIns="0" rtlCol="0"/>
            <a:lstStyle/>
            <a:p>
              <a:endParaRPr/>
            </a:p>
          </p:txBody>
        </p:sp>
        <p:sp>
          <p:nvSpPr>
            <p:cNvPr id="205" name="object 205"/>
            <p:cNvSpPr/>
            <p:nvPr/>
          </p:nvSpPr>
          <p:spPr>
            <a:xfrm>
              <a:off x="7151333" y="4364354"/>
              <a:ext cx="1626870" cy="0"/>
            </a:xfrm>
            <a:custGeom>
              <a:avLst/>
              <a:gdLst/>
              <a:ahLst/>
              <a:cxnLst/>
              <a:rect l="l" t="t" r="r" b="b"/>
              <a:pathLst>
                <a:path w="1626870">
                  <a:moveTo>
                    <a:pt x="0" y="0"/>
                  </a:moveTo>
                  <a:lnTo>
                    <a:pt x="1626869" y="0"/>
                  </a:lnTo>
                </a:path>
              </a:pathLst>
            </a:custGeom>
            <a:ln w="11112">
              <a:solidFill>
                <a:srgbClr val="BEBEBE"/>
              </a:solidFill>
            </a:ln>
          </p:spPr>
          <p:txBody>
            <a:bodyPr wrap="square" lIns="0" tIns="0" rIns="0" bIns="0" rtlCol="0"/>
            <a:lstStyle/>
            <a:p>
              <a:endParaRPr/>
            </a:p>
          </p:txBody>
        </p:sp>
      </p:grpSp>
      <p:sp>
        <p:nvSpPr>
          <p:cNvPr id="206" name="object 206"/>
          <p:cNvSpPr/>
          <p:nvPr/>
        </p:nvSpPr>
        <p:spPr>
          <a:xfrm>
            <a:off x="7211562" y="4836413"/>
            <a:ext cx="1506855" cy="53340"/>
          </a:xfrm>
          <a:custGeom>
            <a:avLst/>
            <a:gdLst/>
            <a:ahLst/>
            <a:cxnLst/>
            <a:rect l="l" t="t" r="r" b="b"/>
            <a:pathLst>
              <a:path w="1506854" h="53339">
                <a:moveTo>
                  <a:pt x="0" y="0"/>
                </a:moveTo>
                <a:lnTo>
                  <a:pt x="1506410" y="0"/>
                </a:lnTo>
              </a:path>
              <a:path w="1506854" h="53339">
                <a:moveTo>
                  <a:pt x="0" y="0"/>
                </a:moveTo>
                <a:lnTo>
                  <a:pt x="0" y="53340"/>
                </a:lnTo>
              </a:path>
              <a:path w="1506854" h="53339">
                <a:moveTo>
                  <a:pt x="167427" y="0"/>
                </a:moveTo>
                <a:lnTo>
                  <a:pt x="167427" y="53340"/>
                </a:lnTo>
              </a:path>
              <a:path w="1506854" h="53339">
                <a:moveTo>
                  <a:pt x="334782" y="0"/>
                </a:moveTo>
                <a:lnTo>
                  <a:pt x="334782" y="53340"/>
                </a:lnTo>
              </a:path>
              <a:path w="1506854" h="53339">
                <a:moveTo>
                  <a:pt x="502136" y="0"/>
                </a:moveTo>
                <a:lnTo>
                  <a:pt x="502136" y="53340"/>
                </a:lnTo>
              </a:path>
              <a:path w="1506854" h="53339">
                <a:moveTo>
                  <a:pt x="669491" y="0"/>
                </a:moveTo>
                <a:lnTo>
                  <a:pt x="669491" y="53340"/>
                </a:lnTo>
              </a:path>
              <a:path w="1506854" h="53339">
                <a:moveTo>
                  <a:pt x="836919" y="0"/>
                </a:moveTo>
                <a:lnTo>
                  <a:pt x="836919" y="53340"/>
                </a:lnTo>
              </a:path>
              <a:path w="1506854" h="53339">
                <a:moveTo>
                  <a:pt x="1004273" y="0"/>
                </a:moveTo>
                <a:lnTo>
                  <a:pt x="1004273" y="53340"/>
                </a:lnTo>
              </a:path>
              <a:path w="1506854" h="53339">
                <a:moveTo>
                  <a:pt x="1171627" y="0"/>
                </a:moveTo>
                <a:lnTo>
                  <a:pt x="1171627" y="53340"/>
                </a:lnTo>
              </a:path>
              <a:path w="1506854" h="53339">
                <a:moveTo>
                  <a:pt x="1338982" y="0"/>
                </a:moveTo>
                <a:lnTo>
                  <a:pt x="1338982" y="53340"/>
                </a:lnTo>
              </a:path>
              <a:path w="1506854" h="53339">
                <a:moveTo>
                  <a:pt x="1506410" y="0"/>
                </a:moveTo>
                <a:lnTo>
                  <a:pt x="1506410" y="53340"/>
                </a:lnTo>
              </a:path>
            </a:pathLst>
          </a:custGeom>
          <a:ln w="5556">
            <a:solidFill>
              <a:srgbClr val="000000"/>
            </a:solidFill>
          </a:ln>
        </p:spPr>
        <p:txBody>
          <a:bodyPr wrap="square" lIns="0" tIns="0" rIns="0" bIns="0" rtlCol="0"/>
          <a:lstStyle/>
          <a:p>
            <a:endParaRPr/>
          </a:p>
        </p:txBody>
      </p:sp>
      <p:sp>
        <p:nvSpPr>
          <p:cNvPr id="207" name="object 207"/>
          <p:cNvSpPr txBox="1"/>
          <p:nvPr/>
        </p:nvSpPr>
        <p:spPr>
          <a:xfrm>
            <a:off x="7174193" y="4926837"/>
            <a:ext cx="1605915"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Arial MT"/>
                <a:cs typeface="Arial MT"/>
              </a:rPr>
              <a:t>1   </a:t>
            </a:r>
            <a:r>
              <a:rPr sz="700" spc="145" dirty="0">
                <a:latin typeface="Arial MT"/>
                <a:cs typeface="Arial MT"/>
              </a:rPr>
              <a:t> </a:t>
            </a:r>
            <a:r>
              <a:rPr sz="700" dirty="0">
                <a:latin typeface="Arial MT"/>
                <a:cs typeface="Arial MT"/>
              </a:rPr>
              <a:t>2   </a:t>
            </a:r>
            <a:r>
              <a:rPr sz="700" spc="150" dirty="0">
                <a:latin typeface="Arial MT"/>
                <a:cs typeface="Arial MT"/>
              </a:rPr>
              <a:t> </a:t>
            </a:r>
            <a:r>
              <a:rPr sz="700" dirty="0">
                <a:latin typeface="Arial MT"/>
                <a:cs typeface="Arial MT"/>
              </a:rPr>
              <a:t>3   </a:t>
            </a:r>
            <a:r>
              <a:rPr sz="700" spc="150" dirty="0">
                <a:latin typeface="Arial MT"/>
                <a:cs typeface="Arial MT"/>
              </a:rPr>
              <a:t> </a:t>
            </a:r>
            <a:r>
              <a:rPr sz="700" dirty="0">
                <a:latin typeface="Arial MT"/>
                <a:cs typeface="Arial MT"/>
              </a:rPr>
              <a:t>4   </a:t>
            </a:r>
            <a:r>
              <a:rPr sz="700" spc="150" dirty="0">
                <a:latin typeface="Arial MT"/>
                <a:cs typeface="Arial MT"/>
              </a:rPr>
              <a:t> </a:t>
            </a:r>
            <a:r>
              <a:rPr sz="700" dirty="0">
                <a:latin typeface="Arial MT"/>
                <a:cs typeface="Arial MT"/>
              </a:rPr>
              <a:t>5   </a:t>
            </a:r>
            <a:r>
              <a:rPr sz="700" spc="150" dirty="0">
                <a:latin typeface="Arial MT"/>
                <a:cs typeface="Arial MT"/>
              </a:rPr>
              <a:t> </a:t>
            </a:r>
            <a:r>
              <a:rPr sz="700" dirty="0">
                <a:latin typeface="Arial MT"/>
                <a:cs typeface="Arial MT"/>
              </a:rPr>
              <a:t>6   </a:t>
            </a:r>
            <a:r>
              <a:rPr sz="700" spc="150" dirty="0">
                <a:latin typeface="Arial MT"/>
                <a:cs typeface="Arial MT"/>
              </a:rPr>
              <a:t> </a:t>
            </a:r>
            <a:r>
              <a:rPr sz="700" dirty="0">
                <a:latin typeface="Arial MT"/>
                <a:cs typeface="Arial MT"/>
              </a:rPr>
              <a:t>7   </a:t>
            </a:r>
            <a:r>
              <a:rPr sz="700" spc="150" dirty="0">
                <a:latin typeface="Arial MT"/>
                <a:cs typeface="Arial MT"/>
              </a:rPr>
              <a:t> </a:t>
            </a:r>
            <a:r>
              <a:rPr sz="700" dirty="0">
                <a:latin typeface="Arial MT"/>
                <a:cs typeface="Arial MT"/>
              </a:rPr>
              <a:t>8   </a:t>
            </a:r>
            <a:r>
              <a:rPr sz="700" spc="150" dirty="0">
                <a:latin typeface="Arial MT"/>
                <a:cs typeface="Arial MT"/>
              </a:rPr>
              <a:t> </a:t>
            </a:r>
            <a:r>
              <a:rPr sz="700" dirty="0">
                <a:latin typeface="Arial MT"/>
                <a:cs typeface="Arial MT"/>
              </a:rPr>
              <a:t>9  </a:t>
            </a:r>
            <a:r>
              <a:rPr sz="700" spc="60" dirty="0">
                <a:latin typeface="Arial MT"/>
                <a:cs typeface="Arial MT"/>
              </a:rPr>
              <a:t> </a:t>
            </a:r>
            <a:r>
              <a:rPr sz="700" spc="-5" dirty="0">
                <a:latin typeface="Arial MT"/>
                <a:cs typeface="Arial MT"/>
              </a:rPr>
              <a:t>10</a:t>
            </a:r>
            <a:endParaRPr sz="700">
              <a:latin typeface="Arial MT"/>
              <a:cs typeface="Arial MT"/>
            </a:endParaRPr>
          </a:p>
        </p:txBody>
      </p:sp>
      <p:sp>
        <p:nvSpPr>
          <p:cNvPr id="208" name="object 208"/>
          <p:cNvSpPr txBox="1"/>
          <p:nvPr/>
        </p:nvSpPr>
        <p:spPr>
          <a:xfrm>
            <a:off x="6858968" y="4589684"/>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0.03</a:t>
            </a:r>
            <a:endParaRPr sz="700">
              <a:latin typeface="Arial MT"/>
              <a:cs typeface="Arial MT"/>
            </a:endParaRPr>
          </a:p>
        </p:txBody>
      </p:sp>
      <p:sp>
        <p:nvSpPr>
          <p:cNvPr id="209" name="object 209"/>
          <p:cNvSpPr txBox="1"/>
          <p:nvPr/>
        </p:nvSpPr>
        <p:spPr>
          <a:xfrm>
            <a:off x="6858968" y="4041838"/>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0.16</a:t>
            </a:r>
            <a:endParaRPr sz="700">
              <a:latin typeface="Arial MT"/>
              <a:cs typeface="Arial MT"/>
            </a:endParaRPr>
          </a:p>
        </p:txBody>
      </p:sp>
      <p:sp>
        <p:nvSpPr>
          <p:cNvPr id="210" name="object 210"/>
          <p:cNvSpPr txBox="1"/>
          <p:nvPr/>
        </p:nvSpPr>
        <p:spPr>
          <a:xfrm>
            <a:off x="6858968" y="3536070"/>
            <a:ext cx="198755"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Arial MT"/>
                <a:cs typeface="Arial MT"/>
              </a:rPr>
              <a:t>0.28</a:t>
            </a:r>
            <a:endParaRPr sz="700">
              <a:latin typeface="Arial MT"/>
              <a:cs typeface="Arial MT"/>
            </a:endParaRPr>
          </a:p>
        </p:txBody>
      </p:sp>
      <p:sp>
        <p:nvSpPr>
          <p:cNvPr id="211" name="object 211"/>
          <p:cNvSpPr txBox="1"/>
          <p:nvPr/>
        </p:nvSpPr>
        <p:spPr>
          <a:xfrm>
            <a:off x="229969" y="1884365"/>
            <a:ext cx="333375" cy="891540"/>
          </a:xfrm>
          <a:prstGeom prst="rect">
            <a:avLst/>
          </a:prstGeom>
        </p:spPr>
        <p:txBody>
          <a:bodyPr vert="vert270" wrap="square" lIns="0" tIns="6350" rIns="0" bIns="0" rtlCol="0">
            <a:spAutoFit/>
          </a:bodyPr>
          <a:lstStyle/>
          <a:p>
            <a:pPr marL="12700" marR="5080">
              <a:lnSpc>
                <a:spcPct val="100000"/>
              </a:lnSpc>
              <a:spcBef>
                <a:spcPts val="50"/>
              </a:spcBef>
            </a:pPr>
            <a:r>
              <a:rPr sz="1000" dirty="0">
                <a:latin typeface="Calibri"/>
                <a:cs typeface="Calibri"/>
              </a:rPr>
              <a:t>Scaled likelihood  </a:t>
            </a:r>
            <a:r>
              <a:rPr sz="1000" spc="-5" dirty="0">
                <a:latin typeface="Calibri"/>
                <a:cs typeface="Calibri"/>
              </a:rPr>
              <a:t>P(w|c)/P(w)</a:t>
            </a:r>
            <a:endParaRPr sz="1000">
              <a:latin typeface="Calibri"/>
              <a:cs typeface="Calibri"/>
            </a:endParaRPr>
          </a:p>
        </p:txBody>
      </p:sp>
      <p:sp>
        <p:nvSpPr>
          <p:cNvPr id="212" name="object 212"/>
          <p:cNvSpPr txBox="1"/>
          <p:nvPr/>
        </p:nvSpPr>
        <p:spPr>
          <a:xfrm>
            <a:off x="229969" y="3847346"/>
            <a:ext cx="333375" cy="891540"/>
          </a:xfrm>
          <a:prstGeom prst="rect">
            <a:avLst/>
          </a:prstGeom>
        </p:spPr>
        <p:txBody>
          <a:bodyPr vert="vert270" wrap="square" lIns="0" tIns="6350" rIns="0" bIns="0" rtlCol="0">
            <a:spAutoFit/>
          </a:bodyPr>
          <a:lstStyle/>
          <a:p>
            <a:pPr marL="12700" marR="5080">
              <a:lnSpc>
                <a:spcPct val="100000"/>
              </a:lnSpc>
              <a:spcBef>
                <a:spcPts val="50"/>
              </a:spcBef>
            </a:pPr>
            <a:r>
              <a:rPr sz="1000" dirty="0">
                <a:latin typeface="Calibri"/>
                <a:cs typeface="Calibri"/>
              </a:rPr>
              <a:t>Scaled likelihood  </a:t>
            </a:r>
            <a:r>
              <a:rPr sz="1000" spc="-5" dirty="0">
                <a:latin typeface="Calibri"/>
                <a:cs typeface="Calibri"/>
              </a:rPr>
              <a:t>P(w|c)/P(w)</a:t>
            </a:r>
            <a:endParaRPr sz="10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330200"/>
            <a:ext cx="7085330" cy="513080"/>
          </a:xfrm>
          <a:prstGeom prst="rect">
            <a:avLst/>
          </a:prstGeom>
        </p:spPr>
        <p:txBody>
          <a:bodyPr vert="horz" wrap="square" lIns="0" tIns="12700" rIns="0" bIns="0" rtlCol="0">
            <a:spAutoFit/>
          </a:bodyPr>
          <a:lstStyle/>
          <a:p>
            <a:pPr marL="12700">
              <a:lnSpc>
                <a:spcPct val="100000"/>
              </a:lnSpc>
              <a:spcBef>
                <a:spcPts val="100"/>
              </a:spcBef>
            </a:pPr>
            <a:r>
              <a:rPr spc="-5" dirty="0"/>
              <a:t>Other</a:t>
            </a:r>
            <a:r>
              <a:rPr spc="-10" dirty="0"/>
              <a:t> sentiment</a:t>
            </a:r>
            <a:r>
              <a:rPr spc="-5" dirty="0"/>
              <a:t> feature:</a:t>
            </a:r>
            <a:r>
              <a:rPr spc="-10" dirty="0"/>
              <a:t> </a:t>
            </a:r>
            <a:r>
              <a:rPr spc="-5" dirty="0"/>
              <a:t>Logical </a:t>
            </a:r>
            <a:r>
              <a:rPr spc="-10" dirty="0"/>
              <a:t>negation</a:t>
            </a:r>
          </a:p>
        </p:txBody>
      </p:sp>
      <p:sp>
        <p:nvSpPr>
          <p:cNvPr id="7" name="object 7"/>
          <p:cNvSpPr txBox="1"/>
          <p:nvPr/>
        </p:nvSpPr>
        <p:spPr>
          <a:xfrm>
            <a:off x="307339" y="1918969"/>
            <a:ext cx="7908925" cy="2268220"/>
          </a:xfrm>
          <a:prstGeom prst="rect">
            <a:avLst/>
          </a:prstGeom>
        </p:spPr>
        <p:txBody>
          <a:bodyPr vert="horz" wrap="square" lIns="0" tIns="33020" rIns="0" bIns="0" rtlCol="0">
            <a:spAutoFit/>
          </a:bodyPr>
          <a:lstStyle/>
          <a:p>
            <a:pPr marL="355600" marR="5080" indent="-342900">
              <a:lnSpc>
                <a:spcPts val="3300"/>
              </a:lnSpc>
              <a:spcBef>
                <a:spcPts val="260"/>
              </a:spcBef>
              <a:buClr>
                <a:srgbClr val="CC0000"/>
              </a:buClr>
              <a:buFont typeface="Times New Roman"/>
              <a:buChar char="•"/>
              <a:tabLst>
                <a:tab pos="354965" algn="l"/>
                <a:tab pos="355600" algn="l"/>
              </a:tabLst>
            </a:pPr>
            <a:r>
              <a:rPr sz="2800" dirty="0">
                <a:latin typeface="Calibri"/>
                <a:cs typeface="Calibri"/>
              </a:rPr>
              <a:t>Is </a:t>
            </a:r>
            <a:r>
              <a:rPr sz="2800" spc="-5" dirty="0">
                <a:latin typeface="Calibri"/>
                <a:cs typeface="Calibri"/>
              </a:rPr>
              <a:t>logical</a:t>
            </a:r>
            <a:r>
              <a:rPr sz="2800" spc="5" dirty="0">
                <a:latin typeface="Calibri"/>
                <a:cs typeface="Calibri"/>
              </a:rPr>
              <a:t> </a:t>
            </a:r>
            <a:r>
              <a:rPr sz="2800" spc="-5" dirty="0">
                <a:latin typeface="Calibri"/>
                <a:cs typeface="Calibri"/>
              </a:rPr>
              <a:t>negation</a:t>
            </a:r>
            <a:r>
              <a:rPr sz="2800" spc="5" dirty="0">
                <a:latin typeface="Calibri"/>
                <a:cs typeface="Calibri"/>
              </a:rPr>
              <a:t> </a:t>
            </a:r>
            <a:r>
              <a:rPr sz="2800" spc="-5" dirty="0">
                <a:latin typeface="Calibri"/>
                <a:cs typeface="Calibri"/>
              </a:rPr>
              <a:t>(</a:t>
            </a:r>
            <a:r>
              <a:rPr sz="2800" i="1" spc="-5" dirty="0">
                <a:latin typeface="Calibri"/>
                <a:cs typeface="Calibri"/>
              </a:rPr>
              <a:t>no,</a:t>
            </a:r>
            <a:r>
              <a:rPr sz="2800" i="1" dirty="0">
                <a:latin typeface="Calibri"/>
                <a:cs typeface="Calibri"/>
              </a:rPr>
              <a:t> not</a:t>
            </a:r>
            <a:r>
              <a:rPr sz="2800" dirty="0">
                <a:latin typeface="Calibri"/>
                <a:cs typeface="Calibri"/>
              </a:rPr>
              <a:t>)</a:t>
            </a:r>
            <a:r>
              <a:rPr sz="2800" spc="5" dirty="0">
                <a:latin typeface="Calibri"/>
                <a:cs typeface="Calibri"/>
              </a:rPr>
              <a:t> </a:t>
            </a:r>
            <a:r>
              <a:rPr sz="2800" spc="-5" dirty="0">
                <a:latin typeface="Calibri"/>
                <a:cs typeface="Calibri"/>
              </a:rPr>
              <a:t>associated</a:t>
            </a:r>
            <a:r>
              <a:rPr sz="2800" spc="5" dirty="0">
                <a:latin typeface="Calibri"/>
                <a:cs typeface="Calibri"/>
              </a:rPr>
              <a:t> </a:t>
            </a:r>
            <a:r>
              <a:rPr sz="2800" spc="-5" dirty="0">
                <a:latin typeface="Calibri"/>
                <a:cs typeface="Calibri"/>
              </a:rPr>
              <a:t>with</a:t>
            </a:r>
            <a:r>
              <a:rPr sz="2800" spc="5" dirty="0">
                <a:latin typeface="Calibri"/>
                <a:cs typeface="Calibri"/>
              </a:rPr>
              <a:t> </a:t>
            </a:r>
            <a:r>
              <a:rPr sz="2800" spc="-5" dirty="0">
                <a:latin typeface="Calibri"/>
                <a:cs typeface="Calibri"/>
              </a:rPr>
              <a:t>negative </a:t>
            </a:r>
            <a:r>
              <a:rPr sz="2800" spc="-615" dirty="0">
                <a:latin typeface="Calibri"/>
                <a:cs typeface="Calibri"/>
              </a:rPr>
              <a:t> </a:t>
            </a:r>
            <a:r>
              <a:rPr sz="2800" spc="-5" dirty="0">
                <a:latin typeface="Calibri"/>
                <a:cs typeface="Calibri"/>
              </a:rPr>
              <a:t>sentiment?</a:t>
            </a:r>
            <a:endParaRPr sz="2800" dirty="0">
              <a:latin typeface="Calibri"/>
              <a:cs typeface="Calibri"/>
            </a:endParaRPr>
          </a:p>
          <a:p>
            <a:pPr marL="355600" indent="-342900">
              <a:lnSpc>
                <a:spcPct val="100000"/>
              </a:lnSpc>
              <a:spcBef>
                <a:spcPts val="610"/>
              </a:spcBef>
              <a:buClr>
                <a:srgbClr val="CC0000"/>
              </a:buClr>
              <a:buFont typeface="Times New Roman"/>
              <a:buChar char="•"/>
              <a:tabLst>
                <a:tab pos="354965" algn="l"/>
                <a:tab pos="355600" algn="l"/>
              </a:tabLst>
            </a:pPr>
            <a:r>
              <a:rPr sz="2800" spc="-25" dirty="0">
                <a:latin typeface="Calibri"/>
                <a:cs typeface="Calibri"/>
              </a:rPr>
              <a:t>Potts</a:t>
            </a:r>
            <a:r>
              <a:rPr sz="2800" spc="-35" dirty="0">
                <a:latin typeface="Calibri"/>
                <a:cs typeface="Calibri"/>
              </a:rPr>
              <a:t> </a:t>
            </a:r>
            <a:r>
              <a:rPr sz="2800" spc="-5" dirty="0">
                <a:latin typeface="Calibri"/>
                <a:cs typeface="Calibri"/>
              </a:rPr>
              <a:t>experiment:</a:t>
            </a:r>
            <a:endParaRPr sz="2800" dirty="0">
              <a:latin typeface="Calibri"/>
              <a:cs typeface="Calibri"/>
            </a:endParaRPr>
          </a:p>
          <a:p>
            <a:pPr marL="698500" lvl="1" indent="-228600">
              <a:lnSpc>
                <a:spcPct val="100000"/>
              </a:lnSpc>
              <a:spcBef>
                <a:spcPts val="545"/>
              </a:spcBef>
              <a:buFont typeface="Times New Roman"/>
              <a:buChar char="•"/>
              <a:tabLst>
                <a:tab pos="698500" algn="l"/>
              </a:tabLst>
            </a:pPr>
            <a:r>
              <a:rPr sz="2400" spc="-5" dirty="0">
                <a:latin typeface="Calibri"/>
                <a:cs typeface="Calibri"/>
              </a:rPr>
              <a:t>Count negation</a:t>
            </a:r>
            <a:r>
              <a:rPr sz="2400" dirty="0">
                <a:latin typeface="Calibri"/>
                <a:cs typeface="Calibri"/>
              </a:rPr>
              <a:t> </a:t>
            </a:r>
            <a:r>
              <a:rPr sz="2400" spc="-5" dirty="0">
                <a:latin typeface="Calibri"/>
                <a:cs typeface="Calibri"/>
              </a:rPr>
              <a:t>(</a:t>
            </a:r>
            <a:r>
              <a:rPr sz="2400" i="1" spc="-5" dirty="0">
                <a:latin typeface="Calibri"/>
                <a:cs typeface="Calibri"/>
              </a:rPr>
              <a:t>not, n’t,</a:t>
            </a:r>
            <a:r>
              <a:rPr sz="2400" i="1" dirty="0">
                <a:latin typeface="Calibri"/>
                <a:cs typeface="Calibri"/>
              </a:rPr>
              <a:t> no, </a:t>
            </a:r>
            <a:r>
              <a:rPr sz="2400" i="1" spc="-5" dirty="0">
                <a:latin typeface="Calibri"/>
                <a:cs typeface="Calibri"/>
              </a:rPr>
              <a:t>never</a:t>
            </a:r>
            <a:r>
              <a:rPr sz="2400" spc="-5" dirty="0">
                <a:latin typeface="Calibri"/>
                <a:cs typeface="Calibri"/>
              </a:rPr>
              <a:t>) in online reviews</a:t>
            </a:r>
            <a:endParaRPr sz="2400" dirty="0">
              <a:latin typeface="Calibri"/>
              <a:cs typeface="Calibri"/>
            </a:endParaRPr>
          </a:p>
          <a:p>
            <a:pPr marL="698500" lvl="1" indent="-228600">
              <a:lnSpc>
                <a:spcPct val="100000"/>
              </a:lnSpc>
              <a:spcBef>
                <a:spcPts val="620"/>
              </a:spcBef>
              <a:buFont typeface="Times New Roman"/>
              <a:buChar char="•"/>
              <a:tabLst>
                <a:tab pos="698500" algn="l"/>
              </a:tabLst>
            </a:pPr>
            <a:r>
              <a:rPr sz="2400" spc="-5" dirty="0">
                <a:latin typeface="Calibri"/>
                <a:cs typeface="Calibri"/>
              </a:rPr>
              <a:t>Regress against</a:t>
            </a:r>
            <a:r>
              <a:rPr sz="2400" dirty="0">
                <a:latin typeface="Calibri"/>
                <a:cs typeface="Calibri"/>
              </a:rPr>
              <a:t> the</a:t>
            </a:r>
            <a:r>
              <a:rPr sz="2400" spc="-5" dirty="0">
                <a:latin typeface="Calibri"/>
                <a:cs typeface="Calibri"/>
              </a:rPr>
              <a:t> review</a:t>
            </a:r>
            <a:r>
              <a:rPr sz="2400" dirty="0">
                <a:latin typeface="Calibri"/>
                <a:cs typeface="Calibri"/>
              </a:rPr>
              <a:t> </a:t>
            </a:r>
            <a:r>
              <a:rPr sz="2400" spc="-5" dirty="0">
                <a:latin typeface="Calibri"/>
                <a:cs typeface="Calibri"/>
              </a:rPr>
              <a:t>rating</a:t>
            </a:r>
            <a:endParaRPr sz="2400" dirty="0">
              <a:latin typeface="Calibri"/>
              <a:cs typeface="Calibri"/>
            </a:endParaRPr>
          </a:p>
        </p:txBody>
      </p:sp>
      <p:sp>
        <p:nvSpPr>
          <p:cNvPr id="8" name="object 8"/>
          <p:cNvSpPr txBox="1"/>
          <p:nvPr/>
        </p:nvSpPr>
        <p:spPr>
          <a:xfrm>
            <a:off x="2288539" y="1004569"/>
            <a:ext cx="6196965" cy="269240"/>
          </a:xfrm>
          <a:prstGeom prst="rect">
            <a:avLst/>
          </a:prstGeom>
        </p:spPr>
        <p:txBody>
          <a:bodyPr vert="horz" wrap="square" lIns="0" tIns="12700" rIns="0" bIns="0" rtlCol="0">
            <a:spAutoFit/>
          </a:bodyPr>
          <a:lstStyle/>
          <a:p>
            <a:pPr marL="12700">
              <a:lnSpc>
                <a:spcPct val="100000"/>
              </a:lnSpc>
              <a:spcBef>
                <a:spcPts val="100"/>
              </a:spcBef>
            </a:pPr>
            <a:r>
              <a:rPr sz="1600" spc="-15" dirty="0">
                <a:solidFill>
                  <a:srgbClr val="28817A"/>
                </a:solidFill>
                <a:latin typeface="Calibri"/>
                <a:cs typeface="Calibri"/>
              </a:rPr>
              <a:t>Potts,</a:t>
            </a:r>
            <a:r>
              <a:rPr sz="1600" spc="5" dirty="0">
                <a:solidFill>
                  <a:srgbClr val="28817A"/>
                </a:solidFill>
                <a:latin typeface="Calibri"/>
                <a:cs typeface="Calibri"/>
              </a:rPr>
              <a:t> </a:t>
            </a:r>
            <a:r>
              <a:rPr sz="1600" spc="-5" dirty="0">
                <a:solidFill>
                  <a:srgbClr val="28817A"/>
                </a:solidFill>
                <a:latin typeface="Calibri"/>
                <a:cs typeface="Calibri"/>
              </a:rPr>
              <a:t>Christopher.</a:t>
            </a:r>
            <a:r>
              <a:rPr sz="1600" spc="10" dirty="0">
                <a:solidFill>
                  <a:srgbClr val="28817A"/>
                </a:solidFill>
                <a:latin typeface="Calibri"/>
                <a:cs typeface="Calibri"/>
              </a:rPr>
              <a:t> </a:t>
            </a:r>
            <a:r>
              <a:rPr sz="1600" spc="-5" dirty="0">
                <a:solidFill>
                  <a:srgbClr val="28817A"/>
                </a:solidFill>
                <a:latin typeface="Calibri"/>
                <a:cs typeface="Calibri"/>
              </a:rPr>
              <a:t>2011.</a:t>
            </a:r>
            <a:r>
              <a:rPr sz="1600" spc="5" dirty="0">
                <a:solidFill>
                  <a:srgbClr val="28817A"/>
                </a:solidFill>
                <a:latin typeface="Calibri"/>
                <a:cs typeface="Calibri"/>
              </a:rPr>
              <a:t> </a:t>
            </a:r>
            <a:r>
              <a:rPr sz="1600" dirty="0">
                <a:solidFill>
                  <a:srgbClr val="28817A"/>
                </a:solidFill>
                <a:latin typeface="Calibri"/>
                <a:cs typeface="Calibri"/>
              </a:rPr>
              <a:t>On</a:t>
            </a:r>
            <a:r>
              <a:rPr sz="1600" spc="10" dirty="0">
                <a:solidFill>
                  <a:srgbClr val="28817A"/>
                </a:solidFill>
                <a:latin typeface="Calibri"/>
                <a:cs typeface="Calibri"/>
              </a:rPr>
              <a:t> </a:t>
            </a:r>
            <a:r>
              <a:rPr sz="1600" dirty="0">
                <a:solidFill>
                  <a:srgbClr val="28817A"/>
                </a:solidFill>
                <a:latin typeface="Calibri"/>
                <a:cs typeface="Calibri"/>
              </a:rPr>
              <a:t>the</a:t>
            </a:r>
            <a:r>
              <a:rPr sz="1600" spc="5" dirty="0">
                <a:solidFill>
                  <a:srgbClr val="28817A"/>
                </a:solidFill>
                <a:latin typeface="Calibri"/>
                <a:cs typeface="Calibri"/>
              </a:rPr>
              <a:t> </a:t>
            </a:r>
            <a:r>
              <a:rPr sz="1600" spc="-5" dirty="0">
                <a:solidFill>
                  <a:srgbClr val="28817A"/>
                </a:solidFill>
                <a:latin typeface="Calibri"/>
                <a:cs typeface="Calibri"/>
              </a:rPr>
              <a:t>negativity</a:t>
            </a:r>
            <a:r>
              <a:rPr sz="1600" spc="5" dirty="0">
                <a:solidFill>
                  <a:srgbClr val="28817A"/>
                </a:solidFill>
                <a:latin typeface="Calibri"/>
                <a:cs typeface="Calibri"/>
              </a:rPr>
              <a:t> </a:t>
            </a:r>
            <a:r>
              <a:rPr sz="1600" spc="-5" dirty="0">
                <a:solidFill>
                  <a:srgbClr val="28817A"/>
                </a:solidFill>
                <a:latin typeface="Calibri"/>
                <a:cs typeface="Calibri"/>
              </a:rPr>
              <a:t>of</a:t>
            </a:r>
            <a:r>
              <a:rPr sz="1600" spc="10" dirty="0">
                <a:solidFill>
                  <a:srgbClr val="28817A"/>
                </a:solidFill>
                <a:latin typeface="Calibri"/>
                <a:cs typeface="Calibri"/>
              </a:rPr>
              <a:t> </a:t>
            </a:r>
            <a:r>
              <a:rPr sz="1600" spc="-5" dirty="0">
                <a:solidFill>
                  <a:srgbClr val="28817A"/>
                </a:solidFill>
                <a:latin typeface="Calibri"/>
                <a:cs typeface="Calibri"/>
              </a:rPr>
              <a:t>negation.</a:t>
            </a:r>
            <a:r>
              <a:rPr sz="1600" spc="375" dirty="0">
                <a:solidFill>
                  <a:srgbClr val="28817A"/>
                </a:solidFill>
                <a:latin typeface="Calibri"/>
                <a:cs typeface="Calibri"/>
              </a:rPr>
              <a:t> </a:t>
            </a:r>
            <a:r>
              <a:rPr sz="1600" dirty="0">
                <a:solidFill>
                  <a:srgbClr val="28817A"/>
                </a:solidFill>
                <a:latin typeface="Calibri"/>
                <a:cs typeface="Calibri"/>
              </a:rPr>
              <a:t>SALT</a:t>
            </a:r>
            <a:r>
              <a:rPr sz="1600" spc="380" dirty="0">
                <a:solidFill>
                  <a:srgbClr val="28817A"/>
                </a:solidFill>
                <a:latin typeface="Calibri"/>
                <a:cs typeface="Calibri"/>
              </a:rPr>
              <a:t> </a:t>
            </a:r>
            <a:r>
              <a:rPr sz="1600" spc="-5" dirty="0">
                <a:solidFill>
                  <a:srgbClr val="28817A"/>
                </a:solidFill>
                <a:latin typeface="Calibri"/>
                <a:cs typeface="Calibri"/>
              </a:rPr>
              <a:t>20,</a:t>
            </a:r>
            <a:r>
              <a:rPr sz="1600" spc="5" dirty="0">
                <a:solidFill>
                  <a:srgbClr val="28817A"/>
                </a:solidFill>
                <a:latin typeface="Calibri"/>
                <a:cs typeface="Calibri"/>
              </a:rPr>
              <a:t> </a:t>
            </a:r>
            <a:r>
              <a:rPr sz="1600" spc="-105" dirty="0">
                <a:solidFill>
                  <a:srgbClr val="28817A"/>
                </a:solidFill>
                <a:latin typeface="Calibri"/>
                <a:cs typeface="Calibri"/>
              </a:rPr>
              <a:t>636-­‐659.</a:t>
            </a:r>
            <a:endParaRPr sz="16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330200"/>
            <a:ext cx="3855085" cy="513080"/>
          </a:xfrm>
          <a:prstGeom prst="rect">
            <a:avLst/>
          </a:prstGeom>
        </p:spPr>
        <p:txBody>
          <a:bodyPr vert="horz" wrap="square" lIns="0" tIns="12700" rIns="0" bIns="0" rtlCol="0">
            <a:spAutoFit/>
          </a:bodyPr>
          <a:lstStyle/>
          <a:p>
            <a:pPr marL="12700">
              <a:lnSpc>
                <a:spcPct val="100000"/>
              </a:lnSpc>
              <a:spcBef>
                <a:spcPts val="100"/>
              </a:spcBef>
            </a:pPr>
            <a:r>
              <a:rPr u="heavy" spc="-5" dirty="0">
                <a:solidFill>
                  <a:srgbClr val="EF8E1C"/>
                </a:solidFill>
                <a:uFill>
                  <a:solidFill>
                    <a:srgbClr val="F49F23"/>
                  </a:solidFill>
                </a:uFill>
              </a:rPr>
              <a:t>Google</a:t>
            </a:r>
            <a:r>
              <a:rPr u="heavy" spc="-45" dirty="0">
                <a:solidFill>
                  <a:srgbClr val="EF8E1C"/>
                </a:solidFill>
                <a:uFill>
                  <a:solidFill>
                    <a:srgbClr val="F49F23"/>
                  </a:solidFill>
                </a:uFill>
              </a:rPr>
              <a:t> </a:t>
            </a:r>
            <a:r>
              <a:rPr u="heavy" spc="-5" dirty="0">
                <a:solidFill>
                  <a:srgbClr val="EF8E1C"/>
                </a:solidFill>
                <a:uFill>
                  <a:solidFill>
                    <a:srgbClr val="F49F23"/>
                  </a:solidFill>
                </a:uFill>
              </a:rPr>
              <a:t>Product</a:t>
            </a:r>
            <a:r>
              <a:rPr u="heavy" spc="-40" dirty="0">
                <a:solidFill>
                  <a:srgbClr val="EF8E1C"/>
                </a:solidFill>
                <a:uFill>
                  <a:solidFill>
                    <a:srgbClr val="F49F23"/>
                  </a:solidFill>
                </a:uFill>
              </a:rPr>
              <a:t> </a:t>
            </a:r>
            <a:r>
              <a:rPr u="heavy" spc="-5" dirty="0">
                <a:solidFill>
                  <a:srgbClr val="EF8E1C"/>
                </a:solidFill>
                <a:uFill>
                  <a:solidFill>
                    <a:srgbClr val="F49F23"/>
                  </a:solidFill>
                </a:uFill>
              </a:rPr>
              <a:t>Search</a:t>
            </a:r>
          </a:p>
        </p:txBody>
      </p:sp>
      <p:sp>
        <p:nvSpPr>
          <p:cNvPr id="7" name="object 7"/>
          <p:cNvSpPr txBox="1"/>
          <p:nvPr/>
        </p:nvSpPr>
        <p:spPr>
          <a:xfrm>
            <a:off x="2440939" y="1385569"/>
            <a:ext cx="514350" cy="391160"/>
          </a:xfrm>
          <a:prstGeom prst="rect">
            <a:avLst/>
          </a:prstGeom>
        </p:spPr>
        <p:txBody>
          <a:bodyPr vert="horz" wrap="square" lIns="0" tIns="12700" rIns="0" bIns="0" rtlCol="0">
            <a:spAutoFit/>
          </a:bodyPr>
          <a:lstStyle/>
          <a:p>
            <a:pPr marL="355600" indent="-342900">
              <a:lnSpc>
                <a:spcPct val="100000"/>
              </a:lnSpc>
              <a:spcBef>
                <a:spcPts val="100"/>
              </a:spcBef>
              <a:buClr>
                <a:srgbClr val="CC0000"/>
              </a:buClr>
              <a:buFont typeface="Times New Roman"/>
              <a:buChar char="•"/>
              <a:tabLst>
                <a:tab pos="354965" algn="l"/>
                <a:tab pos="355600" algn="l"/>
              </a:tabLst>
            </a:pPr>
            <a:r>
              <a:rPr sz="2400" dirty="0">
                <a:latin typeface="Calibri"/>
                <a:cs typeface="Calibri"/>
              </a:rPr>
              <a:t>a</a:t>
            </a:r>
            <a:endParaRPr sz="2400">
              <a:latin typeface="Calibri"/>
              <a:cs typeface="Calibri"/>
            </a:endParaRPr>
          </a:p>
        </p:txBody>
      </p:sp>
      <p:pic>
        <p:nvPicPr>
          <p:cNvPr id="8" name="object 8"/>
          <p:cNvPicPr/>
          <p:nvPr/>
        </p:nvPicPr>
        <p:blipFill>
          <a:blip r:embed="rId3" cstate="print"/>
          <a:stretch>
            <a:fillRect/>
          </a:stretch>
        </p:blipFill>
        <p:spPr>
          <a:xfrm>
            <a:off x="1066800" y="1123951"/>
            <a:ext cx="7467598" cy="3857161"/>
          </a:xfrm>
          <a:prstGeom prst="rect">
            <a:avLst/>
          </a:prstGeom>
        </p:spPr>
      </p:pic>
      <p:sp>
        <p:nvSpPr>
          <p:cNvPr id="9" name="object 9"/>
          <p:cNvSpPr txBox="1"/>
          <p:nvPr/>
        </p:nvSpPr>
        <p:spPr>
          <a:xfrm>
            <a:off x="358139" y="4746877"/>
            <a:ext cx="166370" cy="242570"/>
          </a:xfrm>
          <a:prstGeom prst="rect">
            <a:avLst/>
          </a:prstGeom>
        </p:spPr>
        <p:txBody>
          <a:bodyPr vert="horz" wrap="square" lIns="0" tIns="3810" rIns="0" bIns="0" rtlCol="0">
            <a:spAutoFit/>
          </a:bodyPr>
          <a:lstStyle/>
          <a:p>
            <a:pPr marL="38100">
              <a:lnSpc>
                <a:spcPct val="100000"/>
              </a:lnSpc>
              <a:spcBef>
                <a:spcPts val="30"/>
              </a:spcBef>
            </a:pPr>
            <a:fld id="{81D60167-4931-47E6-BA6A-407CBD079E47}" type="slidenum">
              <a:rPr sz="1400" dirty="0">
                <a:latin typeface="Calibri"/>
                <a:cs typeface="Calibri"/>
              </a:rPr>
              <a:t>4</a:t>
            </a:fld>
            <a:endParaRPr sz="14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0"/>
            <a:ext cx="7075170" cy="1120140"/>
          </a:xfrm>
          <a:prstGeom prst="rect">
            <a:avLst/>
          </a:prstGeom>
        </p:spPr>
        <p:txBody>
          <a:bodyPr vert="horz" wrap="square" lIns="0" tIns="12700" rIns="0" bIns="0" rtlCol="0">
            <a:spAutoFit/>
          </a:bodyPr>
          <a:lstStyle/>
          <a:p>
            <a:pPr marL="12700">
              <a:lnSpc>
                <a:spcPts val="4310"/>
              </a:lnSpc>
              <a:spcBef>
                <a:spcPts val="100"/>
              </a:spcBef>
            </a:pPr>
            <a:r>
              <a:rPr sz="3600" spc="-30" dirty="0"/>
              <a:t>Potts</a:t>
            </a:r>
            <a:r>
              <a:rPr sz="3600" spc="-20" dirty="0"/>
              <a:t> </a:t>
            </a:r>
            <a:r>
              <a:rPr sz="3600" spc="-5" dirty="0"/>
              <a:t>2011</a:t>
            </a:r>
            <a:r>
              <a:rPr sz="3600" spc="-15" dirty="0"/>
              <a:t> </a:t>
            </a:r>
            <a:r>
              <a:rPr sz="3600" spc="-5" dirty="0"/>
              <a:t>Results:</a:t>
            </a:r>
            <a:endParaRPr sz="3600"/>
          </a:p>
          <a:p>
            <a:pPr marL="12700">
              <a:lnSpc>
                <a:spcPts val="4310"/>
              </a:lnSpc>
            </a:pPr>
            <a:r>
              <a:rPr sz="3600" spc="-5" dirty="0"/>
              <a:t>More</a:t>
            </a:r>
            <a:r>
              <a:rPr sz="3600" dirty="0"/>
              <a:t> </a:t>
            </a:r>
            <a:r>
              <a:rPr sz="3600" spc="-10" dirty="0"/>
              <a:t>negation</a:t>
            </a:r>
            <a:r>
              <a:rPr sz="3600" spc="5" dirty="0"/>
              <a:t> </a:t>
            </a:r>
            <a:r>
              <a:rPr sz="3600" dirty="0"/>
              <a:t>in </a:t>
            </a:r>
            <a:r>
              <a:rPr sz="3600" spc="-10" dirty="0"/>
              <a:t>negative</a:t>
            </a:r>
            <a:r>
              <a:rPr sz="3600" spc="5" dirty="0"/>
              <a:t> </a:t>
            </a:r>
            <a:r>
              <a:rPr sz="3600" spc="-10" dirty="0"/>
              <a:t>sentiment</a:t>
            </a:r>
            <a:endParaRPr sz="3600"/>
          </a:p>
        </p:txBody>
      </p:sp>
      <p:sp>
        <p:nvSpPr>
          <p:cNvPr id="7" name="object 7"/>
          <p:cNvSpPr txBox="1"/>
          <p:nvPr/>
        </p:nvSpPr>
        <p:spPr>
          <a:xfrm>
            <a:off x="1691639" y="1641455"/>
            <a:ext cx="146050" cy="372110"/>
          </a:xfrm>
          <a:prstGeom prst="rect">
            <a:avLst/>
          </a:prstGeom>
        </p:spPr>
        <p:txBody>
          <a:bodyPr vert="horz" wrap="square" lIns="0" tIns="0" rIns="0" bIns="0" rtlCol="0">
            <a:spAutoFit/>
          </a:bodyPr>
          <a:lstStyle/>
          <a:p>
            <a:pPr>
              <a:lnSpc>
                <a:spcPts val="2765"/>
              </a:lnSpc>
            </a:pPr>
            <a:r>
              <a:rPr sz="2400" dirty="0">
                <a:latin typeface="Calibri"/>
                <a:cs typeface="Calibri"/>
              </a:rPr>
              <a:t>a</a:t>
            </a:r>
            <a:endParaRPr sz="2400">
              <a:latin typeface="Calibri"/>
              <a:cs typeface="Calibri"/>
            </a:endParaRPr>
          </a:p>
        </p:txBody>
      </p:sp>
      <p:pic>
        <p:nvPicPr>
          <p:cNvPr id="8" name="object 8"/>
          <p:cNvPicPr/>
          <p:nvPr/>
        </p:nvPicPr>
        <p:blipFill>
          <a:blip r:embed="rId2" cstate="print"/>
          <a:stretch>
            <a:fillRect/>
          </a:stretch>
        </p:blipFill>
        <p:spPr>
          <a:xfrm>
            <a:off x="1040239" y="1498915"/>
            <a:ext cx="7628145" cy="3211423"/>
          </a:xfrm>
          <a:prstGeom prst="rect">
            <a:avLst/>
          </a:prstGeom>
        </p:spPr>
      </p:pic>
      <p:sp>
        <p:nvSpPr>
          <p:cNvPr id="9" name="object 9"/>
          <p:cNvSpPr txBox="1"/>
          <p:nvPr/>
        </p:nvSpPr>
        <p:spPr>
          <a:xfrm>
            <a:off x="346328" y="2706590"/>
            <a:ext cx="445770" cy="1237615"/>
          </a:xfrm>
          <a:prstGeom prst="rect">
            <a:avLst/>
          </a:prstGeom>
        </p:spPr>
        <p:txBody>
          <a:bodyPr vert="vert270" wrap="square" lIns="0" tIns="19050" rIns="0" bIns="0" rtlCol="0">
            <a:spAutoFit/>
          </a:bodyPr>
          <a:lstStyle/>
          <a:p>
            <a:pPr marL="12700" marR="5080">
              <a:lnSpc>
                <a:spcPts val="1600"/>
              </a:lnSpc>
              <a:spcBef>
                <a:spcPts val="150"/>
              </a:spcBef>
            </a:pPr>
            <a:r>
              <a:rPr sz="1400" dirty="0">
                <a:latin typeface="Calibri"/>
                <a:cs typeface="Calibri"/>
              </a:rPr>
              <a:t>Scaled</a:t>
            </a:r>
            <a:r>
              <a:rPr sz="1400" spc="-60" dirty="0">
                <a:latin typeface="Calibri"/>
                <a:cs typeface="Calibri"/>
              </a:rPr>
              <a:t> </a:t>
            </a:r>
            <a:r>
              <a:rPr sz="1400" spc="-5" dirty="0">
                <a:latin typeface="Calibri"/>
                <a:cs typeface="Calibri"/>
              </a:rPr>
              <a:t>likelihood </a:t>
            </a:r>
            <a:r>
              <a:rPr sz="1400" spc="-300" dirty="0">
                <a:latin typeface="Calibri"/>
                <a:cs typeface="Calibri"/>
              </a:rPr>
              <a:t> </a:t>
            </a:r>
            <a:r>
              <a:rPr sz="1400" spc="-5" dirty="0">
                <a:latin typeface="Calibri"/>
                <a:cs typeface="Calibri"/>
              </a:rPr>
              <a:t>P(w|c)/P(w)</a:t>
            </a:r>
            <a:endParaRPr sz="14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6166485" cy="513080"/>
          </a:xfrm>
          <a:prstGeom prst="rect">
            <a:avLst/>
          </a:prstGeom>
        </p:spPr>
        <p:txBody>
          <a:bodyPr vert="horz" wrap="square" lIns="0" tIns="12700" rIns="0" bIns="0" rtlCol="0">
            <a:spAutoFit/>
          </a:bodyPr>
          <a:lstStyle/>
          <a:p>
            <a:pPr marL="12700">
              <a:lnSpc>
                <a:spcPct val="100000"/>
              </a:lnSpc>
              <a:spcBef>
                <a:spcPts val="100"/>
              </a:spcBef>
            </a:pPr>
            <a:r>
              <a:rPr spc="-120" dirty="0"/>
              <a:t>Semi-­‐supervised</a:t>
            </a:r>
            <a:r>
              <a:rPr spc="-20" dirty="0"/>
              <a:t> </a:t>
            </a:r>
            <a:r>
              <a:rPr dirty="0"/>
              <a:t>learning</a:t>
            </a:r>
            <a:r>
              <a:rPr spc="-15" dirty="0"/>
              <a:t> </a:t>
            </a:r>
            <a:r>
              <a:rPr dirty="0"/>
              <a:t>of</a:t>
            </a:r>
            <a:r>
              <a:rPr spc="-15" dirty="0"/>
              <a:t> </a:t>
            </a:r>
            <a:r>
              <a:rPr dirty="0"/>
              <a:t>lexicons</a:t>
            </a:r>
          </a:p>
        </p:txBody>
      </p:sp>
      <p:sp>
        <p:nvSpPr>
          <p:cNvPr id="8" name="object 8"/>
          <p:cNvSpPr txBox="1">
            <a:spLocks noGrp="1"/>
          </p:cNvSpPr>
          <p:nvPr>
            <p:ph type="sldNum" sz="quarter" idx="7"/>
          </p:nvPr>
        </p:nvSpPr>
        <p:spPr>
          <a:prstGeom prst="rect">
            <a:avLst/>
          </a:prstGeom>
        </p:spPr>
        <p:txBody>
          <a:bodyPr vert="horz" wrap="square" lIns="0" tIns="80010" rIns="0" bIns="0" rtlCol="0">
            <a:spAutoFit/>
          </a:bodyPr>
          <a:lstStyle/>
          <a:p>
            <a:pPr marL="38100">
              <a:lnSpc>
                <a:spcPct val="100000"/>
              </a:lnSpc>
              <a:spcBef>
                <a:spcPts val="630"/>
              </a:spcBef>
            </a:pPr>
            <a:fld id="{81D60167-4931-47E6-BA6A-407CBD079E47}" type="slidenum">
              <a:rPr dirty="0"/>
              <a:t>41</a:t>
            </a:fld>
            <a:endParaRPr dirty="0"/>
          </a:p>
        </p:txBody>
      </p:sp>
      <p:sp>
        <p:nvSpPr>
          <p:cNvPr id="7" name="object 7"/>
          <p:cNvSpPr txBox="1"/>
          <p:nvPr/>
        </p:nvSpPr>
        <p:spPr>
          <a:xfrm>
            <a:off x="383539" y="1309115"/>
            <a:ext cx="5387975" cy="1909445"/>
          </a:xfrm>
          <a:prstGeom prst="rect">
            <a:avLst/>
          </a:prstGeom>
        </p:spPr>
        <p:txBody>
          <a:bodyPr vert="horz" wrap="square" lIns="0" tIns="88900" rIns="0" bIns="0" rtlCol="0">
            <a:spAutoFit/>
          </a:bodyPr>
          <a:lstStyle/>
          <a:p>
            <a:pPr marL="355600" indent="-342900">
              <a:lnSpc>
                <a:spcPct val="100000"/>
              </a:lnSpc>
              <a:spcBef>
                <a:spcPts val="700"/>
              </a:spcBef>
              <a:buClr>
                <a:srgbClr val="CC0000"/>
              </a:buClr>
              <a:buFont typeface="Times New Roman"/>
              <a:buChar char="•"/>
              <a:tabLst>
                <a:tab pos="354965" algn="l"/>
                <a:tab pos="355600" algn="l"/>
              </a:tabLst>
            </a:pPr>
            <a:r>
              <a:rPr sz="2800" dirty="0">
                <a:latin typeface="Calibri"/>
                <a:cs typeface="Calibri"/>
              </a:rPr>
              <a:t>Use</a:t>
            </a:r>
            <a:r>
              <a:rPr sz="2800" spc="-10" dirty="0">
                <a:latin typeface="Calibri"/>
                <a:cs typeface="Calibri"/>
              </a:rPr>
              <a:t> </a:t>
            </a:r>
            <a:r>
              <a:rPr sz="2800" dirty="0">
                <a:latin typeface="Calibri"/>
                <a:cs typeface="Calibri"/>
              </a:rPr>
              <a:t>a</a:t>
            </a:r>
            <a:r>
              <a:rPr sz="2800" spc="-10" dirty="0">
                <a:latin typeface="Calibri"/>
                <a:cs typeface="Calibri"/>
              </a:rPr>
              <a:t> </a:t>
            </a:r>
            <a:r>
              <a:rPr sz="2800" spc="-5" dirty="0">
                <a:latin typeface="Calibri"/>
                <a:cs typeface="Calibri"/>
              </a:rPr>
              <a:t>small amount</a:t>
            </a:r>
            <a:r>
              <a:rPr sz="2800" spc="-10" dirty="0">
                <a:latin typeface="Calibri"/>
                <a:cs typeface="Calibri"/>
              </a:rPr>
              <a:t> </a:t>
            </a:r>
            <a:r>
              <a:rPr sz="2800" spc="-5" dirty="0">
                <a:latin typeface="Calibri"/>
                <a:cs typeface="Calibri"/>
              </a:rPr>
              <a:t>of information</a:t>
            </a:r>
            <a:endParaRPr sz="2800" dirty="0">
              <a:latin typeface="Calibri"/>
              <a:cs typeface="Calibri"/>
            </a:endParaRPr>
          </a:p>
          <a:p>
            <a:pPr marL="698500" lvl="1" indent="-228600">
              <a:lnSpc>
                <a:spcPct val="100000"/>
              </a:lnSpc>
              <a:spcBef>
                <a:spcPts val="515"/>
              </a:spcBef>
              <a:buFont typeface="Times New Roman"/>
              <a:buChar char="•"/>
              <a:tabLst>
                <a:tab pos="698500" algn="l"/>
              </a:tabLst>
            </a:pPr>
            <a:r>
              <a:rPr sz="2400" dirty="0">
                <a:latin typeface="Calibri"/>
                <a:cs typeface="Calibri"/>
              </a:rPr>
              <a:t>A</a:t>
            </a:r>
            <a:r>
              <a:rPr sz="2400" spc="-15" dirty="0">
                <a:latin typeface="Calibri"/>
                <a:cs typeface="Calibri"/>
              </a:rPr>
              <a:t> </a:t>
            </a:r>
            <a:r>
              <a:rPr sz="2400" dirty="0">
                <a:latin typeface="Calibri"/>
                <a:cs typeface="Calibri"/>
              </a:rPr>
              <a:t>few</a:t>
            </a:r>
            <a:r>
              <a:rPr sz="2400" spc="-15" dirty="0">
                <a:latin typeface="Calibri"/>
                <a:cs typeface="Calibri"/>
              </a:rPr>
              <a:t> </a:t>
            </a:r>
            <a:r>
              <a:rPr sz="2400" dirty="0">
                <a:latin typeface="Calibri"/>
                <a:cs typeface="Calibri"/>
              </a:rPr>
              <a:t>labeled</a:t>
            </a:r>
            <a:r>
              <a:rPr sz="2400" spc="-15" dirty="0">
                <a:latin typeface="Calibri"/>
                <a:cs typeface="Calibri"/>
              </a:rPr>
              <a:t> </a:t>
            </a:r>
            <a:r>
              <a:rPr sz="2400" spc="-5" dirty="0">
                <a:latin typeface="Calibri"/>
                <a:cs typeface="Calibri"/>
              </a:rPr>
              <a:t>examples</a:t>
            </a:r>
            <a:endParaRPr sz="2400" dirty="0">
              <a:latin typeface="Calibri"/>
              <a:cs typeface="Calibri"/>
            </a:endParaRPr>
          </a:p>
          <a:p>
            <a:pPr marL="698500" lvl="1" indent="-228600">
              <a:lnSpc>
                <a:spcPct val="100000"/>
              </a:lnSpc>
              <a:spcBef>
                <a:spcPts val="620"/>
              </a:spcBef>
              <a:buFont typeface="Times New Roman"/>
              <a:buChar char="•"/>
              <a:tabLst>
                <a:tab pos="698500" algn="l"/>
              </a:tabLst>
            </a:pPr>
            <a:r>
              <a:rPr sz="2400" dirty="0">
                <a:latin typeface="Calibri"/>
                <a:cs typeface="Calibri"/>
              </a:rPr>
              <a:t>A</a:t>
            </a:r>
            <a:r>
              <a:rPr sz="2400" spc="-10" dirty="0">
                <a:latin typeface="Calibri"/>
                <a:cs typeface="Calibri"/>
              </a:rPr>
              <a:t> </a:t>
            </a:r>
            <a:r>
              <a:rPr sz="2400" dirty="0">
                <a:latin typeface="Calibri"/>
                <a:cs typeface="Calibri"/>
              </a:rPr>
              <a:t>few</a:t>
            </a:r>
            <a:r>
              <a:rPr sz="2400" spc="-10" dirty="0">
                <a:latin typeface="Calibri"/>
                <a:cs typeface="Calibri"/>
              </a:rPr>
              <a:t> </a:t>
            </a:r>
            <a:r>
              <a:rPr sz="2400" spc="-125" dirty="0">
                <a:latin typeface="Calibri"/>
                <a:cs typeface="Calibri"/>
              </a:rPr>
              <a:t>hand-­‐built</a:t>
            </a:r>
            <a:r>
              <a:rPr sz="2400" spc="-10" dirty="0">
                <a:latin typeface="Calibri"/>
                <a:cs typeface="Calibri"/>
              </a:rPr>
              <a:t> </a:t>
            </a:r>
            <a:r>
              <a:rPr sz="2400" spc="-15" dirty="0">
                <a:latin typeface="Calibri"/>
                <a:cs typeface="Calibri"/>
              </a:rPr>
              <a:t>patterns</a:t>
            </a:r>
            <a:endParaRPr sz="2400" dirty="0">
              <a:latin typeface="Calibri"/>
              <a:cs typeface="Calibri"/>
            </a:endParaRPr>
          </a:p>
          <a:p>
            <a:pPr marL="355600" indent="-342900">
              <a:lnSpc>
                <a:spcPct val="100000"/>
              </a:lnSpc>
              <a:spcBef>
                <a:spcPts val="620"/>
              </a:spcBef>
              <a:buClr>
                <a:srgbClr val="CC0000"/>
              </a:buClr>
              <a:buFont typeface="Times New Roman"/>
              <a:buChar char="•"/>
              <a:tabLst>
                <a:tab pos="354965" algn="l"/>
                <a:tab pos="355600" algn="l"/>
              </a:tabLst>
            </a:pPr>
            <a:r>
              <a:rPr sz="2800" dirty="0">
                <a:latin typeface="Calibri"/>
                <a:cs typeface="Calibri"/>
              </a:rPr>
              <a:t>To</a:t>
            </a:r>
            <a:r>
              <a:rPr sz="2800" spc="-10" dirty="0">
                <a:latin typeface="Calibri"/>
                <a:cs typeface="Calibri"/>
              </a:rPr>
              <a:t> </a:t>
            </a:r>
            <a:r>
              <a:rPr sz="2800" spc="-5" dirty="0">
                <a:latin typeface="Calibri"/>
                <a:cs typeface="Calibri"/>
              </a:rPr>
              <a:t>bootstrap</a:t>
            </a:r>
            <a:r>
              <a:rPr sz="2800" spc="-10" dirty="0">
                <a:latin typeface="Calibri"/>
                <a:cs typeface="Calibri"/>
              </a:rPr>
              <a:t> </a:t>
            </a:r>
            <a:r>
              <a:rPr sz="2800" dirty="0">
                <a:latin typeface="Calibri"/>
                <a:cs typeface="Calibri"/>
              </a:rPr>
              <a:t>a</a:t>
            </a:r>
            <a:r>
              <a:rPr sz="2800" spc="-10" dirty="0">
                <a:latin typeface="Calibri"/>
                <a:cs typeface="Calibri"/>
              </a:rPr>
              <a:t> </a:t>
            </a:r>
            <a:r>
              <a:rPr sz="2800" spc="-5" dirty="0">
                <a:latin typeface="Calibri"/>
                <a:cs typeface="Calibri"/>
              </a:rPr>
              <a:t>lexicon</a:t>
            </a:r>
            <a:endParaRPr sz="2800"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90169"/>
            <a:ext cx="6928484" cy="1526540"/>
          </a:xfrm>
          <a:prstGeom prst="rect">
            <a:avLst/>
          </a:prstGeom>
        </p:spPr>
        <p:txBody>
          <a:bodyPr vert="horz" wrap="square" lIns="0" tIns="33020" rIns="0" bIns="0" rtlCol="0">
            <a:spAutoFit/>
          </a:bodyPr>
          <a:lstStyle/>
          <a:p>
            <a:pPr marL="12700" marR="130175">
              <a:lnSpc>
                <a:spcPts val="3800"/>
              </a:lnSpc>
              <a:spcBef>
                <a:spcPts val="260"/>
              </a:spcBef>
            </a:pPr>
            <a:r>
              <a:rPr dirty="0"/>
              <a:t>Hatzivassiloglou </a:t>
            </a:r>
            <a:r>
              <a:rPr spc="-5" dirty="0"/>
              <a:t>and McKeown </a:t>
            </a:r>
            <a:r>
              <a:rPr spc="-10" dirty="0"/>
              <a:t>intuition </a:t>
            </a:r>
            <a:r>
              <a:rPr spc="-710" dirty="0"/>
              <a:t> </a:t>
            </a:r>
            <a:r>
              <a:rPr spc="-5" dirty="0"/>
              <a:t>for</a:t>
            </a:r>
            <a:r>
              <a:rPr spc="-10" dirty="0"/>
              <a:t> identifying</a:t>
            </a:r>
            <a:r>
              <a:rPr dirty="0"/>
              <a:t> </a:t>
            </a:r>
            <a:r>
              <a:rPr spc="-5" dirty="0"/>
              <a:t>word polarity</a:t>
            </a:r>
          </a:p>
          <a:p>
            <a:pPr marL="850900" marR="5080">
              <a:lnSpc>
                <a:spcPts val="1900"/>
              </a:lnSpc>
              <a:spcBef>
                <a:spcPts val="315"/>
              </a:spcBef>
            </a:pPr>
            <a:r>
              <a:rPr sz="1600" b="0" spc="-5" dirty="0">
                <a:solidFill>
                  <a:srgbClr val="7CD7CF"/>
                </a:solidFill>
                <a:latin typeface="Calibri"/>
                <a:cs typeface="Calibri"/>
              </a:rPr>
              <a:t>Vasileios</a:t>
            </a:r>
            <a:r>
              <a:rPr sz="1600" b="0" dirty="0">
                <a:solidFill>
                  <a:srgbClr val="7CD7CF"/>
                </a:solidFill>
                <a:latin typeface="Calibri"/>
                <a:cs typeface="Calibri"/>
              </a:rPr>
              <a:t> </a:t>
            </a:r>
            <a:r>
              <a:rPr sz="1600" b="0" spc="-5" dirty="0">
                <a:solidFill>
                  <a:srgbClr val="7CD7CF"/>
                </a:solidFill>
                <a:latin typeface="Calibri"/>
                <a:cs typeface="Calibri"/>
              </a:rPr>
              <a:t>Hatzivassiloglou</a:t>
            </a:r>
            <a:r>
              <a:rPr sz="1600" b="0" spc="5" dirty="0">
                <a:solidFill>
                  <a:srgbClr val="7CD7CF"/>
                </a:solidFill>
                <a:latin typeface="Calibri"/>
                <a:cs typeface="Calibri"/>
              </a:rPr>
              <a:t> </a:t>
            </a:r>
            <a:r>
              <a:rPr sz="1600" b="0" dirty="0">
                <a:solidFill>
                  <a:srgbClr val="7CD7CF"/>
                </a:solidFill>
                <a:latin typeface="Calibri"/>
                <a:cs typeface="Calibri"/>
              </a:rPr>
              <a:t>and</a:t>
            </a:r>
            <a:r>
              <a:rPr sz="1600" b="0" spc="10" dirty="0">
                <a:solidFill>
                  <a:srgbClr val="7CD7CF"/>
                </a:solidFill>
                <a:latin typeface="Calibri"/>
                <a:cs typeface="Calibri"/>
              </a:rPr>
              <a:t> </a:t>
            </a:r>
            <a:r>
              <a:rPr sz="1600" b="0" spc="-5" dirty="0">
                <a:solidFill>
                  <a:srgbClr val="7CD7CF"/>
                </a:solidFill>
                <a:latin typeface="Calibri"/>
                <a:cs typeface="Calibri"/>
              </a:rPr>
              <a:t>Kathleen</a:t>
            </a:r>
            <a:r>
              <a:rPr sz="1600" b="0" spc="15" dirty="0">
                <a:solidFill>
                  <a:srgbClr val="7CD7CF"/>
                </a:solidFill>
                <a:latin typeface="Calibri"/>
                <a:cs typeface="Calibri"/>
              </a:rPr>
              <a:t> </a:t>
            </a:r>
            <a:r>
              <a:rPr sz="1600" b="0" dirty="0">
                <a:solidFill>
                  <a:srgbClr val="7CD7CF"/>
                </a:solidFill>
                <a:latin typeface="Calibri"/>
                <a:cs typeface="Calibri"/>
              </a:rPr>
              <a:t>R. </a:t>
            </a:r>
            <a:r>
              <a:rPr sz="1600" b="0" spc="-5" dirty="0">
                <a:solidFill>
                  <a:srgbClr val="7CD7CF"/>
                </a:solidFill>
                <a:latin typeface="Calibri"/>
                <a:cs typeface="Calibri"/>
              </a:rPr>
              <a:t>McKeown.</a:t>
            </a:r>
            <a:r>
              <a:rPr sz="1600" b="0" spc="15" dirty="0">
                <a:solidFill>
                  <a:srgbClr val="7CD7CF"/>
                </a:solidFill>
                <a:latin typeface="Calibri"/>
                <a:cs typeface="Calibri"/>
              </a:rPr>
              <a:t> </a:t>
            </a:r>
            <a:r>
              <a:rPr sz="1600" b="0" spc="-5" dirty="0">
                <a:solidFill>
                  <a:srgbClr val="7CD7CF"/>
                </a:solidFill>
                <a:latin typeface="Calibri"/>
                <a:cs typeface="Calibri"/>
              </a:rPr>
              <a:t>1997.</a:t>
            </a:r>
            <a:r>
              <a:rPr sz="1600" b="0" spc="10" dirty="0">
                <a:solidFill>
                  <a:srgbClr val="7CD7CF"/>
                </a:solidFill>
                <a:latin typeface="Calibri"/>
                <a:cs typeface="Calibri"/>
              </a:rPr>
              <a:t> </a:t>
            </a:r>
            <a:r>
              <a:rPr sz="1600" b="0" spc="-5" dirty="0">
                <a:solidFill>
                  <a:srgbClr val="7CD7CF"/>
                </a:solidFill>
                <a:latin typeface="Calibri"/>
                <a:cs typeface="Calibri"/>
              </a:rPr>
              <a:t>Predicting</a:t>
            </a:r>
            <a:r>
              <a:rPr sz="1600" b="0" spc="10" dirty="0">
                <a:solidFill>
                  <a:srgbClr val="7CD7CF"/>
                </a:solidFill>
                <a:latin typeface="Calibri"/>
                <a:cs typeface="Calibri"/>
              </a:rPr>
              <a:t> </a:t>
            </a:r>
            <a:r>
              <a:rPr sz="1600" b="0" dirty="0">
                <a:solidFill>
                  <a:srgbClr val="7CD7CF"/>
                </a:solidFill>
                <a:latin typeface="Calibri"/>
                <a:cs typeface="Calibri"/>
              </a:rPr>
              <a:t>the </a:t>
            </a:r>
            <a:r>
              <a:rPr sz="1600" b="0" spc="-350" dirty="0">
                <a:solidFill>
                  <a:srgbClr val="7CD7CF"/>
                </a:solidFill>
                <a:latin typeface="Calibri"/>
                <a:cs typeface="Calibri"/>
              </a:rPr>
              <a:t> </a:t>
            </a:r>
            <a:r>
              <a:rPr sz="1600" b="0" spc="-5" dirty="0">
                <a:solidFill>
                  <a:srgbClr val="7CD7CF"/>
                </a:solidFill>
                <a:latin typeface="Calibri"/>
                <a:cs typeface="Calibri"/>
              </a:rPr>
              <a:t>Semantic</a:t>
            </a:r>
            <a:r>
              <a:rPr sz="1600" b="0" dirty="0">
                <a:solidFill>
                  <a:srgbClr val="7CD7CF"/>
                </a:solidFill>
                <a:latin typeface="Calibri"/>
                <a:cs typeface="Calibri"/>
              </a:rPr>
              <a:t> </a:t>
            </a:r>
            <a:r>
              <a:rPr sz="1600" b="0" spc="-5" dirty="0">
                <a:solidFill>
                  <a:srgbClr val="7CD7CF"/>
                </a:solidFill>
                <a:latin typeface="Calibri"/>
                <a:cs typeface="Calibri"/>
              </a:rPr>
              <a:t>Orientation</a:t>
            </a:r>
            <a:r>
              <a:rPr sz="1600" b="0" dirty="0">
                <a:solidFill>
                  <a:srgbClr val="7CD7CF"/>
                </a:solidFill>
                <a:latin typeface="Calibri"/>
                <a:cs typeface="Calibri"/>
              </a:rPr>
              <a:t> </a:t>
            </a:r>
            <a:r>
              <a:rPr sz="1600" b="0" spc="-5" dirty="0">
                <a:solidFill>
                  <a:srgbClr val="7CD7CF"/>
                </a:solidFill>
                <a:latin typeface="Calibri"/>
                <a:cs typeface="Calibri"/>
              </a:rPr>
              <a:t>of</a:t>
            </a:r>
            <a:r>
              <a:rPr sz="1600" b="0" dirty="0">
                <a:solidFill>
                  <a:srgbClr val="7CD7CF"/>
                </a:solidFill>
                <a:latin typeface="Calibri"/>
                <a:cs typeface="Calibri"/>
              </a:rPr>
              <a:t> </a:t>
            </a:r>
            <a:r>
              <a:rPr sz="1600" b="0" spc="-5" dirty="0">
                <a:solidFill>
                  <a:srgbClr val="7CD7CF"/>
                </a:solidFill>
                <a:latin typeface="Calibri"/>
                <a:cs typeface="Calibri"/>
              </a:rPr>
              <a:t>Adjectives.</a:t>
            </a:r>
            <a:r>
              <a:rPr sz="1600" b="0" dirty="0">
                <a:solidFill>
                  <a:srgbClr val="7CD7CF"/>
                </a:solidFill>
                <a:latin typeface="Calibri"/>
                <a:cs typeface="Calibri"/>
              </a:rPr>
              <a:t> ACL, </a:t>
            </a:r>
            <a:r>
              <a:rPr sz="1600" b="0" spc="-5" dirty="0">
                <a:solidFill>
                  <a:srgbClr val="7CD7CF"/>
                </a:solidFill>
                <a:latin typeface="Calibri"/>
                <a:cs typeface="Calibri"/>
              </a:rPr>
              <a:t>174–181</a:t>
            </a:r>
            <a:endParaRPr sz="16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80010" rIns="0" bIns="0" rtlCol="0">
            <a:spAutoFit/>
          </a:bodyPr>
          <a:lstStyle/>
          <a:p>
            <a:pPr marL="38100">
              <a:lnSpc>
                <a:spcPct val="100000"/>
              </a:lnSpc>
              <a:spcBef>
                <a:spcPts val="630"/>
              </a:spcBef>
            </a:pPr>
            <a:fld id="{81D60167-4931-47E6-BA6A-407CBD079E47}" type="slidenum">
              <a:rPr dirty="0"/>
              <a:t>42</a:t>
            </a:fld>
            <a:endParaRPr dirty="0"/>
          </a:p>
        </p:txBody>
      </p:sp>
      <p:sp>
        <p:nvSpPr>
          <p:cNvPr id="7" name="object 7"/>
          <p:cNvSpPr txBox="1"/>
          <p:nvPr/>
        </p:nvSpPr>
        <p:spPr>
          <a:xfrm>
            <a:off x="383539" y="1918715"/>
            <a:ext cx="7531100" cy="2357120"/>
          </a:xfrm>
          <a:prstGeom prst="rect">
            <a:avLst/>
          </a:prstGeom>
        </p:spPr>
        <p:txBody>
          <a:bodyPr vert="horz" wrap="square" lIns="0" tIns="88900" rIns="0" bIns="0" rtlCol="0">
            <a:spAutoFit/>
          </a:bodyPr>
          <a:lstStyle/>
          <a:p>
            <a:pPr marL="355600" indent="-342900">
              <a:lnSpc>
                <a:spcPct val="100000"/>
              </a:lnSpc>
              <a:spcBef>
                <a:spcPts val="700"/>
              </a:spcBef>
              <a:buClr>
                <a:srgbClr val="CC0000"/>
              </a:buClr>
              <a:buFont typeface="Times New Roman"/>
              <a:buChar char="•"/>
              <a:tabLst>
                <a:tab pos="354965" algn="l"/>
                <a:tab pos="355600" algn="l"/>
              </a:tabLst>
            </a:pPr>
            <a:r>
              <a:rPr sz="2800" spc="-5" dirty="0">
                <a:latin typeface="Calibri"/>
                <a:cs typeface="Calibri"/>
              </a:rPr>
              <a:t>Adjectives</a:t>
            </a:r>
            <a:r>
              <a:rPr sz="2800" spc="5" dirty="0">
                <a:latin typeface="Calibri"/>
                <a:cs typeface="Calibri"/>
              </a:rPr>
              <a:t> </a:t>
            </a:r>
            <a:r>
              <a:rPr sz="2800" spc="-5" dirty="0">
                <a:latin typeface="Calibri"/>
                <a:cs typeface="Calibri"/>
              </a:rPr>
              <a:t>conjoined</a:t>
            </a:r>
            <a:r>
              <a:rPr sz="2800" spc="5" dirty="0">
                <a:latin typeface="Calibri"/>
                <a:cs typeface="Calibri"/>
              </a:rPr>
              <a:t> </a:t>
            </a:r>
            <a:r>
              <a:rPr sz="2800" dirty="0">
                <a:latin typeface="Calibri"/>
                <a:cs typeface="Calibri"/>
              </a:rPr>
              <a:t>by</a:t>
            </a:r>
            <a:r>
              <a:rPr sz="2800" spc="5" dirty="0">
                <a:latin typeface="Calibri"/>
                <a:cs typeface="Calibri"/>
              </a:rPr>
              <a:t> </a:t>
            </a:r>
            <a:r>
              <a:rPr sz="2800" spc="-10" dirty="0">
                <a:latin typeface="Calibri"/>
                <a:cs typeface="Calibri"/>
              </a:rPr>
              <a:t>“</a:t>
            </a:r>
            <a:r>
              <a:rPr sz="2800" i="1" spc="-10" dirty="0">
                <a:latin typeface="Calibri"/>
                <a:cs typeface="Calibri"/>
              </a:rPr>
              <a:t>and</a:t>
            </a:r>
            <a:r>
              <a:rPr sz="2800" spc="-10" dirty="0">
                <a:latin typeface="Calibri"/>
                <a:cs typeface="Calibri"/>
              </a:rPr>
              <a:t>”</a:t>
            </a:r>
            <a:r>
              <a:rPr sz="2800" spc="10" dirty="0">
                <a:latin typeface="Calibri"/>
                <a:cs typeface="Calibri"/>
              </a:rPr>
              <a:t> </a:t>
            </a:r>
            <a:r>
              <a:rPr sz="2800" spc="-5" dirty="0">
                <a:latin typeface="Calibri"/>
                <a:cs typeface="Calibri"/>
              </a:rPr>
              <a:t>have</a:t>
            </a:r>
            <a:r>
              <a:rPr sz="2800" spc="5" dirty="0">
                <a:latin typeface="Calibri"/>
                <a:cs typeface="Calibri"/>
              </a:rPr>
              <a:t> </a:t>
            </a:r>
            <a:r>
              <a:rPr sz="2800" spc="-5" dirty="0">
                <a:latin typeface="Calibri"/>
                <a:cs typeface="Calibri"/>
              </a:rPr>
              <a:t>same</a:t>
            </a:r>
            <a:r>
              <a:rPr sz="2800" spc="5" dirty="0">
                <a:latin typeface="Calibri"/>
                <a:cs typeface="Calibri"/>
              </a:rPr>
              <a:t> </a:t>
            </a:r>
            <a:r>
              <a:rPr sz="2800" spc="-5" dirty="0">
                <a:latin typeface="Calibri"/>
                <a:cs typeface="Calibri"/>
              </a:rPr>
              <a:t>polarity</a:t>
            </a:r>
            <a:endParaRPr sz="2800" dirty="0">
              <a:latin typeface="Calibri"/>
              <a:cs typeface="Calibri"/>
            </a:endParaRPr>
          </a:p>
          <a:p>
            <a:pPr marL="698500" lvl="1" indent="-228600">
              <a:lnSpc>
                <a:spcPct val="100000"/>
              </a:lnSpc>
              <a:spcBef>
                <a:spcPts val="515"/>
              </a:spcBef>
              <a:buClr>
                <a:srgbClr val="000000"/>
              </a:buClr>
              <a:buFont typeface="Times New Roman"/>
              <a:buChar char="•"/>
              <a:tabLst>
                <a:tab pos="698500" algn="l"/>
              </a:tabLst>
            </a:pPr>
            <a:r>
              <a:rPr sz="2400" dirty="0">
                <a:solidFill>
                  <a:srgbClr val="0000FF"/>
                </a:solidFill>
                <a:latin typeface="Calibri"/>
                <a:cs typeface="Calibri"/>
              </a:rPr>
              <a:t>Fair</a:t>
            </a:r>
            <a:r>
              <a:rPr sz="2400" spc="-10" dirty="0">
                <a:solidFill>
                  <a:srgbClr val="0000FF"/>
                </a:solidFill>
                <a:latin typeface="Calibri"/>
                <a:cs typeface="Calibri"/>
              </a:rPr>
              <a:t> </a:t>
            </a:r>
            <a:r>
              <a:rPr sz="2400" b="1" dirty="0">
                <a:solidFill>
                  <a:srgbClr val="0433FF"/>
                </a:solidFill>
                <a:latin typeface="Calibri"/>
                <a:cs typeface="Calibri"/>
              </a:rPr>
              <a:t>and</a:t>
            </a:r>
            <a:r>
              <a:rPr sz="2400" b="1" spc="-10" dirty="0">
                <a:solidFill>
                  <a:srgbClr val="0433FF"/>
                </a:solidFill>
                <a:latin typeface="Calibri"/>
                <a:cs typeface="Calibri"/>
              </a:rPr>
              <a:t> </a:t>
            </a:r>
            <a:r>
              <a:rPr sz="2400" spc="-5" dirty="0">
                <a:solidFill>
                  <a:srgbClr val="0000FF"/>
                </a:solidFill>
                <a:latin typeface="Calibri"/>
                <a:cs typeface="Calibri"/>
              </a:rPr>
              <a:t>legitimate,</a:t>
            </a:r>
            <a:r>
              <a:rPr sz="2400" spc="-10" dirty="0">
                <a:solidFill>
                  <a:srgbClr val="0000FF"/>
                </a:solidFill>
                <a:latin typeface="Calibri"/>
                <a:cs typeface="Calibri"/>
              </a:rPr>
              <a:t> </a:t>
            </a:r>
            <a:r>
              <a:rPr sz="2400" spc="-5" dirty="0">
                <a:solidFill>
                  <a:srgbClr val="0000FF"/>
                </a:solidFill>
                <a:latin typeface="Calibri"/>
                <a:cs typeface="Calibri"/>
              </a:rPr>
              <a:t>corrupt </a:t>
            </a:r>
            <a:r>
              <a:rPr sz="2400" b="1" dirty="0">
                <a:solidFill>
                  <a:srgbClr val="0433FF"/>
                </a:solidFill>
                <a:latin typeface="Calibri"/>
                <a:cs typeface="Calibri"/>
              </a:rPr>
              <a:t>and</a:t>
            </a:r>
            <a:r>
              <a:rPr sz="2400" b="1" spc="-10" dirty="0">
                <a:solidFill>
                  <a:srgbClr val="0433FF"/>
                </a:solidFill>
                <a:latin typeface="Calibri"/>
                <a:cs typeface="Calibri"/>
              </a:rPr>
              <a:t> </a:t>
            </a:r>
            <a:r>
              <a:rPr sz="2400" spc="-5" dirty="0">
                <a:solidFill>
                  <a:srgbClr val="0000FF"/>
                </a:solidFill>
                <a:latin typeface="Calibri"/>
                <a:cs typeface="Calibri"/>
              </a:rPr>
              <a:t>brutal</a:t>
            </a:r>
            <a:endParaRPr sz="2400" dirty="0">
              <a:latin typeface="Calibri"/>
              <a:cs typeface="Calibri"/>
            </a:endParaRPr>
          </a:p>
          <a:p>
            <a:pPr marL="698500" lvl="1" indent="-228600">
              <a:lnSpc>
                <a:spcPct val="100000"/>
              </a:lnSpc>
              <a:spcBef>
                <a:spcPts val="620"/>
              </a:spcBef>
              <a:buClr>
                <a:srgbClr val="000000"/>
              </a:buClr>
              <a:buFont typeface="Times New Roman"/>
              <a:buChar char="•"/>
              <a:tabLst>
                <a:tab pos="698500" algn="l"/>
              </a:tabLst>
            </a:pPr>
            <a:r>
              <a:rPr sz="2400" spc="-5" dirty="0">
                <a:solidFill>
                  <a:srgbClr val="0000FF"/>
                </a:solidFill>
                <a:latin typeface="Calibri"/>
                <a:cs typeface="Calibri"/>
              </a:rPr>
              <a:t>*fair</a:t>
            </a:r>
            <a:r>
              <a:rPr sz="2400" spc="-10" dirty="0">
                <a:solidFill>
                  <a:srgbClr val="0000FF"/>
                </a:solidFill>
                <a:latin typeface="Calibri"/>
                <a:cs typeface="Calibri"/>
              </a:rPr>
              <a:t> </a:t>
            </a:r>
            <a:r>
              <a:rPr sz="2400" b="1" dirty="0">
                <a:solidFill>
                  <a:srgbClr val="0433FF"/>
                </a:solidFill>
                <a:latin typeface="Calibri"/>
                <a:cs typeface="Calibri"/>
              </a:rPr>
              <a:t>and</a:t>
            </a:r>
            <a:r>
              <a:rPr sz="2400" b="1" spc="-5" dirty="0">
                <a:solidFill>
                  <a:srgbClr val="0433FF"/>
                </a:solidFill>
                <a:latin typeface="Calibri"/>
                <a:cs typeface="Calibri"/>
              </a:rPr>
              <a:t> </a:t>
            </a:r>
            <a:r>
              <a:rPr sz="2400" spc="-5" dirty="0">
                <a:solidFill>
                  <a:srgbClr val="0000FF"/>
                </a:solidFill>
                <a:latin typeface="Calibri"/>
                <a:cs typeface="Calibri"/>
              </a:rPr>
              <a:t>brutal, *corrupt </a:t>
            </a:r>
            <a:r>
              <a:rPr sz="2400" b="1" dirty="0">
                <a:solidFill>
                  <a:srgbClr val="0433FF"/>
                </a:solidFill>
                <a:latin typeface="Calibri"/>
                <a:cs typeface="Calibri"/>
              </a:rPr>
              <a:t>and</a:t>
            </a:r>
            <a:r>
              <a:rPr sz="2400" b="1" spc="-5" dirty="0">
                <a:solidFill>
                  <a:srgbClr val="0433FF"/>
                </a:solidFill>
                <a:latin typeface="Calibri"/>
                <a:cs typeface="Calibri"/>
              </a:rPr>
              <a:t> </a:t>
            </a:r>
            <a:r>
              <a:rPr sz="2400" spc="-5" dirty="0">
                <a:solidFill>
                  <a:srgbClr val="0000FF"/>
                </a:solidFill>
                <a:latin typeface="Calibri"/>
                <a:cs typeface="Calibri"/>
              </a:rPr>
              <a:t>legitimate</a:t>
            </a:r>
            <a:endParaRPr sz="2400" dirty="0">
              <a:latin typeface="Calibri"/>
              <a:cs typeface="Calibri"/>
            </a:endParaRPr>
          </a:p>
          <a:p>
            <a:pPr marL="355600" indent="-342900">
              <a:lnSpc>
                <a:spcPct val="100000"/>
              </a:lnSpc>
              <a:spcBef>
                <a:spcPts val="620"/>
              </a:spcBef>
              <a:buClr>
                <a:srgbClr val="CC0000"/>
              </a:buClr>
              <a:buFont typeface="Times New Roman"/>
              <a:buChar char="•"/>
              <a:tabLst>
                <a:tab pos="354965" algn="l"/>
                <a:tab pos="355600" algn="l"/>
              </a:tabLst>
            </a:pPr>
            <a:r>
              <a:rPr sz="2800" spc="-5" dirty="0">
                <a:latin typeface="Calibri"/>
                <a:cs typeface="Calibri"/>
              </a:rPr>
              <a:t>Adjectives conjoined</a:t>
            </a:r>
            <a:r>
              <a:rPr sz="2800" dirty="0">
                <a:latin typeface="Calibri"/>
                <a:cs typeface="Calibri"/>
              </a:rPr>
              <a:t> by </a:t>
            </a:r>
            <a:r>
              <a:rPr sz="2800" spc="-10" dirty="0">
                <a:latin typeface="Calibri"/>
                <a:cs typeface="Calibri"/>
              </a:rPr>
              <a:t>“</a:t>
            </a:r>
            <a:r>
              <a:rPr sz="2800" i="1" spc="-10" dirty="0">
                <a:latin typeface="Calibri"/>
                <a:cs typeface="Calibri"/>
              </a:rPr>
              <a:t>but</a:t>
            </a:r>
            <a:r>
              <a:rPr sz="2800" spc="-10" dirty="0">
                <a:latin typeface="Calibri"/>
                <a:cs typeface="Calibri"/>
              </a:rPr>
              <a:t>”</a:t>
            </a:r>
            <a:r>
              <a:rPr sz="2800" spc="-5" dirty="0">
                <a:latin typeface="Calibri"/>
                <a:cs typeface="Calibri"/>
              </a:rPr>
              <a:t> </a:t>
            </a:r>
            <a:r>
              <a:rPr sz="2800" dirty="0">
                <a:latin typeface="Calibri"/>
                <a:cs typeface="Calibri"/>
              </a:rPr>
              <a:t>do </a:t>
            </a:r>
            <a:r>
              <a:rPr sz="2800" spc="-5" dirty="0">
                <a:latin typeface="Calibri"/>
                <a:cs typeface="Calibri"/>
              </a:rPr>
              <a:t>not</a:t>
            </a:r>
            <a:endParaRPr sz="2800" dirty="0">
              <a:latin typeface="Calibri"/>
              <a:cs typeface="Calibri"/>
            </a:endParaRPr>
          </a:p>
          <a:p>
            <a:pPr marL="698500" lvl="1" indent="-228600">
              <a:lnSpc>
                <a:spcPct val="100000"/>
              </a:lnSpc>
              <a:spcBef>
                <a:spcPts val="640"/>
              </a:spcBef>
              <a:buClr>
                <a:srgbClr val="000000"/>
              </a:buClr>
              <a:buFont typeface="Times New Roman"/>
              <a:buChar char="•"/>
              <a:tabLst>
                <a:tab pos="698500" algn="l"/>
              </a:tabLst>
            </a:pPr>
            <a:r>
              <a:rPr sz="2400" dirty="0">
                <a:solidFill>
                  <a:srgbClr val="0000FF"/>
                </a:solidFill>
                <a:latin typeface="Calibri"/>
                <a:cs typeface="Calibri"/>
              </a:rPr>
              <a:t>fair</a:t>
            </a:r>
            <a:r>
              <a:rPr sz="2400" spc="-30" dirty="0">
                <a:solidFill>
                  <a:srgbClr val="0000FF"/>
                </a:solidFill>
                <a:latin typeface="Calibri"/>
                <a:cs typeface="Calibri"/>
              </a:rPr>
              <a:t> </a:t>
            </a:r>
            <a:r>
              <a:rPr sz="2400" b="1" dirty="0">
                <a:solidFill>
                  <a:srgbClr val="0433FF"/>
                </a:solidFill>
                <a:latin typeface="Calibri"/>
                <a:cs typeface="Calibri"/>
              </a:rPr>
              <a:t>but</a:t>
            </a:r>
            <a:r>
              <a:rPr sz="2400" b="1" spc="-25" dirty="0">
                <a:solidFill>
                  <a:srgbClr val="0433FF"/>
                </a:solidFill>
                <a:latin typeface="Calibri"/>
                <a:cs typeface="Calibri"/>
              </a:rPr>
              <a:t> </a:t>
            </a:r>
            <a:r>
              <a:rPr sz="2400" spc="-5" dirty="0">
                <a:solidFill>
                  <a:srgbClr val="0000FF"/>
                </a:solidFill>
                <a:latin typeface="Calibri"/>
                <a:cs typeface="Calibri"/>
              </a:rPr>
              <a:t>brutal</a:t>
            </a:r>
            <a:endParaRPr sz="240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30480" rIns="0" bIns="0" rtlCol="0">
            <a:spAutoFit/>
          </a:bodyPr>
          <a:lstStyle/>
          <a:p>
            <a:pPr marL="12700" marR="5080">
              <a:lnSpc>
                <a:spcPts val="3800"/>
              </a:lnSpc>
              <a:spcBef>
                <a:spcPts val="240"/>
              </a:spcBef>
            </a:pPr>
            <a:r>
              <a:rPr dirty="0"/>
              <a:t>Hatzivassiloglou</a:t>
            </a:r>
            <a:r>
              <a:rPr spc="-45" dirty="0"/>
              <a:t> </a:t>
            </a:r>
            <a:r>
              <a:rPr dirty="0"/>
              <a:t>&amp;</a:t>
            </a:r>
            <a:r>
              <a:rPr spc="-30" dirty="0"/>
              <a:t> </a:t>
            </a:r>
            <a:r>
              <a:rPr spc="-5" dirty="0"/>
              <a:t>McKeown</a:t>
            </a:r>
            <a:r>
              <a:rPr spc="-30" dirty="0"/>
              <a:t> </a:t>
            </a:r>
            <a:r>
              <a:rPr dirty="0"/>
              <a:t>1997 </a:t>
            </a:r>
            <a:r>
              <a:rPr spc="-710" dirty="0"/>
              <a:t> </a:t>
            </a:r>
            <a:r>
              <a:rPr dirty="0"/>
              <a:t>Step</a:t>
            </a:r>
            <a:r>
              <a:rPr spc="-5" dirty="0"/>
              <a:t> </a:t>
            </a:r>
            <a:r>
              <a:rPr dirty="0"/>
              <a:t>1</a:t>
            </a:r>
          </a:p>
        </p:txBody>
      </p:sp>
      <p:sp>
        <p:nvSpPr>
          <p:cNvPr id="8" name="object 8"/>
          <p:cNvSpPr txBox="1">
            <a:spLocks noGrp="1"/>
          </p:cNvSpPr>
          <p:nvPr>
            <p:ph type="sldNum" sz="quarter" idx="7"/>
          </p:nvPr>
        </p:nvSpPr>
        <p:spPr>
          <a:prstGeom prst="rect">
            <a:avLst/>
          </a:prstGeom>
        </p:spPr>
        <p:txBody>
          <a:bodyPr vert="horz" wrap="square" lIns="0" tIns="80010" rIns="0" bIns="0" rtlCol="0">
            <a:spAutoFit/>
          </a:bodyPr>
          <a:lstStyle/>
          <a:p>
            <a:pPr marL="38100">
              <a:lnSpc>
                <a:spcPct val="100000"/>
              </a:lnSpc>
              <a:spcBef>
                <a:spcPts val="30"/>
              </a:spcBef>
            </a:pPr>
            <a:fld id="{81D60167-4931-47E6-BA6A-407CBD079E47}" type="slidenum">
              <a:rPr dirty="0"/>
              <a:t>43</a:t>
            </a:fld>
            <a:endParaRPr dirty="0"/>
          </a:p>
        </p:txBody>
      </p:sp>
      <p:sp>
        <p:nvSpPr>
          <p:cNvPr id="7" name="object 7"/>
          <p:cNvSpPr txBox="1"/>
          <p:nvPr/>
        </p:nvSpPr>
        <p:spPr>
          <a:xfrm>
            <a:off x="383539" y="1385569"/>
            <a:ext cx="8369934" cy="3235960"/>
          </a:xfrm>
          <a:prstGeom prst="rect">
            <a:avLst/>
          </a:prstGeom>
        </p:spPr>
        <p:txBody>
          <a:bodyPr vert="horz" wrap="square" lIns="0" tIns="22225" rIns="0" bIns="0" rtlCol="0">
            <a:spAutoFit/>
          </a:bodyPr>
          <a:lstStyle/>
          <a:p>
            <a:pPr marL="355600" marR="5080" indent="-342900">
              <a:lnSpc>
                <a:spcPct val="97700"/>
              </a:lnSpc>
              <a:spcBef>
                <a:spcPts val="175"/>
              </a:spcBef>
              <a:buClr>
                <a:srgbClr val="CC0000"/>
              </a:buClr>
              <a:buFont typeface="Times New Roman"/>
              <a:buChar char="•"/>
              <a:tabLst>
                <a:tab pos="354965" algn="l"/>
                <a:tab pos="355600" algn="l"/>
              </a:tabLst>
            </a:pPr>
            <a:r>
              <a:rPr sz="2800" dirty="0">
                <a:latin typeface="Calibri"/>
                <a:cs typeface="Calibri"/>
              </a:rPr>
              <a:t>Label</a:t>
            </a:r>
            <a:r>
              <a:rPr sz="2800" spc="-5" dirty="0">
                <a:latin typeface="Calibri"/>
                <a:cs typeface="Calibri"/>
              </a:rPr>
              <a:t> </a:t>
            </a:r>
            <a:r>
              <a:rPr sz="2800" b="1" spc="-5" dirty="0">
                <a:latin typeface="Calibri"/>
                <a:cs typeface="Calibri"/>
              </a:rPr>
              <a:t>seed</a:t>
            </a:r>
            <a:r>
              <a:rPr sz="2800" b="1" dirty="0">
                <a:latin typeface="Calibri"/>
                <a:cs typeface="Calibri"/>
              </a:rPr>
              <a:t> </a:t>
            </a:r>
            <a:r>
              <a:rPr sz="2800" b="1" spc="-5" dirty="0">
                <a:latin typeface="Calibri"/>
                <a:cs typeface="Calibri"/>
              </a:rPr>
              <a:t>set</a:t>
            </a:r>
            <a:r>
              <a:rPr sz="2800" b="1" spc="-10" dirty="0">
                <a:latin typeface="Calibri"/>
                <a:cs typeface="Calibri"/>
              </a:rPr>
              <a:t> </a:t>
            </a:r>
            <a:r>
              <a:rPr sz="2800" spc="-5" dirty="0">
                <a:latin typeface="Calibri"/>
                <a:cs typeface="Calibri"/>
              </a:rPr>
              <a:t>of</a:t>
            </a:r>
            <a:r>
              <a:rPr sz="2800" dirty="0">
                <a:latin typeface="Calibri"/>
                <a:cs typeface="Calibri"/>
              </a:rPr>
              <a:t> </a:t>
            </a:r>
            <a:r>
              <a:rPr sz="2800" spc="-5" dirty="0">
                <a:latin typeface="Calibri"/>
                <a:cs typeface="Calibri"/>
              </a:rPr>
              <a:t>1336</a:t>
            </a:r>
            <a:r>
              <a:rPr sz="2800" dirty="0">
                <a:latin typeface="Calibri"/>
                <a:cs typeface="Calibri"/>
              </a:rPr>
              <a:t> </a:t>
            </a:r>
            <a:r>
              <a:rPr sz="2800" spc="-5" dirty="0">
                <a:latin typeface="Calibri"/>
                <a:cs typeface="Calibri"/>
              </a:rPr>
              <a:t>adjectives</a:t>
            </a:r>
            <a:r>
              <a:rPr sz="2800" dirty="0">
                <a:latin typeface="Calibri"/>
                <a:cs typeface="Calibri"/>
              </a:rPr>
              <a:t> </a:t>
            </a:r>
            <a:r>
              <a:rPr sz="2000" dirty="0">
                <a:solidFill>
                  <a:srgbClr val="7CD7CF"/>
                </a:solidFill>
                <a:latin typeface="Calibri"/>
                <a:cs typeface="Calibri"/>
              </a:rPr>
              <a:t>(all </a:t>
            </a:r>
            <a:r>
              <a:rPr sz="2000" spc="-5" dirty="0">
                <a:solidFill>
                  <a:srgbClr val="7CD7CF"/>
                </a:solidFill>
                <a:latin typeface="Calibri"/>
                <a:cs typeface="Calibri"/>
              </a:rPr>
              <a:t>&gt;20</a:t>
            </a:r>
            <a:r>
              <a:rPr sz="2000" dirty="0">
                <a:solidFill>
                  <a:srgbClr val="7CD7CF"/>
                </a:solidFill>
                <a:latin typeface="Calibri"/>
                <a:cs typeface="Calibri"/>
              </a:rPr>
              <a:t> in </a:t>
            </a:r>
            <a:r>
              <a:rPr sz="2000" spc="-5" dirty="0">
                <a:solidFill>
                  <a:srgbClr val="7CD7CF"/>
                </a:solidFill>
                <a:latin typeface="Calibri"/>
                <a:cs typeface="Calibri"/>
              </a:rPr>
              <a:t>21</a:t>
            </a:r>
            <a:r>
              <a:rPr sz="2000" dirty="0">
                <a:solidFill>
                  <a:srgbClr val="7CD7CF"/>
                </a:solidFill>
                <a:latin typeface="Calibri"/>
                <a:cs typeface="Calibri"/>
              </a:rPr>
              <a:t> </a:t>
            </a:r>
            <a:r>
              <a:rPr sz="2000" spc="-5" dirty="0">
                <a:solidFill>
                  <a:srgbClr val="7CD7CF"/>
                </a:solidFill>
                <a:latin typeface="Calibri"/>
                <a:cs typeface="Calibri"/>
              </a:rPr>
              <a:t>million</a:t>
            </a:r>
            <a:r>
              <a:rPr sz="2000" dirty="0">
                <a:solidFill>
                  <a:srgbClr val="7CD7CF"/>
                </a:solidFill>
                <a:latin typeface="Calibri"/>
                <a:cs typeface="Calibri"/>
              </a:rPr>
              <a:t> </a:t>
            </a:r>
            <a:r>
              <a:rPr sz="2000" spc="-5" dirty="0">
                <a:solidFill>
                  <a:srgbClr val="7CD7CF"/>
                </a:solidFill>
                <a:latin typeface="Calibri"/>
                <a:cs typeface="Calibri"/>
              </a:rPr>
              <a:t>word</a:t>
            </a:r>
            <a:r>
              <a:rPr sz="2000" dirty="0">
                <a:solidFill>
                  <a:srgbClr val="7CD7CF"/>
                </a:solidFill>
                <a:latin typeface="Calibri"/>
                <a:cs typeface="Calibri"/>
              </a:rPr>
              <a:t> </a:t>
            </a:r>
            <a:r>
              <a:rPr sz="2000" spc="-5" dirty="0">
                <a:solidFill>
                  <a:srgbClr val="7CD7CF"/>
                </a:solidFill>
                <a:latin typeface="Calibri"/>
                <a:cs typeface="Calibri"/>
              </a:rPr>
              <a:t>WSJ </a:t>
            </a:r>
            <a:r>
              <a:rPr sz="2000" spc="-434" dirty="0">
                <a:solidFill>
                  <a:srgbClr val="7CD7CF"/>
                </a:solidFill>
                <a:latin typeface="Calibri"/>
                <a:cs typeface="Calibri"/>
              </a:rPr>
              <a:t> </a:t>
            </a:r>
            <a:r>
              <a:rPr sz="2000" spc="-5" dirty="0">
                <a:solidFill>
                  <a:srgbClr val="7CD7CF"/>
                </a:solidFill>
                <a:latin typeface="Calibri"/>
                <a:cs typeface="Calibri"/>
              </a:rPr>
              <a:t>corpus)</a:t>
            </a:r>
            <a:endParaRPr sz="2000">
              <a:latin typeface="Calibri"/>
              <a:cs typeface="Calibri"/>
            </a:endParaRPr>
          </a:p>
          <a:p>
            <a:pPr marL="698500" lvl="1" indent="-228600">
              <a:lnSpc>
                <a:spcPct val="100000"/>
              </a:lnSpc>
              <a:spcBef>
                <a:spcPts val="575"/>
              </a:spcBef>
              <a:buFont typeface="Times New Roman"/>
              <a:buChar char="•"/>
              <a:tabLst>
                <a:tab pos="698500" algn="l"/>
              </a:tabLst>
            </a:pPr>
            <a:r>
              <a:rPr sz="2400" dirty="0">
                <a:latin typeface="Calibri"/>
                <a:cs typeface="Calibri"/>
              </a:rPr>
              <a:t>657</a:t>
            </a:r>
            <a:r>
              <a:rPr sz="2400" spc="-35" dirty="0">
                <a:latin typeface="Calibri"/>
                <a:cs typeface="Calibri"/>
              </a:rPr>
              <a:t> </a:t>
            </a:r>
            <a:r>
              <a:rPr sz="2400" spc="-10" dirty="0">
                <a:latin typeface="Calibri"/>
                <a:cs typeface="Calibri"/>
              </a:rPr>
              <a:t>positive</a:t>
            </a:r>
            <a:endParaRPr sz="2400">
              <a:latin typeface="Calibri"/>
              <a:cs typeface="Calibri"/>
            </a:endParaRPr>
          </a:p>
          <a:p>
            <a:pPr marL="1041400" marR="593090" lvl="2" indent="-228600">
              <a:lnSpc>
                <a:spcPts val="2820"/>
              </a:lnSpc>
              <a:spcBef>
                <a:spcPts val="765"/>
              </a:spcBef>
              <a:buClr>
                <a:srgbClr val="CC0000"/>
              </a:buClr>
              <a:buFont typeface="Times New Roman"/>
              <a:buChar char="•"/>
              <a:tabLst>
                <a:tab pos="1041400" algn="l"/>
              </a:tabLst>
            </a:pPr>
            <a:r>
              <a:rPr sz="2400" dirty="0">
                <a:latin typeface="Calibri"/>
                <a:cs typeface="Calibri"/>
              </a:rPr>
              <a:t>adequate </a:t>
            </a:r>
            <a:r>
              <a:rPr sz="2400" spc="-5" dirty="0">
                <a:latin typeface="Calibri"/>
                <a:cs typeface="Calibri"/>
              </a:rPr>
              <a:t>central</a:t>
            </a:r>
            <a:r>
              <a:rPr sz="2400" spc="5" dirty="0">
                <a:latin typeface="Calibri"/>
                <a:cs typeface="Calibri"/>
              </a:rPr>
              <a:t> </a:t>
            </a:r>
            <a:r>
              <a:rPr sz="2400" dirty="0">
                <a:latin typeface="Calibri"/>
                <a:cs typeface="Calibri"/>
              </a:rPr>
              <a:t>clever</a:t>
            </a:r>
            <a:r>
              <a:rPr sz="2400" spc="10" dirty="0">
                <a:latin typeface="Calibri"/>
                <a:cs typeface="Calibri"/>
              </a:rPr>
              <a:t> </a:t>
            </a:r>
            <a:r>
              <a:rPr sz="2400" spc="-5" dirty="0">
                <a:latin typeface="Calibri"/>
                <a:cs typeface="Calibri"/>
              </a:rPr>
              <a:t>famous</a:t>
            </a:r>
            <a:r>
              <a:rPr sz="2400" spc="5" dirty="0">
                <a:latin typeface="Calibri"/>
                <a:cs typeface="Calibri"/>
              </a:rPr>
              <a:t> </a:t>
            </a:r>
            <a:r>
              <a:rPr sz="2400" spc="-5" dirty="0">
                <a:latin typeface="Calibri"/>
                <a:cs typeface="Calibri"/>
              </a:rPr>
              <a:t>intelligent</a:t>
            </a:r>
            <a:r>
              <a:rPr sz="2400" spc="5" dirty="0">
                <a:latin typeface="Calibri"/>
                <a:cs typeface="Calibri"/>
              </a:rPr>
              <a:t> </a:t>
            </a:r>
            <a:r>
              <a:rPr sz="2400" spc="-5" dirty="0">
                <a:latin typeface="Calibri"/>
                <a:cs typeface="Calibri"/>
              </a:rPr>
              <a:t>remarkable </a:t>
            </a:r>
            <a:r>
              <a:rPr sz="2400" spc="-525" dirty="0">
                <a:latin typeface="Calibri"/>
                <a:cs typeface="Calibri"/>
              </a:rPr>
              <a:t> </a:t>
            </a:r>
            <a:r>
              <a:rPr sz="2400" spc="-5" dirty="0">
                <a:latin typeface="Calibri"/>
                <a:cs typeface="Calibri"/>
              </a:rPr>
              <a:t>reputed sensitive</a:t>
            </a:r>
            <a:r>
              <a:rPr sz="2400" dirty="0">
                <a:latin typeface="Calibri"/>
                <a:cs typeface="Calibri"/>
              </a:rPr>
              <a:t> slender </a:t>
            </a:r>
            <a:r>
              <a:rPr sz="2400" spc="-5" dirty="0">
                <a:latin typeface="Calibri"/>
                <a:cs typeface="Calibri"/>
              </a:rPr>
              <a:t>thriving…</a:t>
            </a:r>
            <a:endParaRPr sz="2400">
              <a:latin typeface="Calibri"/>
              <a:cs typeface="Calibri"/>
            </a:endParaRPr>
          </a:p>
          <a:p>
            <a:pPr marL="698500" lvl="1" indent="-228600">
              <a:lnSpc>
                <a:spcPct val="100000"/>
              </a:lnSpc>
              <a:spcBef>
                <a:spcPts val="515"/>
              </a:spcBef>
              <a:buFont typeface="Times New Roman"/>
              <a:buChar char="•"/>
              <a:tabLst>
                <a:tab pos="698500" algn="l"/>
              </a:tabLst>
            </a:pPr>
            <a:r>
              <a:rPr sz="2400" spc="-5" dirty="0">
                <a:latin typeface="Calibri"/>
                <a:cs typeface="Calibri"/>
              </a:rPr>
              <a:t>679</a:t>
            </a:r>
            <a:r>
              <a:rPr sz="2400" spc="-30" dirty="0">
                <a:latin typeface="Calibri"/>
                <a:cs typeface="Calibri"/>
              </a:rPr>
              <a:t> </a:t>
            </a:r>
            <a:r>
              <a:rPr sz="2400" spc="-5" dirty="0">
                <a:latin typeface="Calibri"/>
                <a:cs typeface="Calibri"/>
              </a:rPr>
              <a:t>negative</a:t>
            </a:r>
            <a:endParaRPr sz="2400">
              <a:latin typeface="Calibri"/>
              <a:cs typeface="Calibri"/>
            </a:endParaRPr>
          </a:p>
          <a:p>
            <a:pPr marL="1041400" marR="955675" lvl="2" indent="-228600">
              <a:lnSpc>
                <a:spcPts val="2820"/>
              </a:lnSpc>
              <a:spcBef>
                <a:spcPts val="765"/>
              </a:spcBef>
              <a:buClr>
                <a:srgbClr val="CC0000"/>
              </a:buClr>
              <a:buFont typeface="Times New Roman"/>
              <a:buChar char="•"/>
              <a:tabLst>
                <a:tab pos="1041400" algn="l"/>
              </a:tabLst>
            </a:pPr>
            <a:r>
              <a:rPr sz="2400" spc="-5" dirty="0">
                <a:latin typeface="Calibri"/>
                <a:cs typeface="Calibri"/>
              </a:rPr>
              <a:t>contagious</a:t>
            </a:r>
            <a:r>
              <a:rPr sz="2400" dirty="0">
                <a:latin typeface="Calibri"/>
                <a:cs typeface="Calibri"/>
              </a:rPr>
              <a:t> </a:t>
            </a:r>
            <a:r>
              <a:rPr sz="2400" spc="-5" dirty="0">
                <a:latin typeface="Calibri"/>
                <a:cs typeface="Calibri"/>
              </a:rPr>
              <a:t>drunken</a:t>
            </a:r>
            <a:r>
              <a:rPr sz="2400" dirty="0">
                <a:latin typeface="Calibri"/>
                <a:cs typeface="Calibri"/>
              </a:rPr>
              <a:t> </a:t>
            </a:r>
            <a:r>
              <a:rPr sz="2400" spc="-5" dirty="0">
                <a:latin typeface="Calibri"/>
                <a:cs typeface="Calibri"/>
              </a:rPr>
              <a:t>ignorant</a:t>
            </a:r>
            <a:r>
              <a:rPr sz="2400" dirty="0">
                <a:latin typeface="Calibri"/>
                <a:cs typeface="Calibri"/>
              </a:rPr>
              <a:t> lanky</a:t>
            </a:r>
            <a:r>
              <a:rPr sz="2400" spc="5" dirty="0">
                <a:latin typeface="Calibri"/>
                <a:cs typeface="Calibri"/>
              </a:rPr>
              <a:t> </a:t>
            </a:r>
            <a:r>
              <a:rPr sz="2400" dirty="0">
                <a:latin typeface="Calibri"/>
                <a:cs typeface="Calibri"/>
              </a:rPr>
              <a:t>listless </a:t>
            </a:r>
            <a:r>
              <a:rPr sz="2400" spc="-5" dirty="0">
                <a:latin typeface="Calibri"/>
                <a:cs typeface="Calibri"/>
              </a:rPr>
              <a:t>primitive </a:t>
            </a:r>
            <a:r>
              <a:rPr sz="2400" spc="-530" dirty="0">
                <a:latin typeface="Calibri"/>
                <a:cs typeface="Calibri"/>
              </a:rPr>
              <a:t> </a:t>
            </a:r>
            <a:r>
              <a:rPr sz="2400" spc="-5" dirty="0">
                <a:latin typeface="Calibri"/>
                <a:cs typeface="Calibri"/>
              </a:rPr>
              <a:t>strident</a:t>
            </a:r>
            <a:r>
              <a:rPr sz="2400" spc="5" dirty="0">
                <a:latin typeface="Calibri"/>
                <a:cs typeface="Calibri"/>
              </a:rPr>
              <a:t> </a:t>
            </a:r>
            <a:r>
              <a:rPr sz="2400" spc="-5" dirty="0">
                <a:latin typeface="Calibri"/>
                <a:cs typeface="Calibri"/>
              </a:rPr>
              <a:t>troublesome</a:t>
            </a:r>
            <a:r>
              <a:rPr sz="2400" spc="5" dirty="0">
                <a:latin typeface="Calibri"/>
                <a:cs typeface="Calibri"/>
              </a:rPr>
              <a:t> </a:t>
            </a:r>
            <a:r>
              <a:rPr sz="2400" spc="-5" dirty="0">
                <a:latin typeface="Calibri"/>
                <a:cs typeface="Calibri"/>
              </a:rPr>
              <a:t>unresolved</a:t>
            </a:r>
            <a:r>
              <a:rPr sz="2400" spc="5" dirty="0">
                <a:latin typeface="Calibri"/>
                <a:cs typeface="Calibri"/>
              </a:rPr>
              <a:t> </a:t>
            </a:r>
            <a:r>
              <a:rPr sz="2400" spc="-5" dirty="0">
                <a:latin typeface="Calibri"/>
                <a:cs typeface="Calibri"/>
              </a:rPr>
              <a:t>unsuspecting…</a:t>
            </a:r>
            <a:endParaRPr sz="24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object 6"/>
          <p:cNvGrpSpPr/>
          <p:nvPr/>
        </p:nvGrpSpPr>
        <p:grpSpPr>
          <a:xfrm>
            <a:off x="381000" y="1885949"/>
            <a:ext cx="7010400" cy="3235960"/>
            <a:chOff x="381000" y="1885949"/>
            <a:chExt cx="7010400" cy="3235960"/>
          </a:xfrm>
        </p:grpSpPr>
        <p:pic>
          <p:nvPicPr>
            <p:cNvPr id="7" name="object 7"/>
            <p:cNvPicPr/>
            <p:nvPr/>
          </p:nvPicPr>
          <p:blipFill>
            <a:blip r:embed="rId2" cstate="print"/>
            <a:stretch>
              <a:fillRect/>
            </a:stretch>
          </p:blipFill>
          <p:spPr>
            <a:xfrm>
              <a:off x="381000" y="1885949"/>
              <a:ext cx="7010398" cy="828150"/>
            </a:xfrm>
            <a:prstGeom prst="rect">
              <a:avLst/>
            </a:prstGeom>
          </p:spPr>
        </p:pic>
        <p:pic>
          <p:nvPicPr>
            <p:cNvPr id="8" name="object 8"/>
            <p:cNvPicPr/>
            <p:nvPr/>
          </p:nvPicPr>
          <p:blipFill>
            <a:blip r:embed="rId3" cstate="print"/>
            <a:stretch>
              <a:fillRect/>
            </a:stretch>
          </p:blipFill>
          <p:spPr>
            <a:xfrm>
              <a:off x="381000" y="2661137"/>
              <a:ext cx="7010398" cy="2460288"/>
            </a:xfrm>
            <a:prstGeom prst="rect">
              <a:avLst/>
            </a:prstGeom>
          </p:spPr>
        </p:pic>
        <p:sp>
          <p:nvSpPr>
            <p:cNvPr id="9" name="object 9"/>
            <p:cNvSpPr/>
            <p:nvPr/>
          </p:nvSpPr>
          <p:spPr>
            <a:xfrm>
              <a:off x="5297902" y="2691731"/>
              <a:ext cx="1752600" cy="419100"/>
            </a:xfrm>
            <a:custGeom>
              <a:avLst/>
              <a:gdLst/>
              <a:ahLst/>
              <a:cxnLst/>
              <a:rect l="l" t="t" r="r" b="b"/>
              <a:pathLst>
                <a:path w="1752600" h="419100">
                  <a:moveTo>
                    <a:pt x="0" y="209549"/>
                  </a:moveTo>
                  <a:lnTo>
                    <a:pt x="25467" y="159192"/>
                  </a:lnTo>
                  <a:lnTo>
                    <a:pt x="68863" y="127983"/>
                  </a:lnTo>
                  <a:lnTo>
                    <a:pt x="131289" y="99167"/>
                  </a:lnTo>
                  <a:lnTo>
                    <a:pt x="169074" y="85792"/>
                  </a:lnTo>
                  <a:lnTo>
                    <a:pt x="210940" y="73177"/>
                  </a:lnTo>
                  <a:lnTo>
                    <a:pt x="256662" y="61375"/>
                  </a:lnTo>
                  <a:lnTo>
                    <a:pt x="306013" y="50442"/>
                  </a:lnTo>
                  <a:lnTo>
                    <a:pt x="358768" y="40430"/>
                  </a:lnTo>
                  <a:lnTo>
                    <a:pt x="414702" y="31395"/>
                  </a:lnTo>
                  <a:lnTo>
                    <a:pt x="473589" y="23389"/>
                  </a:lnTo>
                  <a:lnTo>
                    <a:pt x="535204" y="16467"/>
                  </a:lnTo>
                  <a:lnTo>
                    <a:pt x="599321" y="10682"/>
                  </a:lnTo>
                  <a:lnTo>
                    <a:pt x="665714" y="6090"/>
                  </a:lnTo>
                  <a:lnTo>
                    <a:pt x="734159" y="2742"/>
                  </a:lnTo>
                  <a:lnTo>
                    <a:pt x="804429" y="694"/>
                  </a:lnTo>
                  <a:lnTo>
                    <a:pt x="876299" y="0"/>
                  </a:lnTo>
                  <a:lnTo>
                    <a:pt x="948169" y="694"/>
                  </a:lnTo>
                  <a:lnTo>
                    <a:pt x="1018439" y="2742"/>
                  </a:lnTo>
                  <a:lnTo>
                    <a:pt x="1086884" y="6090"/>
                  </a:lnTo>
                  <a:lnTo>
                    <a:pt x="1153278" y="10682"/>
                  </a:lnTo>
                  <a:lnTo>
                    <a:pt x="1217395" y="16467"/>
                  </a:lnTo>
                  <a:lnTo>
                    <a:pt x="1279009" y="23389"/>
                  </a:lnTo>
                  <a:lnTo>
                    <a:pt x="1337897" y="31395"/>
                  </a:lnTo>
                  <a:lnTo>
                    <a:pt x="1393831" y="40430"/>
                  </a:lnTo>
                  <a:lnTo>
                    <a:pt x="1446586" y="50442"/>
                  </a:lnTo>
                  <a:lnTo>
                    <a:pt x="1495937" y="61375"/>
                  </a:lnTo>
                  <a:lnTo>
                    <a:pt x="1541658" y="73177"/>
                  </a:lnTo>
                  <a:lnTo>
                    <a:pt x="1583524" y="85792"/>
                  </a:lnTo>
                  <a:lnTo>
                    <a:pt x="1621309" y="99167"/>
                  </a:lnTo>
                  <a:lnTo>
                    <a:pt x="1683735" y="127983"/>
                  </a:lnTo>
                  <a:lnTo>
                    <a:pt x="1727132" y="159192"/>
                  </a:lnTo>
                  <a:lnTo>
                    <a:pt x="1749694" y="192363"/>
                  </a:lnTo>
                  <a:lnTo>
                    <a:pt x="1752599" y="209549"/>
                  </a:lnTo>
                  <a:lnTo>
                    <a:pt x="1749694" y="226736"/>
                  </a:lnTo>
                  <a:lnTo>
                    <a:pt x="1727132" y="259907"/>
                  </a:lnTo>
                  <a:lnTo>
                    <a:pt x="1683735" y="291116"/>
                  </a:lnTo>
                  <a:lnTo>
                    <a:pt x="1621309" y="319931"/>
                  </a:lnTo>
                  <a:lnTo>
                    <a:pt x="1583524" y="333307"/>
                  </a:lnTo>
                  <a:lnTo>
                    <a:pt x="1541658" y="345922"/>
                  </a:lnTo>
                  <a:lnTo>
                    <a:pt x="1495937" y="357724"/>
                  </a:lnTo>
                  <a:lnTo>
                    <a:pt x="1446586" y="368657"/>
                  </a:lnTo>
                  <a:lnTo>
                    <a:pt x="1393831" y="378668"/>
                  </a:lnTo>
                  <a:lnTo>
                    <a:pt x="1337897" y="387704"/>
                  </a:lnTo>
                  <a:lnTo>
                    <a:pt x="1279009" y="395710"/>
                  </a:lnTo>
                  <a:lnTo>
                    <a:pt x="1217395" y="402632"/>
                  </a:lnTo>
                  <a:lnTo>
                    <a:pt x="1153278" y="408416"/>
                  </a:lnTo>
                  <a:lnTo>
                    <a:pt x="1086884" y="413009"/>
                  </a:lnTo>
                  <a:lnTo>
                    <a:pt x="1018439" y="416357"/>
                  </a:lnTo>
                  <a:lnTo>
                    <a:pt x="948169" y="418405"/>
                  </a:lnTo>
                  <a:lnTo>
                    <a:pt x="876299" y="419099"/>
                  </a:lnTo>
                  <a:lnTo>
                    <a:pt x="804429" y="418405"/>
                  </a:lnTo>
                  <a:lnTo>
                    <a:pt x="734159" y="416357"/>
                  </a:lnTo>
                  <a:lnTo>
                    <a:pt x="665714" y="413009"/>
                  </a:lnTo>
                  <a:lnTo>
                    <a:pt x="599321" y="408416"/>
                  </a:lnTo>
                  <a:lnTo>
                    <a:pt x="535204" y="402632"/>
                  </a:lnTo>
                  <a:lnTo>
                    <a:pt x="473589" y="395710"/>
                  </a:lnTo>
                  <a:lnTo>
                    <a:pt x="414702" y="387704"/>
                  </a:lnTo>
                  <a:lnTo>
                    <a:pt x="358768" y="378668"/>
                  </a:lnTo>
                  <a:lnTo>
                    <a:pt x="306013" y="368657"/>
                  </a:lnTo>
                  <a:lnTo>
                    <a:pt x="256662" y="357724"/>
                  </a:lnTo>
                  <a:lnTo>
                    <a:pt x="210940" y="345922"/>
                  </a:lnTo>
                  <a:lnTo>
                    <a:pt x="169074" y="333307"/>
                  </a:lnTo>
                  <a:lnTo>
                    <a:pt x="131289" y="319931"/>
                  </a:lnTo>
                  <a:lnTo>
                    <a:pt x="68863" y="291116"/>
                  </a:lnTo>
                  <a:lnTo>
                    <a:pt x="25467" y="259907"/>
                  </a:lnTo>
                  <a:lnTo>
                    <a:pt x="2904" y="226736"/>
                  </a:lnTo>
                  <a:lnTo>
                    <a:pt x="0" y="209549"/>
                  </a:lnTo>
                  <a:close/>
                </a:path>
              </a:pathLst>
            </a:custGeom>
            <a:ln w="19049">
              <a:solidFill>
                <a:srgbClr val="000000"/>
              </a:solidFill>
            </a:ln>
          </p:spPr>
          <p:txBody>
            <a:bodyPr wrap="square" lIns="0" tIns="0" rIns="0" bIns="0" rtlCol="0"/>
            <a:lstStyle/>
            <a:p>
              <a:endParaRPr/>
            </a:p>
          </p:txBody>
        </p:sp>
        <p:sp>
          <p:nvSpPr>
            <p:cNvPr id="10" name="object 10"/>
            <p:cNvSpPr/>
            <p:nvPr/>
          </p:nvSpPr>
          <p:spPr>
            <a:xfrm>
              <a:off x="1523999" y="3867149"/>
              <a:ext cx="1752600" cy="419100"/>
            </a:xfrm>
            <a:custGeom>
              <a:avLst/>
              <a:gdLst/>
              <a:ahLst/>
              <a:cxnLst/>
              <a:rect l="l" t="t" r="r" b="b"/>
              <a:pathLst>
                <a:path w="1752600" h="419100">
                  <a:moveTo>
                    <a:pt x="0" y="209549"/>
                  </a:moveTo>
                  <a:lnTo>
                    <a:pt x="25467" y="159192"/>
                  </a:lnTo>
                  <a:lnTo>
                    <a:pt x="68863" y="127983"/>
                  </a:lnTo>
                  <a:lnTo>
                    <a:pt x="131289" y="99167"/>
                  </a:lnTo>
                  <a:lnTo>
                    <a:pt x="169075" y="85792"/>
                  </a:lnTo>
                  <a:lnTo>
                    <a:pt x="210941" y="73177"/>
                  </a:lnTo>
                  <a:lnTo>
                    <a:pt x="256662" y="61375"/>
                  </a:lnTo>
                  <a:lnTo>
                    <a:pt x="306013" y="50442"/>
                  </a:lnTo>
                  <a:lnTo>
                    <a:pt x="358768" y="40430"/>
                  </a:lnTo>
                  <a:lnTo>
                    <a:pt x="414702" y="31395"/>
                  </a:lnTo>
                  <a:lnTo>
                    <a:pt x="473589" y="23389"/>
                  </a:lnTo>
                  <a:lnTo>
                    <a:pt x="535204" y="16467"/>
                  </a:lnTo>
                  <a:lnTo>
                    <a:pt x="599321" y="10682"/>
                  </a:lnTo>
                  <a:lnTo>
                    <a:pt x="665714" y="6090"/>
                  </a:lnTo>
                  <a:lnTo>
                    <a:pt x="734159" y="2742"/>
                  </a:lnTo>
                  <a:lnTo>
                    <a:pt x="804429" y="694"/>
                  </a:lnTo>
                  <a:lnTo>
                    <a:pt x="876299" y="0"/>
                  </a:lnTo>
                  <a:lnTo>
                    <a:pt x="948169" y="694"/>
                  </a:lnTo>
                  <a:lnTo>
                    <a:pt x="1018440" y="2742"/>
                  </a:lnTo>
                  <a:lnTo>
                    <a:pt x="1086884" y="6090"/>
                  </a:lnTo>
                  <a:lnTo>
                    <a:pt x="1153278" y="10682"/>
                  </a:lnTo>
                  <a:lnTo>
                    <a:pt x="1217395" y="16467"/>
                  </a:lnTo>
                  <a:lnTo>
                    <a:pt x="1279009" y="23389"/>
                  </a:lnTo>
                  <a:lnTo>
                    <a:pt x="1337897" y="31395"/>
                  </a:lnTo>
                  <a:lnTo>
                    <a:pt x="1393831" y="40430"/>
                  </a:lnTo>
                  <a:lnTo>
                    <a:pt x="1446586" y="50442"/>
                  </a:lnTo>
                  <a:lnTo>
                    <a:pt x="1495937" y="61375"/>
                  </a:lnTo>
                  <a:lnTo>
                    <a:pt x="1541658" y="73177"/>
                  </a:lnTo>
                  <a:lnTo>
                    <a:pt x="1583524" y="85792"/>
                  </a:lnTo>
                  <a:lnTo>
                    <a:pt x="1621309" y="99167"/>
                  </a:lnTo>
                  <a:lnTo>
                    <a:pt x="1683735" y="127983"/>
                  </a:lnTo>
                  <a:lnTo>
                    <a:pt x="1727132" y="159192"/>
                  </a:lnTo>
                  <a:lnTo>
                    <a:pt x="1749694" y="192363"/>
                  </a:lnTo>
                  <a:lnTo>
                    <a:pt x="1752599" y="209549"/>
                  </a:lnTo>
                  <a:lnTo>
                    <a:pt x="1749694" y="226736"/>
                  </a:lnTo>
                  <a:lnTo>
                    <a:pt x="1727132" y="259907"/>
                  </a:lnTo>
                  <a:lnTo>
                    <a:pt x="1683735" y="291116"/>
                  </a:lnTo>
                  <a:lnTo>
                    <a:pt x="1621309" y="319931"/>
                  </a:lnTo>
                  <a:lnTo>
                    <a:pt x="1583524" y="333307"/>
                  </a:lnTo>
                  <a:lnTo>
                    <a:pt x="1541658" y="345922"/>
                  </a:lnTo>
                  <a:lnTo>
                    <a:pt x="1495937" y="357724"/>
                  </a:lnTo>
                  <a:lnTo>
                    <a:pt x="1446586" y="368657"/>
                  </a:lnTo>
                  <a:lnTo>
                    <a:pt x="1393831" y="378668"/>
                  </a:lnTo>
                  <a:lnTo>
                    <a:pt x="1337897" y="387704"/>
                  </a:lnTo>
                  <a:lnTo>
                    <a:pt x="1279009" y="395710"/>
                  </a:lnTo>
                  <a:lnTo>
                    <a:pt x="1217395" y="402632"/>
                  </a:lnTo>
                  <a:lnTo>
                    <a:pt x="1153278" y="408416"/>
                  </a:lnTo>
                  <a:lnTo>
                    <a:pt x="1086884" y="413009"/>
                  </a:lnTo>
                  <a:lnTo>
                    <a:pt x="1018440" y="416357"/>
                  </a:lnTo>
                  <a:lnTo>
                    <a:pt x="948169" y="418405"/>
                  </a:lnTo>
                  <a:lnTo>
                    <a:pt x="876299" y="419099"/>
                  </a:lnTo>
                  <a:lnTo>
                    <a:pt x="804429" y="418405"/>
                  </a:lnTo>
                  <a:lnTo>
                    <a:pt x="734159" y="416357"/>
                  </a:lnTo>
                  <a:lnTo>
                    <a:pt x="665714" y="413009"/>
                  </a:lnTo>
                  <a:lnTo>
                    <a:pt x="599321" y="408416"/>
                  </a:lnTo>
                  <a:lnTo>
                    <a:pt x="535204" y="402632"/>
                  </a:lnTo>
                  <a:lnTo>
                    <a:pt x="473589" y="395710"/>
                  </a:lnTo>
                  <a:lnTo>
                    <a:pt x="414702" y="387704"/>
                  </a:lnTo>
                  <a:lnTo>
                    <a:pt x="358768" y="378668"/>
                  </a:lnTo>
                  <a:lnTo>
                    <a:pt x="306013" y="368657"/>
                  </a:lnTo>
                  <a:lnTo>
                    <a:pt x="256662" y="357724"/>
                  </a:lnTo>
                  <a:lnTo>
                    <a:pt x="210941" y="345922"/>
                  </a:lnTo>
                  <a:lnTo>
                    <a:pt x="169075" y="333307"/>
                  </a:lnTo>
                  <a:lnTo>
                    <a:pt x="131289" y="319931"/>
                  </a:lnTo>
                  <a:lnTo>
                    <a:pt x="68863" y="291116"/>
                  </a:lnTo>
                  <a:lnTo>
                    <a:pt x="25467" y="259907"/>
                  </a:lnTo>
                  <a:lnTo>
                    <a:pt x="2904" y="226736"/>
                  </a:lnTo>
                  <a:lnTo>
                    <a:pt x="0" y="209549"/>
                  </a:lnTo>
                  <a:close/>
                </a:path>
              </a:pathLst>
            </a:custGeom>
            <a:ln w="19049">
              <a:solidFill>
                <a:srgbClr val="000000"/>
              </a:solidFill>
            </a:ln>
          </p:spPr>
          <p:txBody>
            <a:bodyPr wrap="square" lIns="0" tIns="0" rIns="0" bIns="0" rtlCol="0"/>
            <a:lstStyle/>
            <a:p>
              <a:endParaRPr/>
            </a:p>
          </p:txBody>
        </p:sp>
      </p:grpSp>
      <p:sp>
        <p:nvSpPr>
          <p:cNvPr id="11" name="object 11"/>
          <p:cNvSpPr txBox="1">
            <a:spLocks noGrp="1"/>
          </p:cNvSpPr>
          <p:nvPr>
            <p:ph type="title"/>
          </p:nvPr>
        </p:nvSpPr>
        <p:spPr>
          <a:prstGeom prst="rect">
            <a:avLst/>
          </a:prstGeom>
        </p:spPr>
        <p:txBody>
          <a:bodyPr vert="horz" wrap="square" lIns="0" tIns="30480" rIns="0" bIns="0" rtlCol="0">
            <a:spAutoFit/>
          </a:bodyPr>
          <a:lstStyle/>
          <a:p>
            <a:pPr marL="12700" marR="5080">
              <a:lnSpc>
                <a:spcPts val="3800"/>
              </a:lnSpc>
              <a:spcBef>
                <a:spcPts val="240"/>
              </a:spcBef>
            </a:pPr>
            <a:r>
              <a:rPr dirty="0"/>
              <a:t>Hatzivassiloglou</a:t>
            </a:r>
            <a:r>
              <a:rPr spc="-45" dirty="0"/>
              <a:t> </a:t>
            </a:r>
            <a:r>
              <a:rPr dirty="0"/>
              <a:t>&amp;</a:t>
            </a:r>
            <a:r>
              <a:rPr spc="-30" dirty="0"/>
              <a:t> </a:t>
            </a:r>
            <a:r>
              <a:rPr spc="-5" dirty="0"/>
              <a:t>McKeown</a:t>
            </a:r>
            <a:r>
              <a:rPr spc="-30" dirty="0"/>
              <a:t> </a:t>
            </a:r>
            <a:r>
              <a:rPr dirty="0"/>
              <a:t>1997 </a:t>
            </a:r>
            <a:r>
              <a:rPr spc="-710" dirty="0"/>
              <a:t> </a:t>
            </a:r>
            <a:r>
              <a:rPr dirty="0"/>
              <a:t>Step</a:t>
            </a:r>
            <a:r>
              <a:rPr spc="-5" dirty="0"/>
              <a:t> </a:t>
            </a:r>
            <a:r>
              <a:rPr dirty="0"/>
              <a:t>2</a:t>
            </a:r>
          </a:p>
        </p:txBody>
      </p:sp>
      <p:sp>
        <p:nvSpPr>
          <p:cNvPr id="12" name="object 12"/>
          <p:cNvSpPr txBox="1"/>
          <p:nvPr/>
        </p:nvSpPr>
        <p:spPr>
          <a:xfrm>
            <a:off x="383539" y="1309369"/>
            <a:ext cx="6125210" cy="452120"/>
          </a:xfrm>
          <a:prstGeom prst="rect">
            <a:avLst/>
          </a:prstGeom>
        </p:spPr>
        <p:txBody>
          <a:bodyPr vert="horz" wrap="square" lIns="0" tIns="12700" rIns="0" bIns="0" rtlCol="0">
            <a:spAutoFit/>
          </a:bodyPr>
          <a:lstStyle/>
          <a:p>
            <a:pPr marL="355600" indent="-342900">
              <a:lnSpc>
                <a:spcPct val="100000"/>
              </a:lnSpc>
              <a:spcBef>
                <a:spcPts val="100"/>
              </a:spcBef>
              <a:buClr>
                <a:srgbClr val="CC0000"/>
              </a:buClr>
              <a:buFont typeface="Times New Roman"/>
              <a:buChar char="•"/>
              <a:tabLst>
                <a:tab pos="354965" algn="l"/>
                <a:tab pos="355600" algn="l"/>
              </a:tabLst>
            </a:pPr>
            <a:r>
              <a:rPr sz="2800" dirty="0">
                <a:latin typeface="Calibri"/>
                <a:cs typeface="Calibri"/>
              </a:rPr>
              <a:t>Expand</a:t>
            </a:r>
            <a:r>
              <a:rPr sz="2800" spc="-10" dirty="0">
                <a:latin typeface="Calibri"/>
                <a:cs typeface="Calibri"/>
              </a:rPr>
              <a:t> </a:t>
            </a:r>
            <a:r>
              <a:rPr sz="2800" dirty="0">
                <a:latin typeface="Calibri"/>
                <a:cs typeface="Calibri"/>
              </a:rPr>
              <a:t>seed</a:t>
            </a:r>
            <a:r>
              <a:rPr sz="2800" spc="-10" dirty="0">
                <a:latin typeface="Calibri"/>
                <a:cs typeface="Calibri"/>
              </a:rPr>
              <a:t> </a:t>
            </a:r>
            <a:r>
              <a:rPr sz="2800" dirty="0">
                <a:latin typeface="Calibri"/>
                <a:cs typeface="Calibri"/>
              </a:rPr>
              <a:t>set</a:t>
            </a:r>
            <a:r>
              <a:rPr sz="2800" spc="-5" dirty="0">
                <a:latin typeface="Calibri"/>
                <a:cs typeface="Calibri"/>
              </a:rPr>
              <a:t> </a:t>
            </a:r>
            <a:r>
              <a:rPr sz="2800" dirty="0">
                <a:latin typeface="Calibri"/>
                <a:cs typeface="Calibri"/>
              </a:rPr>
              <a:t>to</a:t>
            </a:r>
            <a:r>
              <a:rPr sz="2800" spc="-10" dirty="0">
                <a:latin typeface="Calibri"/>
                <a:cs typeface="Calibri"/>
              </a:rPr>
              <a:t> </a:t>
            </a:r>
            <a:r>
              <a:rPr sz="2800" spc="-5" dirty="0">
                <a:latin typeface="Calibri"/>
                <a:cs typeface="Calibri"/>
              </a:rPr>
              <a:t>conjoined adjectives</a:t>
            </a:r>
            <a:endParaRPr sz="2800">
              <a:latin typeface="Calibri"/>
              <a:cs typeface="Calibri"/>
            </a:endParaRPr>
          </a:p>
        </p:txBody>
      </p:sp>
      <p:sp>
        <p:nvSpPr>
          <p:cNvPr id="13" name="object 13"/>
          <p:cNvSpPr txBox="1"/>
          <p:nvPr/>
        </p:nvSpPr>
        <p:spPr>
          <a:xfrm>
            <a:off x="7467598" y="3028949"/>
            <a:ext cx="1371600" cy="381000"/>
          </a:xfrm>
          <a:prstGeom prst="rect">
            <a:avLst/>
          </a:prstGeom>
          <a:solidFill>
            <a:srgbClr val="AED9F0"/>
          </a:solidFill>
        </p:spPr>
        <p:txBody>
          <a:bodyPr vert="horz" wrap="square" lIns="0" tIns="68580" rIns="0" bIns="0" rtlCol="0">
            <a:spAutoFit/>
          </a:bodyPr>
          <a:lstStyle/>
          <a:p>
            <a:pPr marL="90805">
              <a:lnSpc>
                <a:spcPct val="100000"/>
              </a:lnSpc>
              <a:spcBef>
                <a:spcPts val="540"/>
              </a:spcBef>
            </a:pPr>
            <a:r>
              <a:rPr sz="1600" dirty="0">
                <a:latin typeface="Lucida Sans Unicode"/>
                <a:cs typeface="Lucida Sans Unicode"/>
              </a:rPr>
              <a:t>nice,</a:t>
            </a:r>
            <a:r>
              <a:rPr sz="1600" spc="-40" dirty="0">
                <a:latin typeface="Lucida Sans Unicode"/>
                <a:cs typeface="Lucida Sans Unicode"/>
              </a:rPr>
              <a:t> </a:t>
            </a:r>
            <a:r>
              <a:rPr sz="1600" spc="-5" dirty="0">
                <a:latin typeface="Lucida Sans Unicode"/>
                <a:cs typeface="Lucida Sans Unicode"/>
              </a:rPr>
              <a:t>helpful</a:t>
            </a:r>
            <a:endParaRPr sz="1600">
              <a:latin typeface="Lucida Sans Unicode"/>
              <a:cs typeface="Lucida Sans Unicode"/>
            </a:endParaRPr>
          </a:p>
        </p:txBody>
      </p:sp>
      <p:sp>
        <p:nvSpPr>
          <p:cNvPr id="14" name="object 14"/>
          <p:cNvSpPr txBox="1"/>
          <p:nvPr/>
        </p:nvSpPr>
        <p:spPr>
          <a:xfrm>
            <a:off x="7619998" y="4095750"/>
            <a:ext cx="1371600" cy="381000"/>
          </a:xfrm>
          <a:prstGeom prst="rect">
            <a:avLst/>
          </a:prstGeom>
          <a:solidFill>
            <a:srgbClr val="AED9F0"/>
          </a:solidFill>
        </p:spPr>
        <p:txBody>
          <a:bodyPr vert="horz" wrap="square" lIns="0" tIns="68580" rIns="0" bIns="0" rtlCol="0">
            <a:spAutoFit/>
          </a:bodyPr>
          <a:lstStyle/>
          <a:p>
            <a:pPr marL="91440">
              <a:lnSpc>
                <a:spcPct val="100000"/>
              </a:lnSpc>
              <a:spcBef>
                <a:spcPts val="540"/>
              </a:spcBef>
            </a:pPr>
            <a:r>
              <a:rPr sz="1600" dirty="0">
                <a:latin typeface="Lucida Sans Unicode"/>
                <a:cs typeface="Lucida Sans Unicode"/>
              </a:rPr>
              <a:t>nice,</a:t>
            </a:r>
            <a:r>
              <a:rPr sz="1600" spc="-45" dirty="0">
                <a:latin typeface="Lucida Sans Unicode"/>
                <a:cs typeface="Lucida Sans Unicode"/>
              </a:rPr>
              <a:t> </a:t>
            </a:r>
            <a:r>
              <a:rPr sz="1600" spc="-5" dirty="0">
                <a:latin typeface="Lucida Sans Unicode"/>
                <a:cs typeface="Lucida Sans Unicode"/>
              </a:rPr>
              <a:t>classy</a:t>
            </a:r>
            <a:endParaRPr sz="1600">
              <a:latin typeface="Lucida Sans Unicode"/>
              <a:cs typeface="Lucida Sans Unicode"/>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30480" rIns="0" bIns="0" rtlCol="0">
            <a:spAutoFit/>
          </a:bodyPr>
          <a:lstStyle/>
          <a:p>
            <a:pPr marL="12700" marR="5080">
              <a:lnSpc>
                <a:spcPts val="3800"/>
              </a:lnSpc>
              <a:spcBef>
                <a:spcPts val="240"/>
              </a:spcBef>
            </a:pPr>
            <a:r>
              <a:rPr dirty="0"/>
              <a:t>Hatzivassiloglou</a:t>
            </a:r>
            <a:r>
              <a:rPr spc="-45" dirty="0"/>
              <a:t> </a:t>
            </a:r>
            <a:r>
              <a:rPr dirty="0"/>
              <a:t>&amp;</a:t>
            </a:r>
            <a:r>
              <a:rPr spc="-30" dirty="0"/>
              <a:t> </a:t>
            </a:r>
            <a:r>
              <a:rPr spc="-5" dirty="0"/>
              <a:t>McKeown</a:t>
            </a:r>
            <a:r>
              <a:rPr spc="-30" dirty="0"/>
              <a:t> </a:t>
            </a:r>
            <a:r>
              <a:rPr dirty="0"/>
              <a:t>1997 </a:t>
            </a:r>
            <a:r>
              <a:rPr spc="-710" dirty="0"/>
              <a:t> </a:t>
            </a:r>
            <a:r>
              <a:rPr dirty="0"/>
              <a:t>Step</a:t>
            </a:r>
            <a:r>
              <a:rPr spc="-5" dirty="0"/>
              <a:t> </a:t>
            </a:r>
            <a:r>
              <a:rPr dirty="0"/>
              <a:t>3</a:t>
            </a:r>
          </a:p>
        </p:txBody>
      </p:sp>
      <p:sp>
        <p:nvSpPr>
          <p:cNvPr id="7" name="object 7"/>
          <p:cNvSpPr txBox="1"/>
          <p:nvPr/>
        </p:nvSpPr>
        <p:spPr>
          <a:xfrm>
            <a:off x="383539" y="1385569"/>
            <a:ext cx="7994650" cy="746760"/>
          </a:xfrm>
          <a:prstGeom prst="rect">
            <a:avLst/>
          </a:prstGeom>
        </p:spPr>
        <p:txBody>
          <a:bodyPr vert="horz" wrap="square" lIns="0" tIns="33020" rIns="0" bIns="0" rtlCol="0">
            <a:spAutoFit/>
          </a:bodyPr>
          <a:lstStyle/>
          <a:p>
            <a:pPr marL="355600" marR="5080" indent="-342900">
              <a:lnSpc>
                <a:spcPts val="2800"/>
              </a:lnSpc>
              <a:spcBef>
                <a:spcPts val="260"/>
              </a:spcBef>
              <a:buClr>
                <a:srgbClr val="CC0000"/>
              </a:buClr>
              <a:buFont typeface="Times New Roman"/>
              <a:buChar char="•"/>
              <a:tabLst>
                <a:tab pos="354965" algn="l"/>
                <a:tab pos="355600" algn="l"/>
              </a:tabLst>
            </a:pPr>
            <a:r>
              <a:rPr sz="2400" spc="-5" dirty="0">
                <a:latin typeface="Calibri"/>
                <a:cs typeface="Calibri"/>
              </a:rPr>
              <a:t>Supervised</a:t>
            </a:r>
            <a:r>
              <a:rPr sz="2400" spc="10" dirty="0">
                <a:latin typeface="Calibri"/>
                <a:cs typeface="Calibri"/>
              </a:rPr>
              <a:t> </a:t>
            </a:r>
            <a:r>
              <a:rPr sz="2400" spc="-5" dirty="0">
                <a:latin typeface="Calibri"/>
                <a:cs typeface="Calibri"/>
              </a:rPr>
              <a:t>classifier</a:t>
            </a:r>
            <a:r>
              <a:rPr sz="2400" spc="10" dirty="0">
                <a:latin typeface="Calibri"/>
                <a:cs typeface="Calibri"/>
              </a:rPr>
              <a:t> </a:t>
            </a:r>
            <a:r>
              <a:rPr sz="2400" dirty="0">
                <a:latin typeface="Calibri"/>
                <a:cs typeface="Calibri"/>
              </a:rPr>
              <a:t>assigns</a:t>
            </a:r>
            <a:r>
              <a:rPr sz="2400" spc="10" dirty="0">
                <a:latin typeface="Calibri"/>
                <a:cs typeface="Calibri"/>
              </a:rPr>
              <a:t> </a:t>
            </a:r>
            <a:r>
              <a:rPr sz="2400" spc="-5" dirty="0">
                <a:latin typeface="Calibri"/>
                <a:cs typeface="Calibri"/>
              </a:rPr>
              <a:t>“polarity</a:t>
            </a:r>
            <a:r>
              <a:rPr sz="2400" spc="5" dirty="0">
                <a:latin typeface="Calibri"/>
                <a:cs typeface="Calibri"/>
              </a:rPr>
              <a:t> </a:t>
            </a:r>
            <a:r>
              <a:rPr sz="2400" spc="-5" dirty="0">
                <a:latin typeface="Calibri"/>
                <a:cs typeface="Calibri"/>
              </a:rPr>
              <a:t>similarity”</a:t>
            </a:r>
            <a:r>
              <a:rPr sz="2400" spc="10" dirty="0">
                <a:latin typeface="Calibri"/>
                <a:cs typeface="Calibri"/>
              </a:rPr>
              <a:t> </a:t>
            </a:r>
            <a:r>
              <a:rPr sz="2400" dirty="0">
                <a:latin typeface="Calibri"/>
                <a:cs typeface="Calibri"/>
              </a:rPr>
              <a:t>to</a:t>
            </a:r>
            <a:r>
              <a:rPr sz="2400" spc="15" dirty="0">
                <a:latin typeface="Calibri"/>
                <a:cs typeface="Calibri"/>
              </a:rPr>
              <a:t> </a:t>
            </a:r>
            <a:r>
              <a:rPr sz="2400" spc="-5" dirty="0">
                <a:latin typeface="Calibri"/>
                <a:cs typeface="Calibri"/>
              </a:rPr>
              <a:t>each</a:t>
            </a:r>
            <a:r>
              <a:rPr sz="2400" spc="10" dirty="0">
                <a:latin typeface="Calibri"/>
                <a:cs typeface="Calibri"/>
              </a:rPr>
              <a:t> </a:t>
            </a:r>
            <a:r>
              <a:rPr sz="2400" spc="-5" dirty="0">
                <a:latin typeface="Calibri"/>
                <a:cs typeface="Calibri"/>
              </a:rPr>
              <a:t>word </a:t>
            </a:r>
            <a:r>
              <a:rPr sz="2400" spc="-530" dirty="0">
                <a:latin typeface="Calibri"/>
                <a:cs typeface="Calibri"/>
              </a:rPr>
              <a:t> </a:t>
            </a:r>
            <a:r>
              <a:rPr sz="2400" spc="-5" dirty="0">
                <a:latin typeface="Calibri"/>
                <a:cs typeface="Calibri"/>
              </a:rPr>
              <a:t>pair, resulting</a:t>
            </a:r>
            <a:r>
              <a:rPr sz="2400" dirty="0">
                <a:latin typeface="Calibri"/>
                <a:cs typeface="Calibri"/>
              </a:rPr>
              <a:t> in </a:t>
            </a:r>
            <a:r>
              <a:rPr sz="2400" spc="-5" dirty="0">
                <a:latin typeface="Calibri"/>
                <a:cs typeface="Calibri"/>
              </a:rPr>
              <a:t>graph:</a:t>
            </a:r>
            <a:endParaRPr sz="2400" dirty="0">
              <a:latin typeface="Calibri"/>
              <a:cs typeface="Calibri"/>
            </a:endParaRPr>
          </a:p>
        </p:txBody>
      </p:sp>
      <p:sp>
        <p:nvSpPr>
          <p:cNvPr id="8" name="object 8"/>
          <p:cNvSpPr/>
          <p:nvPr/>
        </p:nvSpPr>
        <p:spPr>
          <a:xfrm>
            <a:off x="1219200" y="3181359"/>
            <a:ext cx="3962400" cy="1524000"/>
          </a:xfrm>
          <a:custGeom>
            <a:avLst/>
            <a:gdLst/>
            <a:ahLst/>
            <a:cxnLst/>
            <a:rect l="l" t="t" r="r" b="b"/>
            <a:pathLst>
              <a:path w="3962400" h="1524000">
                <a:moveTo>
                  <a:pt x="1371600" y="0"/>
                </a:moveTo>
                <a:lnTo>
                  <a:pt x="0" y="0"/>
                </a:lnTo>
                <a:lnTo>
                  <a:pt x="0" y="381000"/>
                </a:lnTo>
                <a:lnTo>
                  <a:pt x="1371600" y="381000"/>
                </a:lnTo>
                <a:lnTo>
                  <a:pt x="1371600" y="0"/>
                </a:lnTo>
                <a:close/>
              </a:path>
              <a:path w="3962400" h="1524000">
                <a:moveTo>
                  <a:pt x="3962400" y="1143000"/>
                </a:moveTo>
                <a:lnTo>
                  <a:pt x="2590800" y="1143000"/>
                </a:lnTo>
                <a:lnTo>
                  <a:pt x="2590800" y="1524000"/>
                </a:lnTo>
                <a:lnTo>
                  <a:pt x="3962400" y="1524000"/>
                </a:lnTo>
                <a:lnTo>
                  <a:pt x="3962400" y="1143000"/>
                </a:lnTo>
                <a:close/>
              </a:path>
            </a:pathLst>
          </a:custGeom>
          <a:solidFill>
            <a:srgbClr val="F4E8CD"/>
          </a:solidFill>
        </p:spPr>
        <p:txBody>
          <a:bodyPr wrap="square" lIns="0" tIns="0" rIns="0" bIns="0" rtlCol="0"/>
          <a:lstStyle/>
          <a:p>
            <a:endParaRPr/>
          </a:p>
        </p:txBody>
      </p:sp>
      <p:sp>
        <p:nvSpPr>
          <p:cNvPr id="9" name="object 9"/>
          <p:cNvSpPr txBox="1"/>
          <p:nvPr/>
        </p:nvSpPr>
        <p:spPr>
          <a:xfrm>
            <a:off x="1297939" y="3237229"/>
            <a:ext cx="42799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Lucida Sans Unicode"/>
                <a:cs typeface="Lucida Sans Unicode"/>
              </a:rPr>
              <a:t>nice</a:t>
            </a:r>
            <a:endParaRPr sz="1600">
              <a:latin typeface="Lucida Sans Unicode"/>
              <a:cs typeface="Lucida Sans Unicode"/>
            </a:endParaRPr>
          </a:p>
        </p:txBody>
      </p:sp>
      <p:sp>
        <p:nvSpPr>
          <p:cNvPr id="10" name="object 10"/>
          <p:cNvSpPr txBox="1"/>
          <p:nvPr/>
        </p:nvSpPr>
        <p:spPr>
          <a:xfrm>
            <a:off x="2743200" y="2495549"/>
            <a:ext cx="1371600" cy="381000"/>
          </a:xfrm>
          <a:prstGeom prst="rect">
            <a:avLst/>
          </a:prstGeom>
          <a:solidFill>
            <a:srgbClr val="F4E8CD"/>
          </a:solidFill>
        </p:spPr>
        <p:txBody>
          <a:bodyPr vert="horz" wrap="square" lIns="0" tIns="68580" rIns="0" bIns="0" rtlCol="0">
            <a:spAutoFit/>
          </a:bodyPr>
          <a:lstStyle/>
          <a:p>
            <a:pPr marL="90805">
              <a:lnSpc>
                <a:spcPct val="100000"/>
              </a:lnSpc>
              <a:spcBef>
                <a:spcPts val="540"/>
              </a:spcBef>
            </a:pPr>
            <a:r>
              <a:rPr sz="1600" spc="-5" dirty="0">
                <a:latin typeface="Lucida Sans Unicode"/>
                <a:cs typeface="Lucida Sans Unicode"/>
              </a:rPr>
              <a:t>helpful</a:t>
            </a:r>
            <a:endParaRPr sz="1600">
              <a:latin typeface="Lucida Sans Unicode"/>
              <a:cs typeface="Lucida Sans Unicode"/>
            </a:endParaRPr>
          </a:p>
        </p:txBody>
      </p:sp>
      <p:sp>
        <p:nvSpPr>
          <p:cNvPr id="11" name="object 11"/>
          <p:cNvSpPr/>
          <p:nvPr/>
        </p:nvSpPr>
        <p:spPr>
          <a:xfrm>
            <a:off x="1752600" y="4324350"/>
            <a:ext cx="1371600" cy="381000"/>
          </a:xfrm>
          <a:custGeom>
            <a:avLst/>
            <a:gdLst/>
            <a:ahLst/>
            <a:cxnLst/>
            <a:rect l="l" t="t" r="r" b="b"/>
            <a:pathLst>
              <a:path w="1371600" h="381000">
                <a:moveTo>
                  <a:pt x="1371600" y="0"/>
                </a:moveTo>
                <a:lnTo>
                  <a:pt x="0" y="0"/>
                </a:lnTo>
                <a:lnTo>
                  <a:pt x="0" y="381000"/>
                </a:lnTo>
                <a:lnTo>
                  <a:pt x="1371600" y="381000"/>
                </a:lnTo>
                <a:lnTo>
                  <a:pt x="1371600" y="0"/>
                </a:lnTo>
                <a:close/>
              </a:path>
            </a:pathLst>
          </a:custGeom>
          <a:solidFill>
            <a:srgbClr val="F4E8CD"/>
          </a:solidFill>
        </p:spPr>
        <p:txBody>
          <a:bodyPr wrap="square" lIns="0" tIns="0" rIns="0" bIns="0" rtlCol="0"/>
          <a:lstStyle/>
          <a:p>
            <a:endParaRPr/>
          </a:p>
        </p:txBody>
      </p:sp>
      <p:sp>
        <p:nvSpPr>
          <p:cNvPr id="12" name="object 12"/>
          <p:cNvSpPr txBox="1"/>
          <p:nvPr/>
        </p:nvSpPr>
        <p:spPr>
          <a:xfrm>
            <a:off x="5562598" y="2266949"/>
            <a:ext cx="1371600" cy="381000"/>
          </a:xfrm>
          <a:prstGeom prst="rect">
            <a:avLst/>
          </a:prstGeom>
          <a:solidFill>
            <a:srgbClr val="F4E8CD"/>
          </a:solidFill>
        </p:spPr>
        <p:txBody>
          <a:bodyPr vert="horz" wrap="square" lIns="0" tIns="68580" rIns="0" bIns="0" rtlCol="0">
            <a:spAutoFit/>
          </a:bodyPr>
          <a:lstStyle/>
          <a:p>
            <a:pPr marL="91440">
              <a:lnSpc>
                <a:spcPct val="100000"/>
              </a:lnSpc>
              <a:spcBef>
                <a:spcPts val="540"/>
              </a:spcBef>
            </a:pPr>
            <a:r>
              <a:rPr sz="1600" dirty="0">
                <a:latin typeface="Lucida Sans Unicode"/>
                <a:cs typeface="Lucida Sans Unicode"/>
              </a:rPr>
              <a:t>brutal</a:t>
            </a:r>
            <a:endParaRPr sz="1600">
              <a:latin typeface="Lucida Sans Unicode"/>
              <a:cs typeface="Lucida Sans Unicode"/>
            </a:endParaRPr>
          </a:p>
        </p:txBody>
      </p:sp>
      <p:sp>
        <p:nvSpPr>
          <p:cNvPr id="13" name="object 13"/>
          <p:cNvSpPr txBox="1"/>
          <p:nvPr/>
        </p:nvSpPr>
        <p:spPr>
          <a:xfrm>
            <a:off x="7086598" y="3028949"/>
            <a:ext cx="1371600" cy="381000"/>
          </a:xfrm>
          <a:prstGeom prst="rect">
            <a:avLst/>
          </a:prstGeom>
          <a:solidFill>
            <a:srgbClr val="F4E8CD"/>
          </a:solidFill>
        </p:spPr>
        <p:txBody>
          <a:bodyPr vert="horz" wrap="square" lIns="0" tIns="68580" rIns="0" bIns="0" rtlCol="0">
            <a:spAutoFit/>
          </a:bodyPr>
          <a:lstStyle/>
          <a:p>
            <a:pPr marL="90805">
              <a:lnSpc>
                <a:spcPct val="100000"/>
              </a:lnSpc>
              <a:spcBef>
                <a:spcPts val="540"/>
              </a:spcBef>
            </a:pPr>
            <a:r>
              <a:rPr sz="1600" spc="-5" dirty="0">
                <a:latin typeface="Lucida Sans Unicode"/>
                <a:cs typeface="Lucida Sans Unicode"/>
              </a:rPr>
              <a:t>irrational</a:t>
            </a:r>
            <a:endParaRPr sz="1600">
              <a:latin typeface="Lucida Sans Unicode"/>
              <a:cs typeface="Lucida Sans Unicode"/>
            </a:endParaRPr>
          </a:p>
        </p:txBody>
      </p:sp>
      <p:sp>
        <p:nvSpPr>
          <p:cNvPr id="14" name="object 14"/>
          <p:cNvSpPr txBox="1"/>
          <p:nvPr/>
        </p:nvSpPr>
        <p:spPr>
          <a:xfrm>
            <a:off x="5181598" y="3105149"/>
            <a:ext cx="1371600" cy="381000"/>
          </a:xfrm>
          <a:prstGeom prst="rect">
            <a:avLst/>
          </a:prstGeom>
          <a:solidFill>
            <a:srgbClr val="F4E8CD"/>
          </a:solidFill>
        </p:spPr>
        <p:txBody>
          <a:bodyPr vert="horz" wrap="square" lIns="0" tIns="68580" rIns="0" bIns="0" rtlCol="0">
            <a:spAutoFit/>
          </a:bodyPr>
          <a:lstStyle/>
          <a:p>
            <a:pPr marL="90805">
              <a:lnSpc>
                <a:spcPct val="100000"/>
              </a:lnSpc>
              <a:spcBef>
                <a:spcPts val="540"/>
              </a:spcBef>
            </a:pPr>
            <a:r>
              <a:rPr sz="1600" dirty="0">
                <a:latin typeface="Lucida Sans Unicode"/>
                <a:cs typeface="Lucida Sans Unicode"/>
              </a:rPr>
              <a:t>corrupt</a:t>
            </a:r>
            <a:endParaRPr sz="1600">
              <a:latin typeface="Lucida Sans Unicode"/>
              <a:cs typeface="Lucida Sans Unicode"/>
            </a:endParaRPr>
          </a:p>
        </p:txBody>
      </p:sp>
      <p:grpSp>
        <p:nvGrpSpPr>
          <p:cNvPr id="15" name="object 15"/>
          <p:cNvGrpSpPr/>
          <p:nvPr/>
        </p:nvGrpSpPr>
        <p:grpSpPr>
          <a:xfrm>
            <a:off x="5853110" y="2633662"/>
            <a:ext cx="1933575" cy="485775"/>
            <a:chOff x="5853110" y="2633662"/>
            <a:chExt cx="1933575" cy="485775"/>
          </a:xfrm>
        </p:grpSpPr>
        <p:sp>
          <p:nvSpPr>
            <p:cNvPr id="16" name="object 16"/>
            <p:cNvSpPr/>
            <p:nvPr/>
          </p:nvSpPr>
          <p:spPr>
            <a:xfrm>
              <a:off x="5867398" y="2647949"/>
              <a:ext cx="381000" cy="457200"/>
            </a:xfrm>
            <a:custGeom>
              <a:avLst/>
              <a:gdLst/>
              <a:ahLst/>
              <a:cxnLst/>
              <a:rect l="l" t="t" r="r" b="b"/>
              <a:pathLst>
                <a:path w="381000" h="457200">
                  <a:moveTo>
                    <a:pt x="380999" y="0"/>
                  </a:moveTo>
                  <a:lnTo>
                    <a:pt x="0" y="457199"/>
                  </a:lnTo>
                </a:path>
              </a:pathLst>
            </a:custGeom>
            <a:ln w="28574">
              <a:solidFill>
                <a:srgbClr val="008F00"/>
              </a:solidFill>
            </a:ln>
          </p:spPr>
          <p:txBody>
            <a:bodyPr wrap="square" lIns="0" tIns="0" rIns="0" bIns="0" rtlCol="0"/>
            <a:lstStyle/>
            <a:p>
              <a:endParaRPr/>
            </a:p>
          </p:txBody>
        </p:sp>
        <p:sp>
          <p:nvSpPr>
            <p:cNvPr id="17" name="object 17"/>
            <p:cNvSpPr/>
            <p:nvPr/>
          </p:nvSpPr>
          <p:spPr>
            <a:xfrm>
              <a:off x="6248399" y="2647949"/>
              <a:ext cx="1524000" cy="381000"/>
            </a:xfrm>
            <a:custGeom>
              <a:avLst/>
              <a:gdLst/>
              <a:ahLst/>
              <a:cxnLst/>
              <a:rect l="l" t="t" r="r" b="b"/>
              <a:pathLst>
                <a:path w="1524000" h="381000">
                  <a:moveTo>
                    <a:pt x="1523999" y="380999"/>
                  </a:moveTo>
                  <a:lnTo>
                    <a:pt x="0" y="0"/>
                  </a:lnTo>
                </a:path>
              </a:pathLst>
            </a:custGeom>
            <a:ln w="28574">
              <a:solidFill>
                <a:srgbClr val="008F00"/>
              </a:solidFill>
            </a:ln>
          </p:spPr>
          <p:txBody>
            <a:bodyPr wrap="square" lIns="0" tIns="0" rIns="0" bIns="0" rtlCol="0"/>
            <a:lstStyle/>
            <a:p>
              <a:endParaRPr/>
            </a:p>
          </p:txBody>
        </p:sp>
      </p:grpSp>
      <p:grpSp>
        <p:nvGrpSpPr>
          <p:cNvPr id="18" name="object 18"/>
          <p:cNvGrpSpPr/>
          <p:nvPr/>
        </p:nvGrpSpPr>
        <p:grpSpPr>
          <a:xfrm>
            <a:off x="1876425" y="2862262"/>
            <a:ext cx="4010025" cy="1490980"/>
            <a:chOff x="1876425" y="2862262"/>
            <a:chExt cx="4010025" cy="1490980"/>
          </a:xfrm>
        </p:grpSpPr>
        <p:sp>
          <p:nvSpPr>
            <p:cNvPr id="19" name="object 19"/>
            <p:cNvSpPr/>
            <p:nvPr/>
          </p:nvSpPr>
          <p:spPr>
            <a:xfrm>
              <a:off x="1904999" y="3562349"/>
              <a:ext cx="2590800" cy="762000"/>
            </a:xfrm>
            <a:custGeom>
              <a:avLst/>
              <a:gdLst/>
              <a:ahLst/>
              <a:cxnLst/>
              <a:rect l="l" t="t" r="r" b="b"/>
              <a:pathLst>
                <a:path w="2590800" h="762000">
                  <a:moveTo>
                    <a:pt x="0" y="0"/>
                  </a:moveTo>
                  <a:lnTo>
                    <a:pt x="2590799" y="761999"/>
                  </a:lnTo>
                </a:path>
                <a:path w="2590800" h="762000">
                  <a:moveTo>
                    <a:pt x="0" y="0"/>
                  </a:moveTo>
                  <a:lnTo>
                    <a:pt x="533399" y="761999"/>
                  </a:lnTo>
                </a:path>
              </a:pathLst>
            </a:custGeom>
            <a:ln w="57149">
              <a:solidFill>
                <a:srgbClr val="008F00"/>
              </a:solidFill>
            </a:ln>
          </p:spPr>
          <p:txBody>
            <a:bodyPr wrap="square" lIns="0" tIns="0" rIns="0" bIns="0" rtlCol="0"/>
            <a:lstStyle/>
            <a:p>
              <a:endParaRPr/>
            </a:p>
          </p:txBody>
        </p:sp>
        <p:sp>
          <p:nvSpPr>
            <p:cNvPr id="20" name="object 20"/>
            <p:cNvSpPr/>
            <p:nvPr/>
          </p:nvSpPr>
          <p:spPr>
            <a:xfrm>
              <a:off x="2438400" y="3486150"/>
              <a:ext cx="3429000" cy="838200"/>
            </a:xfrm>
            <a:custGeom>
              <a:avLst/>
              <a:gdLst/>
              <a:ahLst/>
              <a:cxnLst/>
              <a:rect l="l" t="t" r="r" b="b"/>
              <a:pathLst>
                <a:path w="3429000" h="838200">
                  <a:moveTo>
                    <a:pt x="0" y="838199"/>
                  </a:moveTo>
                  <a:lnTo>
                    <a:pt x="3428999" y="0"/>
                  </a:lnTo>
                </a:path>
              </a:pathLst>
            </a:custGeom>
            <a:ln w="38099">
              <a:solidFill>
                <a:srgbClr val="D81E00"/>
              </a:solidFill>
            </a:ln>
          </p:spPr>
          <p:txBody>
            <a:bodyPr wrap="square" lIns="0" tIns="0" rIns="0" bIns="0" rtlCol="0"/>
            <a:lstStyle/>
            <a:p>
              <a:endParaRPr/>
            </a:p>
          </p:txBody>
        </p:sp>
        <p:sp>
          <p:nvSpPr>
            <p:cNvPr id="21" name="object 21"/>
            <p:cNvSpPr/>
            <p:nvPr/>
          </p:nvSpPr>
          <p:spPr>
            <a:xfrm>
              <a:off x="1905000" y="2876549"/>
              <a:ext cx="1524000" cy="304800"/>
            </a:xfrm>
            <a:custGeom>
              <a:avLst/>
              <a:gdLst/>
              <a:ahLst/>
              <a:cxnLst/>
              <a:rect l="l" t="t" r="r" b="b"/>
              <a:pathLst>
                <a:path w="1524000" h="304800">
                  <a:moveTo>
                    <a:pt x="1523999" y="0"/>
                  </a:moveTo>
                  <a:lnTo>
                    <a:pt x="0" y="304800"/>
                  </a:lnTo>
                </a:path>
              </a:pathLst>
            </a:custGeom>
            <a:ln w="28574">
              <a:solidFill>
                <a:srgbClr val="008F00"/>
              </a:solidFill>
            </a:ln>
          </p:spPr>
          <p:txBody>
            <a:bodyPr wrap="square" lIns="0" tIns="0" rIns="0" bIns="0" rtlCol="0"/>
            <a:lstStyle/>
            <a:p>
              <a:endParaRPr/>
            </a:p>
          </p:txBody>
        </p:sp>
      </p:grpSp>
      <p:sp>
        <p:nvSpPr>
          <p:cNvPr id="22" name="object 22"/>
          <p:cNvSpPr/>
          <p:nvPr/>
        </p:nvSpPr>
        <p:spPr>
          <a:xfrm>
            <a:off x="4114798" y="2457449"/>
            <a:ext cx="1447800" cy="228600"/>
          </a:xfrm>
          <a:custGeom>
            <a:avLst/>
            <a:gdLst/>
            <a:ahLst/>
            <a:cxnLst/>
            <a:rect l="l" t="t" r="r" b="b"/>
            <a:pathLst>
              <a:path w="1447800" h="228600">
                <a:moveTo>
                  <a:pt x="0" y="228600"/>
                </a:moveTo>
                <a:lnTo>
                  <a:pt x="1447799" y="0"/>
                </a:lnTo>
              </a:path>
            </a:pathLst>
          </a:custGeom>
          <a:ln w="57149">
            <a:solidFill>
              <a:srgbClr val="D81E00"/>
            </a:solidFill>
          </a:ln>
        </p:spPr>
        <p:txBody>
          <a:bodyPr wrap="square" lIns="0" tIns="0" rIns="0" bIns="0" rtlCol="0"/>
          <a:lstStyle/>
          <a:p>
            <a:endParaRPr/>
          </a:p>
        </p:txBody>
      </p:sp>
      <p:sp>
        <p:nvSpPr>
          <p:cNvPr id="23" name="object 23"/>
          <p:cNvSpPr txBox="1"/>
          <p:nvPr/>
        </p:nvSpPr>
        <p:spPr>
          <a:xfrm>
            <a:off x="1831339" y="4386976"/>
            <a:ext cx="354330" cy="264795"/>
          </a:xfrm>
          <a:prstGeom prst="rect">
            <a:avLst/>
          </a:prstGeom>
        </p:spPr>
        <p:txBody>
          <a:bodyPr vert="horz" wrap="square" lIns="0" tIns="5715" rIns="0" bIns="0" rtlCol="0">
            <a:spAutoFit/>
          </a:bodyPr>
          <a:lstStyle/>
          <a:p>
            <a:pPr marL="12700">
              <a:lnSpc>
                <a:spcPct val="100000"/>
              </a:lnSpc>
              <a:spcBef>
                <a:spcPts val="45"/>
              </a:spcBef>
            </a:pPr>
            <a:r>
              <a:rPr sz="1600" dirty="0">
                <a:latin typeface="Lucida Sans Unicode"/>
                <a:cs typeface="Lucida Sans Unicode"/>
              </a:rPr>
              <a:t>fa</a:t>
            </a:r>
            <a:r>
              <a:rPr sz="1600" spc="-5" dirty="0">
                <a:latin typeface="Lucida Sans Unicode"/>
                <a:cs typeface="Lucida Sans Unicode"/>
              </a:rPr>
              <a:t>ir</a:t>
            </a:r>
            <a:endParaRPr sz="1600">
              <a:latin typeface="Lucida Sans Unicode"/>
              <a:cs typeface="Lucida Sans Unicode"/>
            </a:endParaRPr>
          </a:p>
        </p:txBody>
      </p:sp>
      <p:sp>
        <p:nvSpPr>
          <p:cNvPr id="24" name="object 24"/>
          <p:cNvSpPr txBox="1"/>
          <p:nvPr/>
        </p:nvSpPr>
        <p:spPr>
          <a:xfrm>
            <a:off x="3888740" y="4386976"/>
            <a:ext cx="614045" cy="264795"/>
          </a:xfrm>
          <a:prstGeom prst="rect">
            <a:avLst/>
          </a:prstGeom>
        </p:spPr>
        <p:txBody>
          <a:bodyPr vert="horz" wrap="square" lIns="0" tIns="5715" rIns="0" bIns="0" rtlCol="0">
            <a:spAutoFit/>
          </a:bodyPr>
          <a:lstStyle/>
          <a:p>
            <a:pPr marL="12700">
              <a:lnSpc>
                <a:spcPct val="100000"/>
              </a:lnSpc>
              <a:spcBef>
                <a:spcPts val="45"/>
              </a:spcBef>
            </a:pPr>
            <a:r>
              <a:rPr sz="1600" spc="-5" dirty="0">
                <a:latin typeface="Lucida Sans Unicode"/>
                <a:cs typeface="Lucida Sans Unicode"/>
              </a:rPr>
              <a:t>classy</a:t>
            </a:r>
            <a:endParaRPr sz="1600">
              <a:latin typeface="Lucida Sans Unicode"/>
              <a:cs typeface="Lucida Sans Unicode"/>
            </a:endParaRPr>
          </a:p>
        </p:txBody>
      </p:sp>
      <p:sp>
        <p:nvSpPr>
          <p:cNvPr id="25" name="object 25"/>
          <p:cNvSpPr txBox="1">
            <a:spLocks noGrp="1"/>
          </p:cNvSpPr>
          <p:nvPr>
            <p:ph type="sldNum" sz="quarter" idx="7"/>
          </p:nvPr>
        </p:nvSpPr>
        <p:spPr>
          <a:prstGeom prst="rect">
            <a:avLst/>
          </a:prstGeom>
        </p:spPr>
        <p:txBody>
          <a:bodyPr vert="horz" wrap="square" lIns="0" tIns="80010" rIns="0" bIns="0" rtlCol="0">
            <a:spAutoFit/>
          </a:bodyPr>
          <a:lstStyle/>
          <a:p>
            <a:pPr marL="38100">
              <a:lnSpc>
                <a:spcPct val="100000"/>
              </a:lnSpc>
              <a:spcBef>
                <a:spcPts val="30"/>
              </a:spcBef>
            </a:pPr>
            <a:fld id="{81D60167-4931-47E6-BA6A-407CBD079E47}" type="slidenum">
              <a:rPr dirty="0"/>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30480" rIns="0" bIns="0" rtlCol="0">
            <a:spAutoFit/>
          </a:bodyPr>
          <a:lstStyle/>
          <a:p>
            <a:pPr marL="12700" marR="5080">
              <a:lnSpc>
                <a:spcPts val="3800"/>
              </a:lnSpc>
              <a:spcBef>
                <a:spcPts val="240"/>
              </a:spcBef>
            </a:pPr>
            <a:r>
              <a:rPr dirty="0"/>
              <a:t>Hatzivassiloglou</a:t>
            </a:r>
            <a:r>
              <a:rPr spc="-45" dirty="0"/>
              <a:t> </a:t>
            </a:r>
            <a:r>
              <a:rPr dirty="0"/>
              <a:t>&amp;</a:t>
            </a:r>
            <a:r>
              <a:rPr spc="-30" dirty="0"/>
              <a:t> </a:t>
            </a:r>
            <a:r>
              <a:rPr spc="-5" dirty="0"/>
              <a:t>McKeown</a:t>
            </a:r>
            <a:r>
              <a:rPr spc="-30" dirty="0"/>
              <a:t> </a:t>
            </a:r>
            <a:r>
              <a:rPr dirty="0"/>
              <a:t>1997 </a:t>
            </a:r>
            <a:r>
              <a:rPr spc="-710" dirty="0"/>
              <a:t> </a:t>
            </a:r>
            <a:r>
              <a:rPr dirty="0"/>
              <a:t>Step</a:t>
            </a:r>
            <a:r>
              <a:rPr spc="-5" dirty="0"/>
              <a:t> </a:t>
            </a:r>
            <a:r>
              <a:rPr dirty="0"/>
              <a:t>4</a:t>
            </a:r>
          </a:p>
        </p:txBody>
      </p:sp>
      <p:sp>
        <p:nvSpPr>
          <p:cNvPr id="7" name="object 7"/>
          <p:cNvSpPr txBox="1"/>
          <p:nvPr/>
        </p:nvSpPr>
        <p:spPr>
          <a:xfrm>
            <a:off x="383539" y="1385569"/>
            <a:ext cx="5937885" cy="391160"/>
          </a:xfrm>
          <a:prstGeom prst="rect">
            <a:avLst/>
          </a:prstGeom>
        </p:spPr>
        <p:txBody>
          <a:bodyPr vert="horz" wrap="square" lIns="0" tIns="12700" rIns="0" bIns="0" rtlCol="0">
            <a:spAutoFit/>
          </a:bodyPr>
          <a:lstStyle/>
          <a:p>
            <a:pPr marL="355600" indent="-342900">
              <a:lnSpc>
                <a:spcPct val="100000"/>
              </a:lnSpc>
              <a:spcBef>
                <a:spcPts val="100"/>
              </a:spcBef>
              <a:buClr>
                <a:srgbClr val="CC0000"/>
              </a:buClr>
              <a:buFont typeface="Times New Roman"/>
              <a:buChar char="•"/>
              <a:tabLst>
                <a:tab pos="354965" algn="l"/>
                <a:tab pos="355600" algn="l"/>
              </a:tabLst>
            </a:pPr>
            <a:r>
              <a:rPr sz="2400" spc="-5" dirty="0">
                <a:latin typeface="Calibri"/>
                <a:cs typeface="Calibri"/>
              </a:rPr>
              <a:t>Clustering for</a:t>
            </a:r>
            <a:r>
              <a:rPr sz="2400" dirty="0">
                <a:latin typeface="Calibri"/>
                <a:cs typeface="Calibri"/>
              </a:rPr>
              <a:t> </a:t>
            </a:r>
            <a:r>
              <a:rPr sz="2400" spc="-5" dirty="0">
                <a:latin typeface="Calibri"/>
                <a:cs typeface="Calibri"/>
              </a:rPr>
              <a:t>partitioning </a:t>
            </a:r>
            <a:r>
              <a:rPr sz="2400" dirty="0">
                <a:latin typeface="Calibri"/>
                <a:cs typeface="Calibri"/>
              </a:rPr>
              <a:t>the </a:t>
            </a:r>
            <a:r>
              <a:rPr sz="2400" spc="-5" dirty="0">
                <a:latin typeface="Calibri"/>
                <a:cs typeface="Calibri"/>
              </a:rPr>
              <a:t>graph </a:t>
            </a:r>
            <a:r>
              <a:rPr sz="2400" dirty="0">
                <a:latin typeface="Calibri"/>
                <a:cs typeface="Calibri"/>
              </a:rPr>
              <a:t>into </a:t>
            </a:r>
            <a:r>
              <a:rPr sz="2400" spc="-5" dirty="0">
                <a:latin typeface="Calibri"/>
                <a:cs typeface="Calibri"/>
              </a:rPr>
              <a:t>two</a:t>
            </a:r>
            <a:endParaRPr sz="2400" dirty="0">
              <a:latin typeface="Calibri"/>
              <a:cs typeface="Calibri"/>
            </a:endParaRPr>
          </a:p>
        </p:txBody>
      </p:sp>
      <p:sp>
        <p:nvSpPr>
          <p:cNvPr id="8" name="object 8"/>
          <p:cNvSpPr/>
          <p:nvPr/>
        </p:nvSpPr>
        <p:spPr>
          <a:xfrm>
            <a:off x="1219200" y="3181359"/>
            <a:ext cx="3962400" cy="1524000"/>
          </a:xfrm>
          <a:custGeom>
            <a:avLst/>
            <a:gdLst/>
            <a:ahLst/>
            <a:cxnLst/>
            <a:rect l="l" t="t" r="r" b="b"/>
            <a:pathLst>
              <a:path w="3962400" h="1524000">
                <a:moveTo>
                  <a:pt x="1371600" y="0"/>
                </a:moveTo>
                <a:lnTo>
                  <a:pt x="0" y="0"/>
                </a:lnTo>
                <a:lnTo>
                  <a:pt x="0" y="381000"/>
                </a:lnTo>
                <a:lnTo>
                  <a:pt x="1371600" y="381000"/>
                </a:lnTo>
                <a:lnTo>
                  <a:pt x="1371600" y="0"/>
                </a:lnTo>
                <a:close/>
              </a:path>
              <a:path w="3962400" h="1524000">
                <a:moveTo>
                  <a:pt x="3962400" y="1143000"/>
                </a:moveTo>
                <a:lnTo>
                  <a:pt x="2590800" y="1143000"/>
                </a:lnTo>
                <a:lnTo>
                  <a:pt x="2590800" y="1524000"/>
                </a:lnTo>
                <a:lnTo>
                  <a:pt x="3962400" y="1524000"/>
                </a:lnTo>
                <a:lnTo>
                  <a:pt x="3962400" y="1143000"/>
                </a:lnTo>
                <a:close/>
              </a:path>
            </a:pathLst>
          </a:custGeom>
          <a:solidFill>
            <a:srgbClr val="F4E8CD"/>
          </a:solidFill>
        </p:spPr>
        <p:txBody>
          <a:bodyPr wrap="square" lIns="0" tIns="0" rIns="0" bIns="0" rtlCol="0"/>
          <a:lstStyle/>
          <a:p>
            <a:endParaRPr/>
          </a:p>
        </p:txBody>
      </p:sp>
      <p:sp>
        <p:nvSpPr>
          <p:cNvPr id="9" name="object 9"/>
          <p:cNvSpPr txBox="1"/>
          <p:nvPr/>
        </p:nvSpPr>
        <p:spPr>
          <a:xfrm>
            <a:off x="1297939" y="3237229"/>
            <a:ext cx="42799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Lucida Sans Unicode"/>
                <a:cs typeface="Lucida Sans Unicode"/>
              </a:rPr>
              <a:t>nice</a:t>
            </a:r>
            <a:endParaRPr sz="1600">
              <a:latin typeface="Lucida Sans Unicode"/>
              <a:cs typeface="Lucida Sans Unicode"/>
            </a:endParaRPr>
          </a:p>
        </p:txBody>
      </p:sp>
      <p:sp>
        <p:nvSpPr>
          <p:cNvPr id="10" name="object 10"/>
          <p:cNvSpPr txBox="1"/>
          <p:nvPr/>
        </p:nvSpPr>
        <p:spPr>
          <a:xfrm>
            <a:off x="2743200" y="2495549"/>
            <a:ext cx="1371600" cy="381000"/>
          </a:xfrm>
          <a:prstGeom prst="rect">
            <a:avLst/>
          </a:prstGeom>
          <a:solidFill>
            <a:srgbClr val="F4E8CD"/>
          </a:solidFill>
        </p:spPr>
        <p:txBody>
          <a:bodyPr vert="horz" wrap="square" lIns="0" tIns="68580" rIns="0" bIns="0" rtlCol="0">
            <a:spAutoFit/>
          </a:bodyPr>
          <a:lstStyle/>
          <a:p>
            <a:pPr marL="90805">
              <a:lnSpc>
                <a:spcPct val="100000"/>
              </a:lnSpc>
              <a:spcBef>
                <a:spcPts val="540"/>
              </a:spcBef>
            </a:pPr>
            <a:r>
              <a:rPr sz="1600" spc="-5" dirty="0">
                <a:latin typeface="Lucida Sans Unicode"/>
                <a:cs typeface="Lucida Sans Unicode"/>
              </a:rPr>
              <a:t>helpful</a:t>
            </a:r>
            <a:endParaRPr sz="1600">
              <a:latin typeface="Lucida Sans Unicode"/>
              <a:cs typeface="Lucida Sans Unicode"/>
            </a:endParaRPr>
          </a:p>
        </p:txBody>
      </p:sp>
      <p:sp>
        <p:nvSpPr>
          <p:cNvPr id="11" name="object 11"/>
          <p:cNvSpPr/>
          <p:nvPr/>
        </p:nvSpPr>
        <p:spPr>
          <a:xfrm>
            <a:off x="1752600" y="4324350"/>
            <a:ext cx="1371600" cy="381000"/>
          </a:xfrm>
          <a:custGeom>
            <a:avLst/>
            <a:gdLst/>
            <a:ahLst/>
            <a:cxnLst/>
            <a:rect l="l" t="t" r="r" b="b"/>
            <a:pathLst>
              <a:path w="1371600" h="381000">
                <a:moveTo>
                  <a:pt x="1371600" y="0"/>
                </a:moveTo>
                <a:lnTo>
                  <a:pt x="0" y="0"/>
                </a:lnTo>
                <a:lnTo>
                  <a:pt x="0" y="381000"/>
                </a:lnTo>
                <a:lnTo>
                  <a:pt x="1371600" y="381000"/>
                </a:lnTo>
                <a:lnTo>
                  <a:pt x="1371600" y="0"/>
                </a:lnTo>
                <a:close/>
              </a:path>
            </a:pathLst>
          </a:custGeom>
          <a:solidFill>
            <a:srgbClr val="F4E8CD"/>
          </a:solidFill>
        </p:spPr>
        <p:txBody>
          <a:bodyPr wrap="square" lIns="0" tIns="0" rIns="0" bIns="0" rtlCol="0"/>
          <a:lstStyle/>
          <a:p>
            <a:endParaRPr/>
          </a:p>
        </p:txBody>
      </p:sp>
      <p:sp>
        <p:nvSpPr>
          <p:cNvPr id="12" name="object 12"/>
          <p:cNvSpPr txBox="1"/>
          <p:nvPr/>
        </p:nvSpPr>
        <p:spPr>
          <a:xfrm>
            <a:off x="5562598" y="2266949"/>
            <a:ext cx="1371600" cy="381000"/>
          </a:xfrm>
          <a:prstGeom prst="rect">
            <a:avLst/>
          </a:prstGeom>
          <a:solidFill>
            <a:srgbClr val="F4E8CD"/>
          </a:solidFill>
        </p:spPr>
        <p:txBody>
          <a:bodyPr vert="horz" wrap="square" lIns="0" tIns="68580" rIns="0" bIns="0" rtlCol="0">
            <a:spAutoFit/>
          </a:bodyPr>
          <a:lstStyle/>
          <a:p>
            <a:pPr marL="91440">
              <a:lnSpc>
                <a:spcPct val="100000"/>
              </a:lnSpc>
              <a:spcBef>
                <a:spcPts val="540"/>
              </a:spcBef>
            </a:pPr>
            <a:r>
              <a:rPr sz="1600" dirty="0">
                <a:latin typeface="Lucida Sans Unicode"/>
                <a:cs typeface="Lucida Sans Unicode"/>
              </a:rPr>
              <a:t>brutal</a:t>
            </a:r>
            <a:endParaRPr sz="1600">
              <a:latin typeface="Lucida Sans Unicode"/>
              <a:cs typeface="Lucida Sans Unicode"/>
            </a:endParaRPr>
          </a:p>
        </p:txBody>
      </p:sp>
      <p:sp>
        <p:nvSpPr>
          <p:cNvPr id="13" name="object 13"/>
          <p:cNvSpPr txBox="1"/>
          <p:nvPr/>
        </p:nvSpPr>
        <p:spPr>
          <a:xfrm>
            <a:off x="7086598" y="3028949"/>
            <a:ext cx="1371600" cy="381000"/>
          </a:xfrm>
          <a:prstGeom prst="rect">
            <a:avLst/>
          </a:prstGeom>
          <a:solidFill>
            <a:srgbClr val="F4E8CD"/>
          </a:solidFill>
        </p:spPr>
        <p:txBody>
          <a:bodyPr vert="horz" wrap="square" lIns="0" tIns="68580" rIns="0" bIns="0" rtlCol="0">
            <a:spAutoFit/>
          </a:bodyPr>
          <a:lstStyle/>
          <a:p>
            <a:pPr marL="90805">
              <a:lnSpc>
                <a:spcPct val="100000"/>
              </a:lnSpc>
              <a:spcBef>
                <a:spcPts val="540"/>
              </a:spcBef>
            </a:pPr>
            <a:r>
              <a:rPr sz="1600" spc="-5" dirty="0">
                <a:latin typeface="Lucida Sans Unicode"/>
                <a:cs typeface="Lucida Sans Unicode"/>
              </a:rPr>
              <a:t>irrational</a:t>
            </a:r>
            <a:endParaRPr sz="1600">
              <a:latin typeface="Lucida Sans Unicode"/>
              <a:cs typeface="Lucida Sans Unicode"/>
            </a:endParaRPr>
          </a:p>
        </p:txBody>
      </p:sp>
      <p:sp>
        <p:nvSpPr>
          <p:cNvPr id="14" name="object 14"/>
          <p:cNvSpPr/>
          <p:nvPr/>
        </p:nvSpPr>
        <p:spPr>
          <a:xfrm>
            <a:off x="5181598" y="3105149"/>
            <a:ext cx="1371600" cy="381000"/>
          </a:xfrm>
          <a:custGeom>
            <a:avLst/>
            <a:gdLst/>
            <a:ahLst/>
            <a:cxnLst/>
            <a:rect l="l" t="t" r="r" b="b"/>
            <a:pathLst>
              <a:path w="1371600" h="381000">
                <a:moveTo>
                  <a:pt x="1371600" y="0"/>
                </a:moveTo>
                <a:lnTo>
                  <a:pt x="0" y="0"/>
                </a:lnTo>
                <a:lnTo>
                  <a:pt x="0" y="381000"/>
                </a:lnTo>
                <a:lnTo>
                  <a:pt x="1371600" y="381000"/>
                </a:lnTo>
                <a:lnTo>
                  <a:pt x="1371600" y="0"/>
                </a:lnTo>
                <a:close/>
              </a:path>
            </a:pathLst>
          </a:custGeom>
          <a:solidFill>
            <a:srgbClr val="F4E8CD"/>
          </a:solidFill>
        </p:spPr>
        <p:txBody>
          <a:bodyPr wrap="square" lIns="0" tIns="0" rIns="0" bIns="0" rtlCol="0"/>
          <a:lstStyle/>
          <a:p>
            <a:endParaRPr/>
          </a:p>
        </p:txBody>
      </p:sp>
      <p:sp>
        <p:nvSpPr>
          <p:cNvPr id="15" name="object 15"/>
          <p:cNvSpPr txBox="1"/>
          <p:nvPr/>
        </p:nvSpPr>
        <p:spPr>
          <a:xfrm>
            <a:off x="5181598" y="3105149"/>
            <a:ext cx="1371600" cy="381000"/>
          </a:xfrm>
          <a:prstGeom prst="rect">
            <a:avLst/>
          </a:prstGeom>
        </p:spPr>
        <p:txBody>
          <a:bodyPr vert="horz" wrap="square" lIns="0" tIns="68580" rIns="0" bIns="0" rtlCol="0">
            <a:spAutoFit/>
          </a:bodyPr>
          <a:lstStyle/>
          <a:p>
            <a:pPr marL="90805">
              <a:lnSpc>
                <a:spcPct val="100000"/>
              </a:lnSpc>
              <a:spcBef>
                <a:spcPts val="540"/>
              </a:spcBef>
            </a:pPr>
            <a:r>
              <a:rPr sz="1600" dirty="0">
                <a:latin typeface="Lucida Sans Unicode"/>
                <a:cs typeface="Lucida Sans Unicode"/>
              </a:rPr>
              <a:t>corrupt</a:t>
            </a:r>
            <a:endParaRPr sz="1600">
              <a:latin typeface="Lucida Sans Unicode"/>
              <a:cs typeface="Lucida Sans Unicode"/>
            </a:endParaRPr>
          </a:p>
        </p:txBody>
      </p:sp>
      <p:grpSp>
        <p:nvGrpSpPr>
          <p:cNvPr id="16" name="object 16"/>
          <p:cNvGrpSpPr/>
          <p:nvPr/>
        </p:nvGrpSpPr>
        <p:grpSpPr>
          <a:xfrm>
            <a:off x="1052453" y="1933575"/>
            <a:ext cx="7739380" cy="3241040"/>
            <a:chOff x="1052453" y="1933575"/>
            <a:chExt cx="7739380" cy="3241040"/>
          </a:xfrm>
        </p:grpSpPr>
        <p:sp>
          <p:nvSpPr>
            <p:cNvPr id="17" name="object 17"/>
            <p:cNvSpPr/>
            <p:nvPr/>
          </p:nvSpPr>
          <p:spPr>
            <a:xfrm>
              <a:off x="1904999" y="3562350"/>
              <a:ext cx="2590800" cy="762000"/>
            </a:xfrm>
            <a:custGeom>
              <a:avLst/>
              <a:gdLst/>
              <a:ahLst/>
              <a:cxnLst/>
              <a:rect l="l" t="t" r="r" b="b"/>
              <a:pathLst>
                <a:path w="2590800" h="762000">
                  <a:moveTo>
                    <a:pt x="0" y="0"/>
                  </a:moveTo>
                  <a:lnTo>
                    <a:pt x="2590799" y="761999"/>
                  </a:lnTo>
                </a:path>
                <a:path w="2590800" h="762000">
                  <a:moveTo>
                    <a:pt x="0" y="0"/>
                  </a:moveTo>
                  <a:lnTo>
                    <a:pt x="533399" y="761999"/>
                  </a:lnTo>
                </a:path>
              </a:pathLst>
            </a:custGeom>
            <a:ln w="57149">
              <a:solidFill>
                <a:srgbClr val="008F00"/>
              </a:solidFill>
            </a:ln>
          </p:spPr>
          <p:txBody>
            <a:bodyPr wrap="square" lIns="0" tIns="0" rIns="0" bIns="0" rtlCol="0"/>
            <a:lstStyle/>
            <a:p>
              <a:endParaRPr/>
            </a:p>
          </p:txBody>
        </p:sp>
        <p:sp>
          <p:nvSpPr>
            <p:cNvPr id="18" name="object 18"/>
            <p:cNvSpPr/>
            <p:nvPr/>
          </p:nvSpPr>
          <p:spPr>
            <a:xfrm>
              <a:off x="5867398" y="2647949"/>
              <a:ext cx="381000" cy="457200"/>
            </a:xfrm>
            <a:custGeom>
              <a:avLst/>
              <a:gdLst/>
              <a:ahLst/>
              <a:cxnLst/>
              <a:rect l="l" t="t" r="r" b="b"/>
              <a:pathLst>
                <a:path w="381000" h="457200">
                  <a:moveTo>
                    <a:pt x="380999" y="0"/>
                  </a:moveTo>
                  <a:lnTo>
                    <a:pt x="0" y="457199"/>
                  </a:lnTo>
                </a:path>
              </a:pathLst>
            </a:custGeom>
            <a:ln w="28574">
              <a:solidFill>
                <a:srgbClr val="008F00"/>
              </a:solidFill>
            </a:ln>
          </p:spPr>
          <p:txBody>
            <a:bodyPr wrap="square" lIns="0" tIns="0" rIns="0" bIns="0" rtlCol="0"/>
            <a:lstStyle/>
            <a:p>
              <a:endParaRPr/>
            </a:p>
          </p:txBody>
        </p:sp>
        <p:sp>
          <p:nvSpPr>
            <p:cNvPr id="19" name="object 19"/>
            <p:cNvSpPr/>
            <p:nvPr/>
          </p:nvSpPr>
          <p:spPr>
            <a:xfrm>
              <a:off x="2438400" y="3486150"/>
              <a:ext cx="3429000" cy="838200"/>
            </a:xfrm>
            <a:custGeom>
              <a:avLst/>
              <a:gdLst/>
              <a:ahLst/>
              <a:cxnLst/>
              <a:rect l="l" t="t" r="r" b="b"/>
              <a:pathLst>
                <a:path w="3429000" h="838200">
                  <a:moveTo>
                    <a:pt x="0" y="838199"/>
                  </a:moveTo>
                  <a:lnTo>
                    <a:pt x="3428999" y="0"/>
                  </a:lnTo>
                </a:path>
              </a:pathLst>
            </a:custGeom>
            <a:ln w="38099">
              <a:solidFill>
                <a:srgbClr val="D81E00"/>
              </a:solidFill>
            </a:ln>
          </p:spPr>
          <p:txBody>
            <a:bodyPr wrap="square" lIns="0" tIns="0" rIns="0" bIns="0" rtlCol="0"/>
            <a:lstStyle/>
            <a:p>
              <a:endParaRPr/>
            </a:p>
          </p:txBody>
        </p:sp>
        <p:sp>
          <p:nvSpPr>
            <p:cNvPr id="20" name="object 20"/>
            <p:cNvSpPr/>
            <p:nvPr/>
          </p:nvSpPr>
          <p:spPr>
            <a:xfrm>
              <a:off x="6248399" y="2647950"/>
              <a:ext cx="1524000" cy="381000"/>
            </a:xfrm>
            <a:custGeom>
              <a:avLst/>
              <a:gdLst/>
              <a:ahLst/>
              <a:cxnLst/>
              <a:rect l="l" t="t" r="r" b="b"/>
              <a:pathLst>
                <a:path w="1524000" h="381000">
                  <a:moveTo>
                    <a:pt x="1523999" y="380999"/>
                  </a:moveTo>
                  <a:lnTo>
                    <a:pt x="0" y="0"/>
                  </a:lnTo>
                </a:path>
              </a:pathLst>
            </a:custGeom>
            <a:ln w="28574">
              <a:solidFill>
                <a:srgbClr val="008F00"/>
              </a:solidFill>
            </a:ln>
          </p:spPr>
          <p:txBody>
            <a:bodyPr wrap="square" lIns="0" tIns="0" rIns="0" bIns="0" rtlCol="0"/>
            <a:lstStyle/>
            <a:p>
              <a:endParaRPr/>
            </a:p>
          </p:txBody>
        </p:sp>
        <p:sp>
          <p:nvSpPr>
            <p:cNvPr id="21" name="object 21"/>
            <p:cNvSpPr/>
            <p:nvPr/>
          </p:nvSpPr>
          <p:spPr>
            <a:xfrm>
              <a:off x="1905000" y="2876549"/>
              <a:ext cx="1524000" cy="304800"/>
            </a:xfrm>
            <a:custGeom>
              <a:avLst/>
              <a:gdLst/>
              <a:ahLst/>
              <a:cxnLst/>
              <a:rect l="l" t="t" r="r" b="b"/>
              <a:pathLst>
                <a:path w="1524000" h="304800">
                  <a:moveTo>
                    <a:pt x="1523999" y="0"/>
                  </a:moveTo>
                  <a:lnTo>
                    <a:pt x="0" y="304800"/>
                  </a:lnTo>
                </a:path>
              </a:pathLst>
            </a:custGeom>
            <a:ln w="28574">
              <a:solidFill>
                <a:srgbClr val="008F00"/>
              </a:solidFill>
            </a:ln>
          </p:spPr>
          <p:txBody>
            <a:bodyPr wrap="square" lIns="0" tIns="0" rIns="0" bIns="0" rtlCol="0"/>
            <a:lstStyle/>
            <a:p>
              <a:endParaRPr/>
            </a:p>
          </p:txBody>
        </p:sp>
        <p:sp>
          <p:nvSpPr>
            <p:cNvPr id="22" name="object 22"/>
            <p:cNvSpPr/>
            <p:nvPr/>
          </p:nvSpPr>
          <p:spPr>
            <a:xfrm>
              <a:off x="4114798" y="2457449"/>
              <a:ext cx="1447800" cy="228600"/>
            </a:xfrm>
            <a:custGeom>
              <a:avLst/>
              <a:gdLst/>
              <a:ahLst/>
              <a:cxnLst/>
              <a:rect l="l" t="t" r="r" b="b"/>
              <a:pathLst>
                <a:path w="1447800" h="228600">
                  <a:moveTo>
                    <a:pt x="0" y="228600"/>
                  </a:moveTo>
                  <a:lnTo>
                    <a:pt x="1447799" y="0"/>
                  </a:lnTo>
                </a:path>
              </a:pathLst>
            </a:custGeom>
            <a:ln w="57149">
              <a:solidFill>
                <a:srgbClr val="D81E00"/>
              </a:solidFill>
            </a:ln>
          </p:spPr>
          <p:txBody>
            <a:bodyPr wrap="square" lIns="0" tIns="0" rIns="0" bIns="0" rtlCol="0"/>
            <a:lstStyle/>
            <a:p>
              <a:endParaRPr/>
            </a:p>
          </p:txBody>
        </p:sp>
        <p:sp>
          <p:nvSpPr>
            <p:cNvPr id="23" name="object 23"/>
            <p:cNvSpPr/>
            <p:nvPr/>
          </p:nvSpPr>
          <p:spPr>
            <a:xfrm>
              <a:off x="1081028" y="2161688"/>
              <a:ext cx="4113529" cy="2984500"/>
            </a:xfrm>
            <a:custGeom>
              <a:avLst/>
              <a:gdLst/>
              <a:ahLst/>
              <a:cxnLst/>
              <a:rect l="l" t="t" r="r" b="b"/>
              <a:pathLst>
                <a:path w="4113529" h="2984500">
                  <a:moveTo>
                    <a:pt x="48945" y="862689"/>
                  </a:moveTo>
                  <a:lnTo>
                    <a:pt x="61693" y="825910"/>
                  </a:lnTo>
                  <a:lnTo>
                    <a:pt x="75793" y="789839"/>
                  </a:lnTo>
                  <a:lnTo>
                    <a:pt x="91224" y="754483"/>
                  </a:lnTo>
                  <a:lnTo>
                    <a:pt x="107962" y="719847"/>
                  </a:lnTo>
                  <a:lnTo>
                    <a:pt x="125986" y="685939"/>
                  </a:lnTo>
                  <a:lnTo>
                    <a:pt x="145274" y="652765"/>
                  </a:lnTo>
                  <a:lnTo>
                    <a:pt x="165803" y="620331"/>
                  </a:lnTo>
                  <a:lnTo>
                    <a:pt x="187550" y="588644"/>
                  </a:lnTo>
                  <a:lnTo>
                    <a:pt x="210494" y="557711"/>
                  </a:lnTo>
                  <a:lnTo>
                    <a:pt x="234613" y="527537"/>
                  </a:lnTo>
                  <a:lnTo>
                    <a:pt x="259884" y="498129"/>
                  </a:lnTo>
                  <a:lnTo>
                    <a:pt x="286284" y="469495"/>
                  </a:lnTo>
                  <a:lnTo>
                    <a:pt x="313793" y="441639"/>
                  </a:lnTo>
                  <a:lnTo>
                    <a:pt x="342387" y="414569"/>
                  </a:lnTo>
                  <a:lnTo>
                    <a:pt x="372044" y="388292"/>
                  </a:lnTo>
                  <a:lnTo>
                    <a:pt x="402742" y="362813"/>
                  </a:lnTo>
                  <a:lnTo>
                    <a:pt x="434459" y="338139"/>
                  </a:lnTo>
                  <a:lnTo>
                    <a:pt x="467172" y="314277"/>
                  </a:lnTo>
                  <a:lnTo>
                    <a:pt x="500860" y="291234"/>
                  </a:lnTo>
                  <a:lnTo>
                    <a:pt x="535500" y="269014"/>
                  </a:lnTo>
                  <a:lnTo>
                    <a:pt x="571069" y="247626"/>
                  </a:lnTo>
                  <a:lnTo>
                    <a:pt x="607546" y="227076"/>
                  </a:lnTo>
                  <a:lnTo>
                    <a:pt x="644908" y="207370"/>
                  </a:lnTo>
                  <a:lnTo>
                    <a:pt x="683134" y="188514"/>
                  </a:lnTo>
                  <a:lnTo>
                    <a:pt x="722200" y="170515"/>
                  </a:lnTo>
                  <a:lnTo>
                    <a:pt x="762085" y="153380"/>
                  </a:lnTo>
                  <a:lnTo>
                    <a:pt x="802766" y="137115"/>
                  </a:lnTo>
                  <a:lnTo>
                    <a:pt x="844221" y="121726"/>
                  </a:lnTo>
                  <a:lnTo>
                    <a:pt x="886428" y="107220"/>
                  </a:lnTo>
                  <a:lnTo>
                    <a:pt x="929364" y="93604"/>
                  </a:lnTo>
                  <a:lnTo>
                    <a:pt x="973008" y="80884"/>
                  </a:lnTo>
                  <a:lnTo>
                    <a:pt x="1017337" y="69066"/>
                  </a:lnTo>
                  <a:lnTo>
                    <a:pt x="1062329" y="58157"/>
                  </a:lnTo>
                  <a:lnTo>
                    <a:pt x="1107962" y="48163"/>
                  </a:lnTo>
                  <a:lnTo>
                    <a:pt x="1154213" y="39091"/>
                  </a:lnTo>
                  <a:lnTo>
                    <a:pt x="1201060" y="30948"/>
                  </a:lnTo>
                  <a:lnTo>
                    <a:pt x="1248481" y="23739"/>
                  </a:lnTo>
                  <a:lnTo>
                    <a:pt x="1296454" y="17472"/>
                  </a:lnTo>
                  <a:lnTo>
                    <a:pt x="1344956" y="12153"/>
                  </a:lnTo>
                  <a:lnTo>
                    <a:pt x="1393966" y="7788"/>
                  </a:lnTo>
                  <a:lnTo>
                    <a:pt x="1443460" y="4383"/>
                  </a:lnTo>
                  <a:lnTo>
                    <a:pt x="1493417" y="1946"/>
                  </a:lnTo>
                  <a:lnTo>
                    <a:pt x="1543814" y="483"/>
                  </a:lnTo>
                  <a:lnTo>
                    <a:pt x="1594630" y="0"/>
                  </a:lnTo>
                  <a:lnTo>
                    <a:pt x="1645842" y="503"/>
                  </a:lnTo>
                  <a:lnTo>
                    <a:pt x="1697427" y="2000"/>
                  </a:lnTo>
                  <a:lnTo>
                    <a:pt x="1749364" y="4496"/>
                  </a:lnTo>
                  <a:lnTo>
                    <a:pt x="1801631" y="7999"/>
                  </a:lnTo>
                  <a:lnTo>
                    <a:pt x="1854204" y="12514"/>
                  </a:lnTo>
                  <a:lnTo>
                    <a:pt x="1907062" y="18048"/>
                  </a:lnTo>
                  <a:lnTo>
                    <a:pt x="1960183" y="24608"/>
                  </a:lnTo>
                  <a:lnTo>
                    <a:pt x="2013543" y="32200"/>
                  </a:lnTo>
                  <a:lnTo>
                    <a:pt x="2067122" y="40830"/>
                  </a:lnTo>
                  <a:lnTo>
                    <a:pt x="2120897" y="50506"/>
                  </a:lnTo>
                  <a:lnTo>
                    <a:pt x="2174845" y="61233"/>
                  </a:lnTo>
                  <a:lnTo>
                    <a:pt x="2228945" y="73018"/>
                  </a:lnTo>
                  <a:lnTo>
                    <a:pt x="2283174" y="85867"/>
                  </a:lnTo>
                  <a:lnTo>
                    <a:pt x="2337510" y="99787"/>
                  </a:lnTo>
                  <a:lnTo>
                    <a:pt x="2391930" y="114785"/>
                  </a:lnTo>
                  <a:lnTo>
                    <a:pt x="2446412" y="130867"/>
                  </a:lnTo>
                  <a:lnTo>
                    <a:pt x="2500935" y="148039"/>
                  </a:lnTo>
                  <a:lnTo>
                    <a:pt x="2555139" y="166195"/>
                  </a:lnTo>
                  <a:lnTo>
                    <a:pt x="2608669" y="185208"/>
                  </a:lnTo>
                  <a:lnTo>
                    <a:pt x="2661511" y="205062"/>
                  </a:lnTo>
                  <a:lnTo>
                    <a:pt x="2713652" y="225738"/>
                  </a:lnTo>
                  <a:lnTo>
                    <a:pt x="2765076" y="247217"/>
                  </a:lnTo>
                  <a:lnTo>
                    <a:pt x="2815771" y="269482"/>
                  </a:lnTo>
                  <a:lnTo>
                    <a:pt x="2865721" y="292514"/>
                  </a:lnTo>
                  <a:lnTo>
                    <a:pt x="2914913" y="316294"/>
                  </a:lnTo>
                  <a:lnTo>
                    <a:pt x="2963332" y="340805"/>
                  </a:lnTo>
                  <a:lnTo>
                    <a:pt x="3010964" y="366027"/>
                  </a:lnTo>
                  <a:lnTo>
                    <a:pt x="3057796" y="391944"/>
                  </a:lnTo>
                  <a:lnTo>
                    <a:pt x="3103812" y="418536"/>
                  </a:lnTo>
                  <a:lnTo>
                    <a:pt x="3148998" y="445785"/>
                  </a:lnTo>
                  <a:lnTo>
                    <a:pt x="3193341" y="473673"/>
                  </a:lnTo>
                  <a:lnTo>
                    <a:pt x="3236827" y="502181"/>
                  </a:lnTo>
                  <a:lnTo>
                    <a:pt x="3279440" y="531291"/>
                  </a:lnTo>
                  <a:lnTo>
                    <a:pt x="3321167" y="560985"/>
                  </a:lnTo>
                  <a:lnTo>
                    <a:pt x="3361994" y="591245"/>
                  </a:lnTo>
                  <a:lnTo>
                    <a:pt x="3401906" y="622052"/>
                  </a:lnTo>
                  <a:lnTo>
                    <a:pt x="3440890" y="653387"/>
                  </a:lnTo>
                  <a:lnTo>
                    <a:pt x="3478930" y="685234"/>
                  </a:lnTo>
                  <a:lnTo>
                    <a:pt x="3516014" y="717572"/>
                  </a:lnTo>
                  <a:lnTo>
                    <a:pt x="3552126" y="750385"/>
                  </a:lnTo>
                  <a:lnTo>
                    <a:pt x="3587253" y="783653"/>
                  </a:lnTo>
                  <a:lnTo>
                    <a:pt x="3621381" y="817358"/>
                  </a:lnTo>
                  <a:lnTo>
                    <a:pt x="3654494" y="851482"/>
                  </a:lnTo>
                  <a:lnTo>
                    <a:pt x="3686580" y="886007"/>
                  </a:lnTo>
                  <a:lnTo>
                    <a:pt x="3717623" y="920914"/>
                  </a:lnTo>
                  <a:lnTo>
                    <a:pt x="3747611" y="956185"/>
                  </a:lnTo>
                  <a:lnTo>
                    <a:pt x="3776527" y="991802"/>
                  </a:lnTo>
                  <a:lnTo>
                    <a:pt x="3804359" y="1027746"/>
                  </a:lnTo>
                  <a:lnTo>
                    <a:pt x="3831092" y="1064000"/>
                  </a:lnTo>
                  <a:lnTo>
                    <a:pt x="3856712" y="1100544"/>
                  </a:lnTo>
                  <a:lnTo>
                    <a:pt x="3881205" y="1137360"/>
                  </a:lnTo>
                  <a:lnTo>
                    <a:pt x="3904556" y="1174431"/>
                  </a:lnTo>
                  <a:lnTo>
                    <a:pt x="3926751" y="1211737"/>
                  </a:lnTo>
                  <a:lnTo>
                    <a:pt x="3947777" y="1249261"/>
                  </a:lnTo>
                  <a:lnTo>
                    <a:pt x="3967619" y="1286984"/>
                  </a:lnTo>
                  <a:lnTo>
                    <a:pt x="3986262" y="1324887"/>
                  </a:lnTo>
                  <a:lnTo>
                    <a:pt x="4003694" y="1362954"/>
                  </a:lnTo>
                  <a:lnTo>
                    <a:pt x="4019898" y="1401164"/>
                  </a:lnTo>
                  <a:lnTo>
                    <a:pt x="4034862" y="1439501"/>
                  </a:lnTo>
                  <a:lnTo>
                    <a:pt x="4048571" y="1477945"/>
                  </a:lnTo>
                  <a:lnTo>
                    <a:pt x="4061011" y="1516478"/>
                  </a:lnTo>
                  <a:lnTo>
                    <a:pt x="4072168" y="1555082"/>
                  </a:lnTo>
                  <a:lnTo>
                    <a:pt x="4082027" y="1593739"/>
                  </a:lnTo>
                  <a:lnTo>
                    <a:pt x="4090575" y="1632430"/>
                  </a:lnTo>
                  <a:lnTo>
                    <a:pt x="4097797" y="1671137"/>
                  </a:lnTo>
                  <a:lnTo>
                    <a:pt x="4103679" y="1709841"/>
                  </a:lnTo>
                  <a:lnTo>
                    <a:pt x="4108206" y="1748525"/>
                  </a:lnTo>
                  <a:lnTo>
                    <a:pt x="4111365" y="1787170"/>
                  </a:lnTo>
                  <a:lnTo>
                    <a:pt x="4113142" y="1825758"/>
                  </a:lnTo>
                  <a:lnTo>
                    <a:pt x="4113522" y="1864270"/>
                  </a:lnTo>
                  <a:lnTo>
                    <a:pt x="4112491" y="1902688"/>
                  </a:lnTo>
                  <a:lnTo>
                    <a:pt x="4110035" y="1940994"/>
                  </a:lnTo>
                  <a:lnTo>
                    <a:pt x="4106139" y="1979169"/>
                  </a:lnTo>
                  <a:lnTo>
                    <a:pt x="4100790" y="2017196"/>
                  </a:lnTo>
                  <a:lnTo>
                    <a:pt x="4093974" y="2055055"/>
                  </a:lnTo>
                  <a:lnTo>
                    <a:pt x="4085675" y="2092729"/>
                  </a:lnTo>
                  <a:lnTo>
                    <a:pt x="4075881" y="2130199"/>
                  </a:lnTo>
                  <a:lnTo>
                    <a:pt x="4064576" y="2167447"/>
                  </a:lnTo>
                  <a:lnTo>
                    <a:pt x="4051828" y="2204225"/>
                  </a:lnTo>
                  <a:lnTo>
                    <a:pt x="4037728" y="2240296"/>
                  </a:lnTo>
                  <a:lnTo>
                    <a:pt x="4022297" y="2275653"/>
                  </a:lnTo>
                  <a:lnTo>
                    <a:pt x="4005559" y="2310288"/>
                  </a:lnTo>
                  <a:lnTo>
                    <a:pt x="3987535" y="2344196"/>
                  </a:lnTo>
                  <a:lnTo>
                    <a:pt x="3968247" y="2377370"/>
                  </a:lnTo>
                  <a:lnTo>
                    <a:pt x="3947719" y="2409804"/>
                  </a:lnTo>
                  <a:lnTo>
                    <a:pt x="3925971" y="2441491"/>
                  </a:lnTo>
                  <a:lnTo>
                    <a:pt x="3903027" y="2472425"/>
                  </a:lnTo>
                  <a:lnTo>
                    <a:pt x="3878909" y="2502599"/>
                  </a:lnTo>
                  <a:lnTo>
                    <a:pt x="3853638" y="2532006"/>
                  </a:lnTo>
                  <a:lnTo>
                    <a:pt x="3827237" y="2560641"/>
                  </a:lnTo>
                  <a:lnTo>
                    <a:pt x="3799728" y="2588497"/>
                  </a:lnTo>
                  <a:lnTo>
                    <a:pt x="3771135" y="2615566"/>
                  </a:lnTo>
                  <a:lnTo>
                    <a:pt x="3741477" y="2641844"/>
                  </a:lnTo>
                  <a:lnTo>
                    <a:pt x="3710779" y="2667323"/>
                  </a:lnTo>
                  <a:lnTo>
                    <a:pt x="3679062" y="2691996"/>
                  </a:lnTo>
                  <a:lnTo>
                    <a:pt x="3646349" y="2715858"/>
                  </a:lnTo>
                  <a:lnTo>
                    <a:pt x="3612661" y="2738902"/>
                  </a:lnTo>
                  <a:lnTo>
                    <a:pt x="3578022" y="2761121"/>
                  </a:lnTo>
                  <a:lnTo>
                    <a:pt x="3542452" y="2782509"/>
                  </a:lnTo>
                  <a:lnTo>
                    <a:pt x="3505975" y="2803060"/>
                  </a:lnTo>
                  <a:lnTo>
                    <a:pt x="3468613" y="2822766"/>
                  </a:lnTo>
                  <a:lnTo>
                    <a:pt x="3430388" y="2841622"/>
                  </a:lnTo>
                  <a:lnTo>
                    <a:pt x="3391321" y="2859621"/>
                  </a:lnTo>
                  <a:lnTo>
                    <a:pt x="3351437" y="2876756"/>
                  </a:lnTo>
                  <a:lnTo>
                    <a:pt x="3310756" y="2893021"/>
                  </a:lnTo>
                  <a:lnTo>
                    <a:pt x="3269301" y="2908410"/>
                  </a:lnTo>
                  <a:lnTo>
                    <a:pt x="3227094" y="2922916"/>
                  </a:lnTo>
                  <a:lnTo>
                    <a:pt x="3184157" y="2936532"/>
                  </a:lnTo>
                  <a:lnTo>
                    <a:pt x="3140513" y="2949252"/>
                  </a:lnTo>
                  <a:lnTo>
                    <a:pt x="3096184" y="2961070"/>
                  </a:lnTo>
                  <a:lnTo>
                    <a:pt x="3051192" y="2971979"/>
                  </a:lnTo>
                  <a:lnTo>
                    <a:pt x="3005559" y="2981973"/>
                  </a:lnTo>
                  <a:lnTo>
                    <a:pt x="2995793" y="2983888"/>
                  </a:lnTo>
                </a:path>
                <a:path w="4113529" h="2984500">
                  <a:moveTo>
                    <a:pt x="2016291" y="2983888"/>
                  </a:moveTo>
                  <a:lnTo>
                    <a:pt x="1938676" y="2968903"/>
                  </a:lnTo>
                  <a:lnTo>
                    <a:pt x="1884576" y="2957118"/>
                  </a:lnTo>
                  <a:lnTo>
                    <a:pt x="1830348" y="2944268"/>
                  </a:lnTo>
                  <a:lnTo>
                    <a:pt x="1776012" y="2930348"/>
                  </a:lnTo>
                  <a:lnTo>
                    <a:pt x="1721592" y="2915350"/>
                  </a:lnTo>
                  <a:lnTo>
                    <a:pt x="1667109" y="2899268"/>
                  </a:lnTo>
                  <a:lnTo>
                    <a:pt x="1612586" y="2882096"/>
                  </a:lnTo>
                  <a:lnTo>
                    <a:pt x="1558383" y="2863941"/>
                  </a:lnTo>
                  <a:lnTo>
                    <a:pt x="1504853" y="2844927"/>
                  </a:lnTo>
                  <a:lnTo>
                    <a:pt x="1452011" y="2825074"/>
                  </a:lnTo>
                  <a:lnTo>
                    <a:pt x="1399870" y="2804398"/>
                  </a:lnTo>
                  <a:lnTo>
                    <a:pt x="1348445" y="2782918"/>
                  </a:lnTo>
                  <a:lnTo>
                    <a:pt x="1297750" y="2760654"/>
                  </a:lnTo>
                  <a:lnTo>
                    <a:pt x="1247800" y="2737622"/>
                  </a:lnTo>
                  <a:lnTo>
                    <a:pt x="1198608" y="2713842"/>
                  </a:lnTo>
                  <a:lnTo>
                    <a:pt x="1150189" y="2689331"/>
                  </a:lnTo>
                  <a:lnTo>
                    <a:pt x="1102557" y="2664108"/>
                  </a:lnTo>
                  <a:lnTo>
                    <a:pt x="1055726" y="2638192"/>
                  </a:lnTo>
                  <a:lnTo>
                    <a:pt x="1009710" y="2611600"/>
                  </a:lnTo>
                  <a:lnTo>
                    <a:pt x="964523" y="2584351"/>
                  </a:lnTo>
                  <a:lnTo>
                    <a:pt x="920180" y="2556463"/>
                  </a:lnTo>
                  <a:lnTo>
                    <a:pt x="876695" y="2527955"/>
                  </a:lnTo>
                  <a:lnTo>
                    <a:pt x="834082" y="2498844"/>
                  </a:lnTo>
                  <a:lnTo>
                    <a:pt x="792355" y="2469150"/>
                  </a:lnTo>
                  <a:lnTo>
                    <a:pt x="751528" y="2438891"/>
                  </a:lnTo>
                  <a:lnTo>
                    <a:pt x="711615" y="2408084"/>
                  </a:lnTo>
                  <a:lnTo>
                    <a:pt x="672632" y="2376748"/>
                  </a:lnTo>
                  <a:lnTo>
                    <a:pt x="634591" y="2344902"/>
                  </a:lnTo>
                  <a:lnTo>
                    <a:pt x="597507" y="2312563"/>
                  </a:lnTo>
                  <a:lnTo>
                    <a:pt x="561395" y="2279751"/>
                  </a:lnTo>
                  <a:lnTo>
                    <a:pt x="526268" y="2246483"/>
                  </a:lnTo>
                  <a:lnTo>
                    <a:pt x="492141" y="2212778"/>
                  </a:lnTo>
                  <a:lnTo>
                    <a:pt x="459027" y="2178654"/>
                  </a:lnTo>
                  <a:lnTo>
                    <a:pt x="426941" y="2144129"/>
                  </a:lnTo>
                  <a:lnTo>
                    <a:pt x="395898" y="2109222"/>
                  </a:lnTo>
                  <a:lnTo>
                    <a:pt x="365911" y="2073951"/>
                  </a:lnTo>
                  <a:lnTo>
                    <a:pt x="336994" y="2038334"/>
                  </a:lnTo>
                  <a:lnTo>
                    <a:pt x="309162" y="2002389"/>
                  </a:lnTo>
                  <a:lnTo>
                    <a:pt x="282429" y="1966136"/>
                  </a:lnTo>
                  <a:lnTo>
                    <a:pt x="256810" y="1929592"/>
                  </a:lnTo>
                  <a:lnTo>
                    <a:pt x="232317" y="1892776"/>
                  </a:lnTo>
                  <a:lnTo>
                    <a:pt x="208966" y="1855705"/>
                  </a:lnTo>
                  <a:lnTo>
                    <a:pt x="186770" y="1818399"/>
                  </a:lnTo>
                  <a:lnTo>
                    <a:pt x="165744" y="1780875"/>
                  </a:lnTo>
                  <a:lnTo>
                    <a:pt x="145903" y="1743152"/>
                  </a:lnTo>
                  <a:lnTo>
                    <a:pt x="127259" y="1705248"/>
                  </a:lnTo>
                  <a:lnTo>
                    <a:pt x="109828" y="1667182"/>
                  </a:lnTo>
                  <a:lnTo>
                    <a:pt x="93623" y="1628972"/>
                  </a:lnTo>
                  <a:lnTo>
                    <a:pt x="78659" y="1590635"/>
                  </a:lnTo>
                  <a:lnTo>
                    <a:pt x="64950" y="1552191"/>
                  </a:lnTo>
                  <a:lnTo>
                    <a:pt x="52510" y="1513658"/>
                  </a:lnTo>
                  <a:lnTo>
                    <a:pt x="41353" y="1475054"/>
                  </a:lnTo>
                  <a:lnTo>
                    <a:pt x="31494" y="1436397"/>
                  </a:lnTo>
                  <a:lnTo>
                    <a:pt x="22946" y="1397706"/>
                  </a:lnTo>
                  <a:lnTo>
                    <a:pt x="15725" y="1358999"/>
                  </a:lnTo>
                  <a:lnTo>
                    <a:pt x="9843" y="1320295"/>
                  </a:lnTo>
                  <a:lnTo>
                    <a:pt x="5315" y="1281611"/>
                  </a:lnTo>
                  <a:lnTo>
                    <a:pt x="2156" y="1242966"/>
                  </a:lnTo>
                  <a:lnTo>
                    <a:pt x="379" y="1204378"/>
                  </a:lnTo>
                  <a:lnTo>
                    <a:pt x="0" y="1165866"/>
                  </a:lnTo>
                  <a:lnTo>
                    <a:pt x="1031" y="1127448"/>
                  </a:lnTo>
                  <a:lnTo>
                    <a:pt x="3487" y="1089142"/>
                  </a:lnTo>
                  <a:lnTo>
                    <a:pt x="7382" y="1050966"/>
                  </a:lnTo>
                  <a:lnTo>
                    <a:pt x="12731" y="1012940"/>
                  </a:lnTo>
                  <a:lnTo>
                    <a:pt x="19548" y="975080"/>
                  </a:lnTo>
                  <a:lnTo>
                    <a:pt x="27846" y="937407"/>
                  </a:lnTo>
                  <a:lnTo>
                    <a:pt x="37640" y="899937"/>
                  </a:lnTo>
                  <a:lnTo>
                    <a:pt x="48945" y="862689"/>
                  </a:lnTo>
                </a:path>
              </a:pathLst>
            </a:custGeom>
            <a:ln w="57149">
              <a:solidFill>
                <a:srgbClr val="0433FF"/>
              </a:solidFill>
            </a:ln>
          </p:spPr>
          <p:txBody>
            <a:bodyPr wrap="square" lIns="0" tIns="0" rIns="0" bIns="0" rtlCol="0"/>
            <a:lstStyle/>
            <a:p>
              <a:endParaRPr/>
            </a:p>
          </p:txBody>
        </p:sp>
        <p:sp>
          <p:nvSpPr>
            <p:cNvPr id="24" name="object 24"/>
            <p:cNvSpPr/>
            <p:nvPr/>
          </p:nvSpPr>
          <p:spPr>
            <a:xfrm>
              <a:off x="5105399" y="1962149"/>
              <a:ext cx="3657600" cy="2057400"/>
            </a:xfrm>
            <a:custGeom>
              <a:avLst/>
              <a:gdLst/>
              <a:ahLst/>
              <a:cxnLst/>
              <a:rect l="l" t="t" r="r" b="b"/>
              <a:pathLst>
                <a:path w="3657600" h="2057400">
                  <a:moveTo>
                    <a:pt x="0" y="1028699"/>
                  </a:moveTo>
                  <a:lnTo>
                    <a:pt x="3889" y="961062"/>
                  </a:lnTo>
                  <a:lnTo>
                    <a:pt x="15399" y="894593"/>
                  </a:lnTo>
                  <a:lnTo>
                    <a:pt x="34286" y="829427"/>
                  </a:lnTo>
                  <a:lnTo>
                    <a:pt x="60311" y="765702"/>
                  </a:lnTo>
                  <a:lnTo>
                    <a:pt x="93233" y="703550"/>
                  </a:lnTo>
                  <a:lnTo>
                    <a:pt x="132810" y="643110"/>
                  </a:lnTo>
                  <a:lnTo>
                    <a:pt x="178801" y="584515"/>
                  </a:lnTo>
                  <a:lnTo>
                    <a:pt x="204127" y="555952"/>
                  </a:lnTo>
                  <a:lnTo>
                    <a:pt x="230966" y="527902"/>
                  </a:lnTo>
                  <a:lnTo>
                    <a:pt x="259288" y="500381"/>
                  </a:lnTo>
                  <a:lnTo>
                    <a:pt x="289063" y="473406"/>
                  </a:lnTo>
                  <a:lnTo>
                    <a:pt x="320261" y="446994"/>
                  </a:lnTo>
                  <a:lnTo>
                    <a:pt x="352852" y="421162"/>
                  </a:lnTo>
                  <a:lnTo>
                    <a:pt x="386805" y="395928"/>
                  </a:lnTo>
                  <a:lnTo>
                    <a:pt x="422091" y="371307"/>
                  </a:lnTo>
                  <a:lnTo>
                    <a:pt x="458679" y="347317"/>
                  </a:lnTo>
                  <a:lnTo>
                    <a:pt x="496540" y="323976"/>
                  </a:lnTo>
                  <a:lnTo>
                    <a:pt x="535642" y="301299"/>
                  </a:lnTo>
                  <a:lnTo>
                    <a:pt x="575957" y="279303"/>
                  </a:lnTo>
                  <a:lnTo>
                    <a:pt x="617454" y="258007"/>
                  </a:lnTo>
                  <a:lnTo>
                    <a:pt x="660102" y="237426"/>
                  </a:lnTo>
                  <a:lnTo>
                    <a:pt x="703872" y="217578"/>
                  </a:lnTo>
                  <a:lnTo>
                    <a:pt x="748734" y="198479"/>
                  </a:lnTo>
                  <a:lnTo>
                    <a:pt x="794657" y="180147"/>
                  </a:lnTo>
                  <a:lnTo>
                    <a:pt x="841611" y="162598"/>
                  </a:lnTo>
                  <a:lnTo>
                    <a:pt x="889566" y="145849"/>
                  </a:lnTo>
                  <a:lnTo>
                    <a:pt x="938493" y="129918"/>
                  </a:lnTo>
                  <a:lnTo>
                    <a:pt x="988360" y="114821"/>
                  </a:lnTo>
                  <a:lnTo>
                    <a:pt x="1039139" y="100575"/>
                  </a:lnTo>
                  <a:lnTo>
                    <a:pt x="1090797" y="87198"/>
                  </a:lnTo>
                  <a:lnTo>
                    <a:pt x="1143307" y="74705"/>
                  </a:lnTo>
                  <a:lnTo>
                    <a:pt x="1196637" y="63115"/>
                  </a:lnTo>
                  <a:lnTo>
                    <a:pt x="1250757" y="52443"/>
                  </a:lnTo>
                  <a:lnTo>
                    <a:pt x="1305637" y="42708"/>
                  </a:lnTo>
                  <a:lnTo>
                    <a:pt x="1361248" y="33925"/>
                  </a:lnTo>
                  <a:lnTo>
                    <a:pt x="1417558" y="26112"/>
                  </a:lnTo>
                  <a:lnTo>
                    <a:pt x="1474538" y="19286"/>
                  </a:lnTo>
                  <a:lnTo>
                    <a:pt x="1532158" y="13463"/>
                  </a:lnTo>
                  <a:lnTo>
                    <a:pt x="1590388" y="8662"/>
                  </a:lnTo>
                  <a:lnTo>
                    <a:pt x="1649197" y="4897"/>
                  </a:lnTo>
                  <a:lnTo>
                    <a:pt x="1708555" y="2188"/>
                  </a:lnTo>
                  <a:lnTo>
                    <a:pt x="1768432" y="549"/>
                  </a:lnTo>
                  <a:lnTo>
                    <a:pt x="1828799" y="0"/>
                  </a:lnTo>
                  <a:lnTo>
                    <a:pt x="1889166" y="549"/>
                  </a:lnTo>
                  <a:lnTo>
                    <a:pt x="1949043" y="2188"/>
                  </a:lnTo>
                  <a:lnTo>
                    <a:pt x="2008401" y="4897"/>
                  </a:lnTo>
                  <a:lnTo>
                    <a:pt x="2067210" y="8662"/>
                  </a:lnTo>
                  <a:lnTo>
                    <a:pt x="2125440" y="13463"/>
                  </a:lnTo>
                  <a:lnTo>
                    <a:pt x="2183060" y="19286"/>
                  </a:lnTo>
                  <a:lnTo>
                    <a:pt x="2240040" y="26112"/>
                  </a:lnTo>
                  <a:lnTo>
                    <a:pt x="2296350" y="33925"/>
                  </a:lnTo>
                  <a:lnTo>
                    <a:pt x="2351961" y="42708"/>
                  </a:lnTo>
                  <a:lnTo>
                    <a:pt x="2406841" y="52443"/>
                  </a:lnTo>
                  <a:lnTo>
                    <a:pt x="2460961" y="63115"/>
                  </a:lnTo>
                  <a:lnTo>
                    <a:pt x="2514291" y="74705"/>
                  </a:lnTo>
                  <a:lnTo>
                    <a:pt x="2566800" y="87198"/>
                  </a:lnTo>
                  <a:lnTo>
                    <a:pt x="2618459" y="100575"/>
                  </a:lnTo>
                  <a:lnTo>
                    <a:pt x="2669238" y="114821"/>
                  </a:lnTo>
                  <a:lnTo>
                    <a:pt x="2719105" y="129918"/>
                  </a:lnTo>
                  <a:lnTo>
                    <a:pt x="2768031" y="145849"/>
                  </a:lnTo>
                  <a:lnTo>
                    <a:pt x="2815987" y="162598"/>
                  </a:lnTo>
                  <a:lnTo>
                    <a:pt x="2862941" y="180147"/>
                  </a:lnTo>
                  <a:lnTo>
                    <a:pt x="2908864" y="198479"/>
                  </a:lnTo>
                  <a:lnTo>
                    <a:pt x="2953726" y="217578"/>
                  </a:lnTo>
                  <a:lnTo>
                    <a:pt x="2997496" y="237426"/>
                  </a:lnTo>
                  <a:lnTo>
                    <a:pt x="3040144" y="258007"/>
                  </a:lnTo>
                  <a:lnTo>
                    <a:pt x="3081641" y="279303"/>
                  </a:lnTo>
                  <a:lnTo>
                    <a:pt x="3121955" y="301299"/>
                  </a:lnTo>
                  <a:lnTo>
                    <a:pt x="3161058" y="323976"/>
                  </a:lnTo>
                  <a:lnTo>
                    <a:pt x="3198919" y="347317"/>
                  </a:lnTo>
                  <a:lnTo>
                    <a:pt x="3235507" y="371307"/>
                  </a:lnTo>
                  <a:lnTo>
                    <a:pt x="3270793" y="395928"/>
                  </a:lnTo>
                  <a:lnTo>
                    <a:pt x="3304746" y="421162"/>
                  </a:lnTo>
                  <a:lnTo>
                    <a:pt x="3337337" y="446994"/>
                  </a:lnTo>
                  <a:lnTo>
                    <a:pt x="3368535" y="473406"/>
                  </a:lnTo>
                  <a:lnTo>
                    <a:pt x="3398310" y="500381"/>
                  </a:lnTo>
                  <a:lnTo>
                    <a:pt x="3426632" y="527902"/>
                  </a:lnTo>
                  <a:lnTo>
                    <a:pt x="3453471" y="555952"/>
                  </a:lnTo>
                  <a:lnTo>
                    <a:pt x="3478797" y="584515"/>
                  </a:lnTo>
                  <a:lnTo>
                    <a:pt x="3524788" y="643110"/>
                  </a:lnTo>
                  <a:lnTo>
                    <a:pt x="3564365" y="703550"/>
                  </a:lnTo>
                  <a:lnTo>
                    <a:pt x="3597287" y="765702"/>
                  </a:lnTo>
                  <a:lnTo>
                    <a:pt x="3623312" y="829427"/>
                  </a:lnTo>
                  <a:lnTo>
                    <a:pt x="3642199" y="894593"/>
                  </a:lnTo>
                  <a:lnTo>
                    <a:pt x="3653709" y="961062"/>
                  </a:lnTo>
                  <a:lnTo>
                    <a:pt x="3657599" y="1028699"/>
                  </a:lnTo>
                  <a:lnTo>
                    <a:pt x="3656621" y="1062655"/>
                  </a:lnTo>
                  <a:lnTo>
                    <a:pt x="3648891" y="1129726"/>
                  </a:lnTo>
                  <a:lnTo>
                    <a:pt x="3633663" y="1195560"/>
                  </a:lnTo>
                  <a:lnTo>
                    <a:pt x="3611176" y="1260022"/>
                  </a:lnTo>
                  <a:lnTo>
                    <a:pt x="3581673" y="1322978"/>
                  </a:lnTo>
                  <a:lnTo>
                    <a:pt x="3545394" y="1384291"/>
                  </a:lnTo>
                  <a:lnTo>
                    <a:pt x="3502579" y="1443825"/>
                  </a:lnTo>
                  <a:lnTo>
                    <a:pt x="3453471" y="1501446"/>
                  </a:lnTo>
                  <a:lnTo>
                    <a:pt x="3426632" y="1529497"/>
                  </a:lnTo>
                  <a:lnTo>
                    <a:pt x="3398310" y="1557018"/>
                  </a:lnTo>
                  <a:lnTo>
                    <a:pt x="3368535" y="1583993"/>
                  </a:lnTo>
                  <a:lnTo>
                    <a:pt x="3337337" y="1610404"/>
                  </a:lnTo>
                  <a:lnTo>
                    <a:pt x="3304746" y="1636236"/>
                  </a:lnTo>
                  <a:lnTo>
                    <a:pt x="3270793" y="1661471"/>
                  </a:lnTo>
                  <a:lnTo>
                    <a:pt x="3235507" y="1686091"/>
                  </a:lnTo>
                  <a:lnTo>
                    <a:pt x="3198919" y="1710081"/>
                  </a:lnTo>
                  <a:lnTo>
                    <a:pt x="3161058" y="1733423"/>
                  </a:lnTo>
                  <a:lnTo>
                    <a:pt x="3121955" y="1756100"/>
                  </a:lnTo>
                  <a:lnTo>
                    <a:pt x="3081641" y="1778095"/>
                  </a:lnTo>
                  <a:lnTo>
                    <a:pt x="3040144" y="1799392"/>
                  </a:lnTo>
                  <a:lnTo>
                    <a:pt x="2997496" y="1819973"/>
                  </a:lnTo>
                  <a:lnTo>
                    <a:pt x="2953726" y="1839821"/>
                  </a:lnTo>
                  <a:lnTo>
                    <a:pt x="2908864" y="1858920"/>
                  </a:lnTo>
                  <a:lnTo>
                    <a:pt x="2862941" y="1877252"/>
                  </a:lnTo>
                  <a:lnTo>
                    <a:pt x="2815987" y="1894801"/>
                  </a:lnTo>
                  <a:lnTo>
                    <a:pt x="2768031" y="1911549"/>
                  </a:lnTo>
                  <a:lnTo>
                    <a:pt x="2719105" y="1927480"/>
                  </a:lnTo>
                  <a:lnTo>
                    <a:pt x="2669238" y="1942577"/>
                  </a:lnTo>
                  <a:lnTo>
                    <a:pt x="2618459" y="1956823"/>
                  </a:lnTo>
                  <a:lnTo>
                    <a:pt x="2566800" y="1970201"/>
                  </a:lnTo>
                  <a:lnTo>
                    <a:pt x="2514291" y="1982693"/>
                  </a:lnTo>
                  <a:lnTo>
                    <a:pt x="2460961" y="1994284"/>
                  </a:lnTo>
                  <a:lnTo>
                    <a:pt x="2406841" y="2004955"/>
                  </a:lnTo>
                  <a:lnTo>
                    <a:pt x="2351961" y="2014691"/>
                  </a:lnTo>
                  <a:lnTo>
                    <a:pt x="2296350" y="2023473"/>
                  </a:lnTo>
                  <a:lnTo>
                    <a:pt x="2240040" y="2031286"/>
                  </a:lnTo>
                  <a:lnTo>
                    <a:pt x="2183060" y="2038112"/>
                  </a:lnTo>
                  <a:lnTo>
                    <a:pt x="2125440" y="2043935"/>
                  </a:lnTo>
                  <a:lnTo>
                    <a:pt x="2067210" y="2048737"/>
                  </a:lnTo>
                  <a:lnTo>
                    <a:pt x="2008401" y="2052501"/>
                  </a:lnTo>
                  <a:lnTo>
                    <a:pt x="1949043" y="2055211"/>
                  </a:lnTo>
                  <a:lnTo>
                    <a:pt x="1889166" y="2056849"/>
                  </a:lnTo>
                  <a:lnTo>
                    <a:pt x="1828799" y="2057399"/>
                  </a:lnTo>
                  <a:lnTo>
                    <a:pt x="1768432" y="2056849"/>
                  </a:lnTo>
                  <a:lnTo>
                    <a:pt x="1708555" y="2055211"/>
                  </a:lnTo>
                  <a:lnTo>
                    <a:pt x="1649197" y="2052501"/>
                  </a:lnTo>
                  <a:lnTo>
                    <a:pt x="1590388" y="2048737"/>
                  </a:lnTo>
                  <a:lnTo>
                    <a:pt x="1532158" y="2043935"/>
                  </a:lnTo>
                  <a:lnTo>
                    <a:pt x="1474538" y="2038112"/>
                  </a:lnTo>
                  <a:lnTo>
                    <a:pt x="1417558" y="2031286"/>
                  </a:lnTo>
                  <a:lnTo>
                    <a:pt x="1361248" y="2023473"/>
                  </a:lnTo>
                  <a:lnTo>
                    <a:pt x="1305637" y="2014691"/>
                  </a:lnTo>
                  <a:lnTo>
                    <a:pt x="1250757" y="2004955"/>
                  </a:lnTo>
                  <a:lnTo>
                    <a:pt x="1196637" y="1994284"/>
                  </a:lnTo>
                  <a:lnTo>
                    <a:pt x="1143307" y="1982693"/>
                  </a:lnTo>
                  <a:lnTo>
                    <a:pt x="1090797" y="1970201"/>
                  </a:lnTo>
                  <a:lnTo>
                    <a:pt x="1039139" y="1956823"/>
                  </a:lnTo>
                  <a:lnTo>
                    <a:pt x="988360" y="1942577"/>
                  </a:lnTo>
                  <a:lnTo>
                    <a:pt x="938493" y="1927480"/>
                  </a:lnTo>
                  <a:lnTo>
                    <a:pt x="889566" y="1911549"/>
                  </a:lnTo>
                  <a:lnTo>
                    <a:pt x="841611" y="1894801"/>
                  </a:lnTo>
                  <a:lnTo>
                    <a:pt x="794657" y="1877252"/>
                  </a:lnTo>
                  <a:lnTo>
                    <a:pt x="748734" y="1858920"/>
                  </a:lnTo>
                  <a:lnTo>
                    <a:pt x="703872" y="1839821"/>
                  </a:lnTo>
                  <a:lnTo>
                    <a:pt x="660102" y="1819973"/>
                  </a:lnTo>
                  <a:lnTo>
                    <a:pt x="617454" y="1799392"/>
                  </a:lnTo>
                  <a:lnTo>
                    <a:pt x="575957" y="1778095"/>
                  </a:lnTo>
                  <a:lnTo>
                    <a:pt x="535642" y="1756100"/>
                  </a:lnTo>
                  <a:lnTo>
                    <a:pt x="496540" y="1733423"/>
                  </a:lnTo>
                  <a:lnTo>
                    <a:pt x="458679" y="1710081"/>
                  </a:lnTo>
                  <a:lnTo>
                    <a:pt x="422091" y="1686091"/>
                  </a:lnTo>
                  <a:lnTo>
                    <a:pt x="386805" y="1661471"/>
                  </a:lnTo>
                  <a:lnTo>
                    <a:pt x="352852" y="1636236"/>
                  </a:lnTo>
                  <a:lnTo>
                    <a:pt x="320261" y="1610404"/>
                  </a:lnTo>
                  <a:lnTo>
                    <a:pt x="289063" y="1583993"/>
                  </a:lnTo>
                  <a:lnTo>
                    <a:pt x="259288" y="1557018"/>
                  </a:lnTo>
                  <a:lnTo>
                    <a:pt x="230966" y="1529497"/>
                  </a:lnTo>
                  <a:lnTo>
                    <a:pt x="204127" y="1501446"/>
                  </a:lnTo>
                  <a:lnTo>
                    <a:pt x="178801" y="1472883"/>
                  </a:lnTo>
                  <a:lnTo>
                    <a:pt x="132810" y="1414289"/>
                  </a:lnTo>
                  <a:lnTo>
                    <a:pt x="93233" y="1353848"/>
                  </a:lnTo>
                  <a:lnTo>
                    <a:pt x="60311" y="1291697"/>
                  </a:lnTo>
                  <a:lnTo>
                    <a:pt x="34286" y="1227971"/>
                  </a:lnTo>
                  <a:lnTo>
                    <a:pt x="15399" y="1162806"/>
                  </a:lnTo>
                  <a:lnTo>
                    <a:pt x="3889" y="1096336"/>
                  </a:lnTo>
                  <a:lnTo>
                    <a:pt x="0" y="1028699"/>
                  </a:lnTo>
                  <a:close/>
                </a:path>
              </a:pathLst>
            </a:custGeom>
            <a:ln w="57149">
              <a:solidFill>
                <a:srgbClr val="AD8C30"/>
              </a:solidFill>
            </a:ln>
          </p:spPr>
          <p:txBody>
            <a:bodyPr wrap="square" lIns="0" tIns="0" rIns="0" bIns="0" rtlCol="0"/>
            <a:lstStyle/>
            <a:p>
              <a:endParaRPr/>
            </a:p>
          </p:txBody>
        </p:sp>
      </p:grpSp>
      <p:sp>
        <p:nvSpPr>
          <p:cNvPr id="25" name="object 25"/>
          <p:cNvSpPr txBox="1"/>
          <p:nvPr/>
        </p:nvSpPr>
        <p:spPr>
          <a:xfrm>
            <a:off x="1907539" y="2147569"/>
            <a:ext cx="329565" cy="756920"/>
          </a:xfrm>
          <a:prstGeom prst="rect">
            <a:avLst/>
          </a:prstGeom>
        </p:spPr>
        <p:txBody>
          <a:bodyPr vert="horz" wrap="square" lIns="0" tIns="12700" rIns="0" bIns="0" rtlCol="0">
            <a:spAutoFit/>
          </a:bodyPr>
          <a:lstStyle/>
          <a:p>
            <a:pPr marL="12700">
              <a:lnSpc>
                <a:spcPct val="100000"/>
              </a:lnSpc>
              <a:spcBef>
                <a:spcPts val="100"/>
              </a:spcBef>
            </a:pPr>
            <a:r>
              <a:rPr sz="4800" dirty="0">
                <a:latin typeface="Calibri"/>
                <a:cs typeface="Calibri"/>
              </a:rPr>
              <a:t>+</a:t>
            </a:r>
            <a:endParaRPr sz="4800">
              <a:latin typeface="Calibri"/>
              <a:cs typeface="Calibri"/>
            </a:endParaRPr>
          </a:p>
        </p:txBody>
      </p:sp>
      <p:sp>
        <p:nvSpPr>
          <p:cNvPr id="27" name="object 27"/>
          <p:cNvSpPr txBox="1"/>
          <p:nvPr/>
        </p:nvSpPr>
        <p:spPr>
          <a:xfrm>
            <a:off x="1831339" y="4386976"/>
            <a:ext cx="354330" cy="264795"/>
          </a:xfrm>
          <a:prstGeom prst="rect">
            <a:avLst/>
          </a:prstGeom>
        </p:spPr>
        <p:txBody>
          <a:bodyPr vert="horz" wrap="square" lIns="0" tIns="5715" rIns="0" bIns="0" rtlCol="0">
            <a:spAutoFit/>
          </a:bodyPr>
          <a:lstStyle/>
          <a:p>
            <a:pPr marL="12700">
              <a:lnSpc>
                <a:spcPct val="100000"/>
              </a:lnSpc>
              <a:spcBef>
                <a:spcPts val="45"/>
              </a:spcBef>
            </a:pPr>
            <a:r>
              <a:rPr sz="1600" dirty="0">
                <a:latin typeface="Lucida Sans Unicode"/>
                <a:cs typeface="Lucida Sans Unicode"/>
              </a:rPr>
              <a:t>fa</a:t>
            </a:r>
            <a:r>
              <a:rPr sz="1600" spc="-5" dirty="0">
                <a:latin typeface="Lucida Sans Unicode"/>
                <a:cs typeface="Lucida Sans Unicode"/>
              </a:rPr>
              <a:t>ir</a:t>
            </a:r>
            <a:endParaRPr sz="1600">
              <a:latin typeface="Lucida Sans Unicode"/>
              <a:cs typeface="Lucida Sans Unicode"/>
            </a:endParaRPr>
          </a:p>
        </p:txBody>
      </p:sp>
      <p:sp>
        <p:nvSpPr>
          <p:cNvPr id="28" name="object 28"/>
          <p:cNvSpPr txBox="1"/>
          <p:nvPr/>
        </p:nvSpPr>
        <p:spPr>
          <a:xfrm>
            <a:off x="3888740" y="4386976"/>
            <a:ext cx="614045" cy="264795"/>
          </a:xfrm>
          <a:prstGeom prst="rect">
            <a:avLst/>
          </a:prstGeom>
        </p:spPr>
        <p:txBody>
          <a:bodyPr vert="horz" wrap="square" lIns="0" tIns="5715" rIns="0" bIns="0" rtlCol="0">
            <a:spAutoFit/>
          </a:bodyPr>
          <a:lstStyle/>
          <a:p>
            <a:pPr marL="12700">
              <a:lnSpc>
                <a:spcPct val="100000"/>
              </a:lnSpc>
              <a:spcBef>
                <a:spcPts val="45"/>
              </a:spcBef>
            </a:pPr>
            <a:r>
              <a:rPr sz="1600" spc="-5" dirty="0">
                <a:latin typeface="Lucida Sans Unicode"/>
                <a:cs typeface="Lucida Sans Unicode"/>
              </a:rPr>
              <a:t>classy</a:t>
            </a:r>
            <a:endParaRPr sz="1600">
              <a:latin typeface="Lucida Sans Unicode"/>
              <a:cs typeface="Lucida Sans Unicode"/>
            </a:endParaRPr>
          </a:p>
        </p:txBody>
      </p:sp>
      <p:sp>
        <p:nvSpPr>
          <p:cNvPr id="29" name="object 29"/>
          <p:cNvSpPr txBox="1">
            <a:spLocks noGrp="1"/>
          </p:cNvSpPr>
          <p:nvPr>
            <p:ph type="sldNum" sz="quarter" idx="7"/>
          </p:nvPr>
        </p:nvSpPr>
        <p:spPr>
          <a:prstGeom prst="rect">
            <a:avLst/>
          </a:prstGeom>
        </p:spPr>
        <p:txBody>
          <a:bodyPr vert="horz" wrap="square" lIns="0" tIns="80010" rIns="0" bIns="0" rtlCol="0">
            <a:spAutoFit/>
          </a:bodyPr>
          <a:lstStyle/>
          <a:p>
            <a:pPr marL="38100">
              <a:lnSpc>
                <a:spcPct val="100000"/>
              </a:lnSpc>
              <a:spcBef>
                <a:spcPts val="30"/>
              </a:spcBef>
            </a:pPr>
            <a:fld id="{81D60167-4931-47E6-BA6A-407CBD079E47}" type="slidenum">
              <a:rPr dirty="0"/>
              <a:t>46</a:t>
            </a:fld>
            <a:endParaRPr dirty="0"/>
          </a:p>
        </p:txBody>
      </p:sp>
      <p:sp>
        <p:nvSpPr>
          <p:cNvPr id="26" name="object 26"/>
          <p:cNvSpPr txBox="1"/>
          <p:nvPr/>
        </p:nvSpPr>
        <p:spPr>
          <a:xfrm>
            <a:off x="7622538" y="2071369"/>
            <a:ext cx="212090" cy="756920"/>
          </a:xfrm>
          <a:prstGeom prst="rect">
            <a:avLst/>
          </a:prstGeom>
        </p:spPr>
        <p:txBody>
          <a:bodyPr vert="horz" wrap="square" lIns="0" tIns="12700" rIns="0" bIns="0" rtlCol="0">
            <a:spAutoFit/>
          </a:bodyPr>
          <a:lstStyle/>
          <a:p>
            <a:pPr marL="12700">
              <a:lnSpc>
                <a:spcPct val="100000"/>
              </a:lnSpc>
              <a:spcBef>
                <a:spcPts val="100"/>
              </a:spcBef>
            </a:pPr>
            <a:r>
              <a:rPr sz="4800" spc="-980" dirty="0">
                <a:latin typeface="Calibri"/>
                <a:cs typeface="Calibri"/>
              </a:rPr>
              <a:t>-­‐</a:t>
            </a:r>
            <a:endParaRPr sz="48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3929379" cy="513080"/>
          </a:xfrm>
          <a:prstGeom prst="rect">
            <a:avLst/>
          </a:prstGeom>
        </p:spPr>
        <p:txBody>
          <a:bodyPr vert="horz" wrap="square" lIns="0" tIns="12700" rIns="0" bIns="0" rtlCol="0">
            <a:spAutoFit/>
          </a:bodyPr>
          <a:lstStyle/>
          <a:p>
            <a:pPr marL="12700">
              <a:lnSpc>
                <a:spcPct val="100000"/>
              </a:lnSpc>
              <a:spcBef>
                <a:spcPts val="100"/>
              </a:spcBef>
            </a:pPr>
            <a:r>
              <a:rPr spc="-5" dirty="0"/>
              <a:t>Output</a:t>
            </a:r>
            <a:r>
              <a:rPr spc="-45" dirty="0"/>
              <a:t> </a:t>
            </a:r>
            <a:r>
              <a:rPr spc="-5" dirty="0"/>
              <a:t>polarity</a:t>
            </a:r>
            <a:r>
              <a:rPr spc="-40" dirty="0"/>
              <a:t> </a:t>
            </a:r>
            <a:r>
              <a:rPr spc="-5" dirty="0"/>
              <a:t>lexicon</a:t>
            </a:r>
          </a:p>
        </p:txBody>
      </p:sp>
      <p:sp>
        <p:nvSpPr>
          <p:cNvPr id="7" name="object 7"/>
          <p:cNvSpPr txBox="1"/>
          <p:nvPr/>
        </p:nvSpPr>
        <p:spPr>
          <a:xfrm>
            <a:off x="383539" y="1324609"/>
            <a:ext cx="8354695" cy="2829560"/>
          </a:xfrm>
          <a:prstGeom prst="rect">
            <a:avLst/>
          </a:prstGeom>
        </p:spPr>
        <p:txBody>
          <a:bodyPr vert="horz" wrap="square" lIns="0" tIns="73660" rIns="0" bIns="0" rtlCol="0">
            <a:spAutoFit/>
          </a:bodyPr>
          <a:lstStyle/>
          <a:p>
            <a:pPr marL="355600" indent="-342900">
              <a:lnSpc>
                <a:spcPct val="100000"/>
              </a:lnSpc>
              <a:spcBef>
                <a:spcPts val="580"/>
              </a:spcBef>
              <a:buClr>
                <a:srgbClr val="CC0000"/>
              </a:buClr>
              <a:buFont typeface="Times New Roman"/>
              <a:buChar char="•"/>
              <a:tabLst>
                <a:tab pos="354965" algn="l"/>
                <a:tab pos="355600" algn="l"/>
              </a:tabLst>
            </a:pPr>
            <a:r>
              <a:rPr sz="2400" spc="-5" dirty="0">
                <a:latin typeface="Calibri"/>
                <a:cs typeface="Calibri"/>
              </a:rPr>
              <a:t>Positive</a:t>
            </a:r>
            <a:endParaRPr sz="2400">
              <a:latin typeface="Calibri"/>
              <a:cs typeface="Calibri"/>
            </a:endParaRPr>
          </a:p>
          <a:p>
            <a:pPr marL="698500" marR="5080" lvl="1" indent="-228600">
              <a:lnSpc>
                <a:spcPct val="100400"/>
              </a:lnSpc>
              <a:spcBef>
                <a:spcPts val="390"/>
              </a:spcBef>
              <a:buFont typeface="Times New Roman"/>
              <a:buChar char="•"/>
              <a:tabLst>
                <a:tab pos="697865" algn="l"/>
                <a:tab pos="698500" algn="l"/>
              </a:tabLst>
            </a:pPr>
            <a:r>
              <a:rPr sz="2000" spc="-5" dirty="0">
                <a:latin typeface="Calibri"/>
                <a:cs typeface="Calibri"/>
              </a:rPr>
              <a:t>bold decisive</a:t>
            </a:r>
            <a:r>
              <a:rPr sz="2000" spc="10" dirty="0">
                <a:latin typeface="Calibri"/>
                <a:cs typeface="Calibri"/>
              </a:rPr>
              <a:t> </a:t>
            </a:r>
            <a:r>
              <a:rPr sz="2000" b="1" dirty="0">
                <a:solidFill>
                  <a:srgbClr val="BF6500"/>
                </a:solidFill>
                <a:latin typeface="Calibri"/>
                <a:cs typeface="Calibri"/>
              </a:rPr>
              <a:t>disturbing </a:t>
            </a:r>
            <a:r>
              <a:rPr sz="2000" spc="-5" dirty="0">
                <a:latin typeface="Calibri"/>
                <a:cs typeface="Calibri"/>
              </a:rPr>
              <a:t>generous</a:t>
            </a:r>
            <a:r>
              <a:rPr sz="2000" dirty="0">
                <a:latin typeface="Calibri"/>
                <a:cs typeface="Calibri"/>
              </a:rPr>
              <a:t> </a:t>
            </a:r>
            <a:r>
              <a:rPr sz="2000" spc="-5" dirty="0">
                <a:latin typeface="Calibri"/>
                <a:cs typeface="Calibri"/>
              </a:rPr>
              <a:t>good</a:t>
            </a:r>
            <a:r>
              <a:rPr sz="2000" spc="5" dirty="0">
                <a:latin typeface="Calibri"/>
                <a:cs typeface="Calibri"/>
              </a:rPr>
              <a:t> </a:t>
            </a:r>
            <a:r>
              <a:rPr sz="2000" spc="-5" dirty="0">
                <a:latin typeface="Calibri"/>
                <a:cs typeface="Calibri"/>
              </a:rPr>
              <a:t>honest</a:t>
            </a:r>
            <a:r>
              <a:rPr sz="2000" spc="5" dirty="0">
                <a:latin typeface="Calibri"/>
                <a:cs typeface="Calibri"/>
              </a:rPr>
              <a:t> </a:t>
            </a:r>
            <a:r>
              <a:rPr sz="2000" spc="-5" dirty="0">
                <a:latin typeface="Calibri"/>
                <a:cs typeface="Calibri"/>
              </a:rPr>
              <a:t>important</a:t>
            </a:r>
            <a:r>
              <a:rPr sz="2000" spc="5" dirty="0">
                <a:latin typeface="Calibri"/>
                <a:cs typeface="Calibri"/>
              </a:rPr>
              <a:t> </a:t>
            </a:r>
            <a:r>
              <a:rPr sz="2000" spc="-5" dirty="0">
                <a:latin typeface="Calibri"/>
                <a:cs typeface="Calibri"/>
              </a:rPr>
              <a:t>large</a:t>
            </a:r>
            <a:r>
              <a:rPr sz="2000" dirty="0">
                <a:latin typeface="Calibri"/>
                <a:cs typeface="Calibri"/>
              </a:rPr>
              <a:t> </a:t>
            </a:r>
            <a:r>
              <a:rPr sz="2000" spc="-5" dirty="0">
                <a:latin typeface="Calibri"/>
                <a:cs typeface="Calibri"/>
              </a:rPr>
              <a:t>mature </a:t>
            </a:r>
            <a:r>
              <a:rPr sz="2000" dirty="0">
                <a:latin typeface="Calibri"/>
                <a:cs typeface="Calibri"/>
              </a:rPr>
              <a:t> </a:t>
            </a:r>
            <a:r>
              <a:rPr sz="2000" spc="-5" dirty="0">
                <a:latin typeface="Calibri"/>
                <a:cs typeface="Calibri"/>
              </a:rPr>
              <a:t>patient</a:t>
            </a:r>
            <a:r>
              <a:rPr sz="2000" spc="15" dirty="0">
                <a:latin typeface="Calibri"/>
                <a:cs typeface="Calibri"/>
              </a:rPr>
              <a:t> </a:t>
            </a:r>
            <a:r>
              <a:rPr sz="2000" spc="-5" dirty="0">
                <a:latin typeface="Calibri"/>
                <a:cs typeface="Calibri"/>
              </a:rPr>
              <a:t>peaceful</a:t>
            </a:r>
            <a:r>
              <a:rPr sz="2000" spc="15" dirty="0">
                <a:latin typeface="Calibri"/>
                <a:cs typeface="Calibri"/>
              </a:rPr>
              <a:t> </a:t>
            </a:r>
            <a:r>
              <a:rPr sz="2000" spc="-5" dirty="0">
                <a:latin typeface="Calibri"/>
                <a:cs typeface="Calibri"/>
              </a:rPr>
              <a:t>positive</a:t>
            </a:r>
            <a:r>
              <a:rPr sz="2000" spc="15" dirty="0">
                <a:latin typeface="Calibri"/>
                <a:cs typeface="Calibri"/>
              </a:rPr>
              <a:t> </a:t>
            </a:r>
            <a:r>
              <a:rPr sz="2000" spc="-5" dirty="0">
                <a:latin typeface="Calibri"/>
                <a:cs typeface="Calibri"/>
              </a:rPr>
              <a:t>proud</a:t>
            </a:r>
            <a:r>
              <a:rPr sz="2000" spc="15" dirty="0">
                <a:latin typeface="Calibri"/>
                <a:cs typeface="Calibri"/>
              </a:rPr>
              <a:t> </a:t>
            </a:r>
            <a:r>
              <a:rPr sz="2000" spc="-5" dirty="0">
                <a:latin typeface="Calibri"/>
                <a:cs typeface="Calibri"/>
              </a:rPr>
              <a:t>sound</a:t>
            </a:r>
            <a:r>
              <a:rPr sz="2000" spc="20" dirty="0">
                <a:latin typeface="Calibri"/>
                <a:cs typeface="Calibri"/>
              </a:rPr>
              <a:t> </a:t>
            </a:r>
            <a:r>
              <a:rPr sz="2000" spc="-5" dirty="0">
                <a:latin typeface="Calibri"/>
                <a:cs typeface="Calibri"/>
              </a:rPr>
              <a:t>stimulating</a:t>
            </a:r>
            <a:r>
              <a:rPr sz="2000" spc="15" dirty="0">
                <a:latin typeface="Calibri"/>
                <a:cs typeface="Calibri"/>
              </a:rPr>
              <a:t> </a:t>
            </a:r>
            <a:r>
              <a:rPr sz="2000" spc="-10" dirty="0">
                <a:latin typeface="Calibri"/>
                <a:cs typeface="Calibri"/>
              </a:rPr>
              <a:t>straightforward</a:t>
            </a:r>
            <a:r>
              <a:rPr sz="2000" spc="15" dirty="0">
                <a:latin typeface="Calibri"/>
                <a:cs typeface="Calibri"/>
              </a:rPr>
              <a:t> </a:t>
            </a:r>
            <a:r>
              <a:rPr sz="2000" b="1" spc="-5" dirty="0">
                <a:solidFill>
                  <a:srgbClr val="BF6500"/>
                </a:solidFill>
                <a:latin typeface="Calibri"/>
                <a:cs typeface="Calibri"/>
              </a:rPr>
              <a:t>strange </a:t>
            </a:r>
            <a:r>
              <a:rPr sz="2000" b="1" spc="-434" dirty="0">
                <a:solidFill>
                  <a:srgbClr val="BF6500"/>
                </a:solidFill>
                <a:latin typeface="Calibri"/>
                <a:cs typeface="Calibri"/>
              </a:rPr>
              <a:t> </a:t>
            </a:r>
            <a:r>
              <a:rPr sz="2000" spc="-5" dirty="0">
                <a:latin typeface="Calibri"/>
                <a:cs typeface="Calibri"/>
              </a:rPr>
              <a:t>talented vigorous</a:t>
            </a:r>
            <a:r>
              <a:rPr sz="2000" dirty="0">
                <a:latin typeface="Calibri"/>
                <a:cs typeface="Calibri"/>
              </a:rPr>
              <a:t> </a:t>
            </a:r>
            <a:r>
              <a:rPr sz="2000" spc="-15" dirty="0">
                <a:latin typeface="Calibri"/>
                <a:cs typeface="Calibri"/>
              </a:rPr>
              <a:t>witty…</a:t>
            </a:r>
            <a:endParaRPr sz="2000">
              <a:latin typeface="Calibri"/>
              <a:cs typeface="Calibri"/>
            </a:endParaRPr>
          </a:p>
          <a:p>
            <a:pPr marL="355600" indent="-342900">
              <a:lnSpc>
                <a:spcPct val="100000"/>
              </a:lnSpc>
              <a:spcBef>
                <a:spcPts val="575"/>
              </a:spcBef>
              <a:buClr>
                <a:srgbClr val="CC0000"/>
              </a:buClr>
              <a:buFont typeface="Times New Roman"/>
              <a:buChar char="•"/>
              <a:tabLst>
                <a:tab pos="354965" algn="l"/>
                <a:tab pos="355600" algn="l"/>
              </a:tabLst>
            </a:pPr>
            <a:r>
              <a:rPr sz="2400" spc="-5" dirty="0">
                <a:latin typeface="Calibri"/>
                <a:cs typeface="Calibri"/>
              </a:rPr>
              <a:t>Negative</a:t>
            </a:r>
            <a:endParaRPr sz="2400">
              <a:latin typeface="Calibri"/>
              <a:cs typeface="Calibri"/>
            </a:endParaRPr>
          </a:p>
          <a:p>
            <a:pPr marL="698500" marR="148590" lvl="1" indent="-228600">
              <a:lnSpc>
                <a:spcPct val="98300"/>
              </a:lnSpc>
              <a:spcBef>
                <a:spcPts val="565"/>
              </a:spcBef>
              <a:buFont typeface="Times New Roman"/>
              <a:buChar char="•"/>
              <a:tabLst>
                <a:tab pos="697865" algn="l"/>
                <a:tab pos="698500" algn="l"/>
              </a:tabLst>
            </a:pPr>
            <a:r>
              <a:rPr sz="2000" spc="-5" dirty="0">
                <a:latin typeface="Calibri"/>
                <a:cs typeface="Calibri"/>
              </a:rPr>
              <a:t>ambiguous</a:t>
            </a:r>
            <a:r>
              <a:rPr sz="2000" dirty="0">
                <a:latin typeface="Calibri"/>
                <a:cs typeface="Calibri"/>
              </a:rPr>
              <a:t> </a:t>
            </a:r>
            <a:r>
              <a:rPr sz="2000" b="1" spc="-5" dirty="0">
                <a:solidFill>
                  <a:srgbClr val="BF6500"/>
                </a:solidFill>
                <a:latin typeface="Calibri"/>
                <a:cs typeface="Calibri"/>
              </a:rPr>
              <a:t>cautious</a:t>
            </a:r>
            <a:r>
              <a:rPr sz="2000" b="1" spc="5" dirty="0">
                <a:solidFill>
                  <a:srgbClr val="BF6500"/>
                </a:solidFill>
                <a:latin typeface="Calibri"/>
                <a:cs typeface="Calibri"/>
              </a:rPr>
              <a:t> </a:t>
            </a:r>
            <a:r>
              <a:rPr sz="2000" spc="-5" dirty="0">
                <a:latin typeface="Calibri"/>
                <a:cs typeface="Calibri"/>
              </a:rPr>
              <a:t>cynical</a:t>
            </a:r>
            <a:r>
              <a:rPr sz="2000" spc="5" dirty="0">
                <a:latin typeface="Calibri"/>
                <a:cs typeface="Calibri"/>
              </a:rPr>
              <a:t> </a:t>
            </a:r>
            <a:r>
              <a:rPr sz="2000" dirty="0">
                <a:latin typeface="Calibri"/>
                <a:cs typeface="Calibri"/>
              </a:rPr>
              <a:t>evasive</a:t>
            </a:r>
            <a:r>
              <a:rPr sz="2000" spc="5" dirty="0">
                <a:latin typeface="Calibri"/>
                <a:cs typeface="Calibri"/>
              </a:rPr>
              <a:t> </a:t>
            </a:r>
            <a:r>
              <a:rPr sz="2000" spc="-5" dirty="0">
                <a:latin typeface="Calibri"/>
                <a:cs typeface="Calibri"/>
              </a:rPr>
              <a:t>harmful</a:t>
            </a:r>
            <a:r>
              <a:rPr sz="2000" dirty="0">
                <a:latin typeface="Calibri"/>
                <a:cs typeface="Calibri"/>
              </a:rPr>
              <a:t> </a:t>
            </a:r>
            <a:r>
              <a:rPr sz="2000" spc="-5" dirty="0">
                <a:latin typeface="Calibri"/>
                <a:cs typeface="Calibri"/>
              </a:rPr>
              <a:t>hypocritical</a:t>
            </a:r>
            <a:r>
              <a:rPr sz="2000" spc="5" dirty="0">
                <a:latin typeface="Calibri"/>
                <a:cs typeface="Calibri"/>
              </a:rPr>
              <a:t> </a:t>
            </a:r>
            <a:r>
              <a:rPr sz="2000" spc="-10" dirty="0">
                <a:latin typeface="Calibri"/>
                <a:cs typeface="Calibri"/>
              </a:rPr>
              <a:t>inefficient </a:t>
            </a:r>
            <a:r>
              <a:rPr sz="2000" spc="-5" dirty="0">
                <a:latin typeface="Calibri"/>
                <a:cs typeface="Calibri"/>
              </a:rPr>
              <a:t> insecure</a:t>
            </a:r>
            <a:r>
              <a:rPr sz="2000" spc="15" dirty="0">
                <a:latin typeface="Calibri"/>
                <a:cs typeface="Calibri"/>
              </a:rPr>
              <a:t> </a:t>
            </a:r>
            <a:r>
              <a:rPr sz="2000" spc="-5" dirty="0">
                <a:latin typeface="Calibri"/>
                <a:cs typeface="Calibri"/>
              </a:rPr>
              <a:t>irrational</a:t>
            </a:r>
            <a:r>
              <a:rPr sz="2000" spc="15" dirty="0">
                <a:latin typeface="Calibri"/>
                <a:cs typeface="Calibri"/>
              </a:rPr>
              <a:t> </a:t>
            </a:r>
            <a:r>
              <a:rPr sz="2000" spc="-5" dirty="0">
                <a:latin typeface="Calibri"/>
                <a:cs typeface="Calibri"/>
              </a:rPr>
              <a:t>irresponsible</a:t>
            </a:r>
            <a:r>
              <a:rPr sz="2000" spc="15" dirty="0">
                <a:latin typeface="Calibri"/>
                <a:cs typeface="Calibri"/>
              </a:rPr>
              <a:t> </a:t>
            </a:r>
            <a:r>
              <a:rPr sz="2000" spc="-5" dirty="0">
                <a:latin typeface="Calibri"/>
                <a:cs typeface="Calibri"/>
              </a:rPr>
              <a:t>minor</a:t>
            </a:r>
            <a:r>
              <a:rPr sz="2000" spc="15" dirty="0">
                <a:latin typeface="Calibri"/>
                <a:cs typeface="Calibri"/>
              </a:rPr>
              <a:t> </a:t>
            </a:r>
            <a:r>
              <a:rPr sz="2000" b="1" spc="-5" dirty="0">
                <a:solidFill>
                  <a:srgbClr val="BF6500"/>
                </a:solidFill>
                <a:latin typeface="Calibri"/>
                <a:cs typeface="Calibri"/>
              </a:rPr>
              <a:t>outspoken</a:t>
            </a:r>
            <a:r>
              <a:rPr sz="2000" b="1" spc="10" dirty="0">
                <a:solidFill>
                  <a:srgbClr val="BF6500"/>
                </a:solidFill>
                <a:latin typeface="Calibri"/>
                <a:cs typeface="Calibri"/>
              </a:rPr>
              <a:t> </a:t>
            </a:r>
            <a:r>
              <a:rPr sz="2000" b="1" spc="-5" dirty="0">
                <a:solidFill>
                  <a:srgbClr val="BF6500"/>
                </a:solidFill>
                <a:latin typeface="Calibri"/>
                <a:cs typeface="Calibri"/>
              </a:rPr>
              <a:t>pleasant</a:t>
            </a:r>
            <a:r>
              <a:rPr sz="2000" b="1" spc="10" dirty="0">
                <a:solidFill>
                  <a:srgbClr val="BF6500"/>
                </a:solidFill>
                <a:latin typeface="Calibri"/>
                <a:cs typeface="Calibri"/>
              </a:rPr>
              <a:t> </a:t>
            </a:r>
            <a:r>
              <a:rPr sz="2000" spc="-5" dirty="0">
                <a:latin typeface="Calibri"/>
                <a:cs typeface="Calibri"/>
              </a:rPr>
              <a:t>reckless</a:t>
            </a:r>
            <a:r>
              <a:rPr sz="2000" spc="20" dirty="0">
                <a:latin typeface="Calibri"/>
                <a:cs typeface="Calibri"/>
              </a:rPr>
              <a:t> </a:t>
            </a:r>
            <a:r>
              <a:rPr sz="2000" spc="-5" dirty="0">
                <a:latin typeface="Calibri"/>
                <a:cs typeface="Calibri"/>
              </a:rPr>
              <a:t>risky </a:t>
            </a:r>
            <a:r>
              <a:rPr sz="2000" spc="-440" dirty="0">
                <a:latin typeface="Calibri"/>
                <a:cs typeface="Calibri"/>
              </a:rPr>
              <a:t> </a:t>
            </a:r>
            <a:r>
              <a:rPr sz="2000" spc="-5" dirty="0">
                <a:latin typeface="Calibri"/>
                <a:cs typeface="Calibri"/>
              </a:rPr>
              <a:t>selfish</a:t>
            </a:r>
            <a:r>
              <a:rPr sz="2000" dirty="0">
                <a:latin typeface="Calibri"/>
                <a:cs typeface="Calibri"/>
              </a:rPr>
              <a:t> </a:t>
            </a:r>
            <a:r>
              <a:rPr sz="2000" spc="-5" dirty="0">
                <a:latin typeface="Calibri"/>
                <a:cs typeface="Calibri"/>
              </a:rPr>
              <a:t>tedious</a:t>
            </a:r>
            <a:r>
              <a:rPr sz="2000" dirty="0">
                <a:latin typeface="Calibri"/>
                <a:cs typeface="Calibri"/>
              </a:rPr>
              <a:t> </a:t>
            </a:r>
            <a:r>
              <a:rPr sz="2000" spc="-5" dirty="0">
                <a:latin typeface="Calibri"/>
                <a:cs typeface="Calibri"/>
              </a:rPr>
              <a:t>unsupported</a:t>
            </a:r>
            <a:r>
              <a:rPr sz="2000" dirty="0">
                <a:latin typeface="Calibri"/>
                <a:cs typeface="Calibri"/>
              </a:rPr>
              <a:t> </a:t>
            </a:r>
            <a:r>
              <a:rPr sz="2000" spc="-5" dirty="0">
                <a:latin typeface="Calibri"/>
                <a:cs typeface="Calibri"/>
              </a:rPr>
              <a:t>vulnerable</a:t>
            </a:r>
            <a:r>
              <a:rPr sz="2000" spc="5" dirty="0">
                <a:latin typeface="Calibri"/>
                <a:cs typeface="Calibri"/>
              </a:rPr>
              <a:t> </a:t>
            </a:r>
            <a:r>
              <a:rPr sz="2000" spc="-5" dirty="0">
                <a:latin typeface="Calibri"/>
                <a:cs typeface="Calibri"/>
              </a:rPr>
              <a:t>wasteful…</a:t>
            </a:r>
            <a:endParaRPr sz="20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330200"/>
            <a:ext cx="2987675" cy="513080"/>
          </a:xfrm>
          <a:prstGeom prst="rect">
            <a:avLst/>
          </a:prstGeom>
        </p:spPr>
        <p:txBody>
          <a:bodyPr vert="horz" wrap="square" lIns="0" tIns="12700" rIns="0" bIns="0" rtlCol="0">
            <a:spAutoFit/>
          </a:bodyPr>
          <a:lstStyle/>
          <a:p>
            <a:pPr marL="12700">
              <a:lnSpc>
                <a:spcPct val="100000"/>
              </a:lnSpc>
              <a:spcBef>
                <a:spcPts val="100"/>
              </a:spcBef>
            </a:pPr>
            <a:r>
              <a:rPr spc="-5" dirty="0"/>
              <a:t>Turney</a:t>
            </a:r>
            <a:r>
              <a:rPr spc="-45" dirty="0"/>
              <a:t> </a:t>
            </a:r>
            <a:r>
              <a:rPr spc="-5" dirty="0"/>
              <a:t>Algorithm</a:t>
            </a:r>
          </a:p>
        </p:txBody>
      </p:sp>
      <p:sp>
        <p:nvSpPr>
          <p:cNvPr id="7" name="object 7"/>
          <p:cNvSpPr txBox="1"/>
          <p:nvPr/>
        </p:nvSpPr>
        <p:spPr>
          <a:xfrm>
            <a:off x="383539" y="1703577"/>
            <a:ext cx="6804659" cy="1327785"/>
          </a:xfrm>
          <a:prstGeom prst="rect">
            <a:avLst/>
          </a:prstGeom>
        </p:spPr>
        <p:txBody>
          <a:bodyPr vert="horz" wrap="square" lIns="0" tIns="75565" rIns="0" bIns="0" rtlCol="0">
            <a:spAutoFit/>
          </a:bodyPr>
          <a:lstStyle/>
          <a:p>
            <a:pPr marL="469900" indent="-457200">
              <a:lnSpc>
                <a:spcPct val="100000"/>
              </a:lnSpc>
              <a:spcBef>
                <a:spcPts val="595"/>
              </a:spcBef>
              <a:buClr>
                <a:srgbClr val="CC0000"/>
              </a:buClr>
              <a:buAutoNum type="arabicPeriod"/>
              <a:tabLst>
                <a:tab pos="469265" algn="l"/>
                <a:tab pos="469900" algn="l"/>
              </a:tabLst>
            </a:pPr>
            <a:r>
              <a:rPr sz="2400" spc="-5" dirty="0">
                <a:latin typeface="Calibri"/>
                <a:cs typeface="Calibri"/>
              </a:rPr>
              <a:t>Extract </a:t>
            </a:r>
            <a:r>
              <a:rPr sz="2400" dirty="0">
                <a:latin typeface="Calibri"/>
                <a:cs typeface="Calibri"/>
              </a:rPr>
              <a:t>a</a:t>
            </a:r>
            <a:r>
              <a:rPr sz="2400" spc="-5" dirty="0">
                <a:latin typeface="Calibri"/>
                <a:cs typeface="Calibri"/>
              </a:rPr>
              <a:t> </a:t>
            </a:r>
            <a:r>
              <a:rPr sz="2400" i="1" dirty="0">
                <a:latin typeface="Calibri"/>
                <a:cs typeface="Calibri"/>
              </a:rPr>
              <a:t>phrasal</a:t>
            </a:r>
            <a:r>
              <a:rPr sz="2400" i="1" spc="-5" dirty="0">
                <a:latin typeface="Calibri"/>
                <a:cs typeface="Calibri"/>
              </a:rPr>
              <a:t> lexicon</a:t>
            </a:r>
            <a:r>
              <a:rPr sz="2400" i="1" spc="-10" dirty="0">
                <a:latin typeface="Calibri"/>
                <a:cs typeface="Calibri"/>
              </a:rPr>
              <a:t> </a:t>
            </a:r>
            <a:r>
              <a:rPr sz="2400" spc="-5" dirty="0">
                <a:latin typeface="Calibri"/>
                <a:cs typeface="Calibri"/>
              </a:rPr>
              <a:t>from reviews</a:t>
            </a:r>
            <a:endParaRPr sz="2400" dirty="0">
              <a:latin typeface="Calibri"/>
              <a:cs typeface="Calibri"/>
            </a:endParaRPr>
          </a:p>
          <a:p>
            <a:pPr marL="469900" indent="-457200">
              <a:lnSpc>
                <a:spcPct val="100000"/>
              </a:lnSpc>
              <a:spcBef>
                <a:spcPts val="495"/>
              </a:spcBef>
              <a:buClr>
                <a:srgbClr val="CC0000"/>
              </a:buClr>
              <a:buAutoNum type="arabicPeriod"/>
              <a:tabLst>
                <a:tab pos="469265" algn="l"/>
                <a:tab pos="469900" algn="l"/>
              </a:tabLst>
            </a:pPr>
            <a:r>
              <a:rPr sz="2400" spc="-5" dirty="0">
                <a:latin typeface="Calibri"/>
                <a:cs typeface="Calibri"/>
              </a:rPr>
              <a:t>Learn polarity of</a:t>
            </a:r>
            <a:r>
              <a:rPr sz="2400" dirty="0">
                <a:latin typeface="Calibri"/>
                <a:cs typeface="Calibri"/>
              </a:rPr>
              <a:t> </a:t>
            </a:r>
            <a:r>
              <a:rPr sz="2400" spc="-5" dirty="0">
                <a:latin typeface="Calibri"/>
                <a:cs typeface="Calibri"/>
              </a:rPr>
              <a:t>each</a:t>
            </a:r>
            <a:r>
              <a:rPr sz="2400" dirty="0">
                <a:latin typeface="Calibri"/>
                <a:cs typeface="Calibri"/>
              </a:rPr>
              <a:t> </a:t>
            </a:r>
            <a:r>
              <a:rPr sz="2400" spc="-5" dirty="0">
                <a:latin typeface="Calibri"/>
                <a:cs typeface="Calibri"/>
              </a:rPr>
              <a:t>phrase</a:t>
            </a:r>
            <a:endParaRPr sz="2400" dirty="0">
              <a:latin typeface="Calibri"/>
              <a:cs typeface="Calibri"/>
            </a:endParaRPr>
          </a:p>
          <a:p>
            <a:pPr marL="469900" indent="-457200">
              <a:lnSpc>
                <a:spcPct val="100000"/>
              </a:lnSpc>
              <a:spcBef>
                <a:spcPts val="620"/>
              </a:spcBef>
              <a:buClr>
                <a:srgbClr val="CC0000"/>
              </a:buClr>
              <a:buAutoNum type="arabicPeriod"/>
              <a:tabLst>
                <a:tab pos="469265" algn="l"/>
                <a:tab pos="469900" algn="l"/>
              </a:tabLst>
            </a:pPr>
            <a:r>
              <a:rPr sz="2400" dirty="0">
                <a:latin typeface="Calibri"/>
                <a:cs typeface="Calibri"/>
              </a:rPr>
              <a:t>Rate</a:t>
            </a:r>
            <a:r>
              <a:rPr sz="2400" spc="-5" dirty="0">
                <a:latin typeface="Calibri"/>
                <a:cs typeface="Calibri"/>
              </a:rPr>
              <a:t> </a:t>
            </a:r>
            <a:r>
              <a:rPr sz="2400" dirty="0">
                <a:latin typeface="Calibri"/>
                <a:cs typeface="Calibri"/>
              </a:rPr>
              <a:t>a </a:t>
            </a:r>
            <a:r>
              <a:rPr sz="2400" spc="-5" dirty="0">
                <a:latin typeface="Calibri"/>
                <a:cs typeface="Calibri"/>
              </a:rPr>
              <a:t>review</a:t>
            </a:r>
            <a:r>
              <a:rPr sz="2400" dirty="0">
                <a:latin typeface="Calibri"/>
                <a:cs typeface="Calibri"/>
              </a:rPr>
              <a:t> by the</a:t>
            </a:r>
            <a:r>
              <a:rPr sz="2400" spc="5" dirty="0">
                <a:latin typeface="Calibri"/>
                <a:cs typeface="Calibri"/>
              </a:rPr>
              <a:t> </a:t>
            </a:r>
            <a:r>
              <a:rPr sz="2400" spc="-5" dirty="0">
                <a:latin typeface="Calibri"/>
                <a:cs typeface="Calibri"/>
              </a:rPr>
              <a:t>average</a:t>
            </a:r>
            <a:r>
              <a:rPr sz="2400" dirty="0">
                <a:latin typeface="Calibri"/>
                <a:cs typeface="Calibri"/>
              </a:rPr>
              <a:t> </a:t>
            </a:r>
            <a:r>
              <a:rPr sz="2400" spc="-5" dirty="0">
                <a:latin typeface="Calibri"/>
                <a:cs typeface="Calibri"/>
              </a:rPr>
              <a:t>polarity of</a:t>
            </a:r>
            <a:r>
              <a:rPr sz="2400" dirty="0">
                <a:latin typeface="Calibri"/>
                <a:cs typeface="Calibri"/>
              </a:rPr>
              <a:t> its </a:t>
            </a:r>
            <a:r>
              <a:rPr sz="2400" spc="-5" dirty="0">
                <a:latin typeface="Calibri"/>
                <a:cs typeface="Calibri"/>
              </a:rPr>
              <a:t>phrases</a:t>
            </a:r>
            <a:endParaRPr sz="2400" dirty="0">
              <a:latin typeface="Calibri"/>
              <a:cs typeface="Calibri"/>
            </a:endParaRPr>
          </a:p>
        </p:txBody>
      </p:sp>
      <p:sp>
        <p:nvSpPr>
          <p:cNvPr id="8" name="object 8"/>
          <p:cNvSpPr txBox="1"/>
          <p:nvPr/>
        </p:nvSpPr>
        <p:spPr>
          <a:xfrm>
            <a:off x="1907539" y="928369"/>
            <a:ext cx="6909434" cy="386080"/>
          </a:xfrm>
          <a:prstGeom prst="rect">
            <a:avLst/>
          </a:prstGeom>
        </p:spPr>
        <p:txBody>
          <a:bodyPr vert="horz" wrap="square" lIns="0" tIns="22860" rIns="0" bIns="0" rtlCol="0">
            <a:spAutoFit/>
          </a:bodyPr>
          <a:lstStyle/>
          <a:p>
            <a:pPr marL="12700" marR="5080">
              <a:lnSpc>
                <a:spcPts val="1400"/>
              </a:lnSpc>
              <a:spcBef>
                <a:spcPts val="180"/>
              </a:spcBef>
            </a:pPr>
            <a:r>
              <a:rPr sz="1200" spc="-5" dirty="0">
                <a:solidFill>
                  <a:srgbClr val="28817A"/>
                </a:solidFill>
                <a:latin typeface="Lucida Sans Unicode"/>
                <a:cs typeface="Lucida Sans Unicode"/>
              </a:rPr>
              <a:t>Turney </a:t>
            </a:r>
            <a:r>
              <a:rPr sz="1200" dirty="0">
                <a:solidFill>
                  <a:srgbClr val="28817A"/>
                </a:solidFill>
                <a:latin typeface="Lucida Sans Unicode"/>
                <a:cs typeface="Lucida Sans Unicode"/>
              </a:rPr>
              <a:t>(2002):</a:t>
            </a:r>
            <a:r>
              <a:rPr sz="1200" spc="370" dirty="0">
                <a:solidFill>
                  <a:srgbClr val="28817A"/>
                </a:solidFill>
                <a:latin typeface="Lucida Sans Unicode"/>
                <a:cs typeface="Lucida Sans Unicode"/>
              </a:rPr>
              <a:t> </a:t>
            </a:r>
            <a:r>
              <a:rPr sz="1200" dirty="0">
                <a:solidFill>
                  <a:srgbClr val="28817A"/>
                </a:solidFill>
                <a:latin typeface="Lucida Sans Unicode"/>
                <a:cs typeface="Lucida Sans Unicode"/>
              </a:rPr>
              <a:t>Thumbs</a:t>
            </a:r>
            <a:r>
              <a:rPr sz="1200" spc="-5" dirty="0">
                <a:solidFill>
                  <a:srgbClr val="28817A"/>
                </a:solidFill>
                <a:latin typeface="Lucida Sans Unicode"/>
                <a:cs typeface="Lucida Sans Unicode"/>
              </a:rPr>
              <a:t> </a:t>
            </a:r>
            <a:r>
              <a:rPr sz="1200" dirty="0">
                <a:solidFill>
                  <a:srgbClr val="28817A"/>
                </a:solidFill>
                <a:latin typeface="Lucida Sans Unicode"/>
                <a:cs typeface="Lucida Sans Unicode"/>
              </a:rPr>
              <a:t>Up or</a:t>
            </a:r>
            <a:r>
              <a:rPr sz="1200" spc="-5" dirty="0">
                <a:solidFill>
                  <a:srgbClr val="28817A"/>
                </a:solidFill>
                <a:latin typeface="Lucida Sans Unicode"/>
                <a:cs typeface="Lucida Sans Unicode"/>
              </a:rPr>
              <a:t> </a:t>
            </a:r>
            <a:r>
              <a:rPr sz="1200" dirty="0">
                <a:solidFill>
                  <a:srgbClr val="28817A"/>
                </a:solidFill>
                <a:latin typeface="Lucida Sans Unicode"/>
                <a:cs typeface="Lucida Sans Unicode"/>
              </a:rPr>
              <a:t>Thumbs</a:t>
            </a:r>
            <a:r>
              <a:rPr sz="1200" spc="-5" dirty="0">
                <a:solidFill>
                  <a:srgbClr val="28817A"/>
                </a:solidFill>
                <a:latin typeface="Lucida Sans Unicode"/>
                <a:cs typeface="Lucida Sans Unicode"/>
              </a:rPr>
              <a:t> </a:t>
            </a:r>
            <a:r>
              <a:rPr sz="1200" dirty="0">
                <a:solidFill>
                  <a:srgbClr val="28817A"/>
                </a:solidFill>
                <a:latin typeface="Lucida Sans Unicode"/>
                <a:cs typeface="Lucida Sans Unicode"/>
              </a:rPr>
              <a:t>Down?</a:t>
            </a:r>
            <a:r>
              <a:rPr sz="1200" spc="-5" dirty="0">
                <a:solidFill>
                  <a:srgbClr val="28817A"/>
                </a:solidFill>
                <a:latin typeface="Lucida Sans Unicode"/>
                <a:cs typeface="Lucida Sans Unicode"/>
              </a:rPr>
              <a:t> Semantic</a:t>
            </a:r>
            <a:r>
              <a:rPr sz="1200" dirty="0">
                <a:solidFill>
                  <a:srgbClr val="28817A"/>
                </a:solidFill>
                <a:latin typeface="Lucida Sans Unicode"/>
                <a:cs typeface="Lucida Sans Unicode"/>
              </a:rPr>
              <a:t> Orientation</a:t>
            </a:r>
            <a:r>
              <a:rPr sz="1200" spc="-5" dirty="0">
                <a:solidFill>
                  <a:srgbClr val="28817A"/>
                </a:solidFill>
                <a:latin typeface="Lucida Sans Unicode"/>
                <a:cs typeface="Lucida Sans Unicode"/>
              </a:rPr>
              <a:t> </a:t>
            </a:r>
            <a:r>
              <a:rPr sz="1200" dirty="0">
                <a:solidFill>
                  <a:srgbClr val="28817A"/>
                </a:solidFill>
                <a:latin typeface="Lucida Sans Unicode"/>
                <a:cs typeface="Lucida Sans Unicode"/>
              </a:rPr>
              <a:t>Applied</a:t>
            </a:r>
            <a:r>
              <a:rPr sz="1200" spc="-5" dirty="0">
                <a:solidFill>
                  <a:srgbClr val="28817A"/>
                </a:solidFill>
                <a:latin typeface="Lucida Sans Unicode"/>
                <a:cs typeface="Lucida Sans Unicode"/>
              </a:rPr>
              <a:t> </a:t>
            </a:r>
            <a:r>
              <a:rPr sz="1200" dirty="0">
                <a:solidFill>
                  <a:srgbClr val="28817A"/>
                </a:solidFill>
                <a:latin typeface="Lucida Sans Unicode"/>
                <a:cs typeface="Lucida Sans Unicode"/>
              </a:rPr>
              <a:t>to Unsupervised </a:t>
            </a:r>
            <a:r>
              <a:rPr sz="1200" spc="-365" dirty="0">
                <a:solidFill>
                  <a:srgbClr val="28817A"/>
                </a:solidFill>
                <a:latin typeface="Lucida Sans Unicode"/>
                <a:cs typeface="Lucida Sans Unicode"/>
              </a:rPr>
              <a:t> </a:t>
            </a:r>
            <a:r>
              <a:rPr sz="1200" spc="-5" dirty="0">
                <a:solidFill>
                  <a:srgbClr val="28817A"/>
                </a:solidFill>
                <a:latin typeface="Lucida Sans Unicode"/>
                <a:cs typeface="Lucida Sans Unicode"/>
              </a:rPr>
              <a:t>Classification </a:t>
            </a:r>
            <a:r>
              <a:rPr sz="1200" dirty="0">
                <a:solidFill>
                  <a:srgbClr val="28817A"/>
                </a:solidFill>
                <a:latin typeface="Lucida Sans Unicode"/>
                <a:cs typeface="Lucida Sans Unicode"/>
              </a:rPr>
              <a:t>of Reviews</a:t>
            </a:r>
            <a:endParaRPr sz="1200">
              <a:latin typeface="Lucida Sans Unicode"/>
              <a:cs typeface="Lucida Sans Unicod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7014845" cy="513080"/>
          </a:xfrm>
          <a:prstGeom prst="rect">
            <a:avLst/>
          </a:prstGeom>
        </p:spPr>
        <p:txBody>
          <a:bodyPr vert="horz" wrap="square" lIns="0" tIns="12700" rIns="0" bIns="0" rtlCol="0">
            <a:spAutoFit/>
          </a:bodyPr>
          <a:lstStyle/>
          <a:p>
            <a:pPr marL="12700">
              <a:lnSpc>
                <a:spcPct val="100000"/>
              </a:lnSpc>
              <a:spcBef>
                <a:spcPts val="100"/>
              </a:spcBef>
            </a:pPr>
            <a:r>
              <a:rPr dirty="0"/>
              <a:t>Extract </a:t>
            </a:r>
            <a:r>
              <a:rPr spc="-220" dirty="0"/>
              <a:t>two-­‐word phrases</a:t>
            </a:r>
            <a:r>
              <a:rPr spc="-5" dirty="0"/>
              <a:t> wit</a:t>
            </a:r>
            <a:r>
              <a:rPr dirty="0"/>
              <a:t>h</a:t>
            </a:r>
            <a:r>
              <a:rPr spc="-5" dirty="0"/>
              <a:t> </a:t>
            </a:r>
            <a:r>
              <a:rPr dirty="0"/>
              <a:t>adjec</a:t>
            </a:r>
            <a:r>
              <a:rPr spc="-15" dirty="0"/>
              <a:t>ti</a:t>
            </a:r>
            <a:r>
              <a:rPr spc="-5" dirty="0"/>
              <a:t>v</a:t>
            </a:r>
            <a:r>
              <a:rPr dirty="0"/>
              <a:t>es</a:t>
            </a:r>
          </a:p>
        </p:txBody>
      </p:sp>
      <p:graphicFrame>
        <p:nvGraphicFramePr>
          <p:cNvPr id="7" name="object 7"/>
          <p:cNvGraphicFramePr>
            <a:graphicFrameLocks noGrp="1"/>
          </p:cNvGraphicFramePr>
          <p:nvPr/>
        </p:nvGraphicFramePr>
        <p:xfrm>
          <a:off x="374650" y="1498599"/>
          <a:ext cx="8534400" cy="3108955"/>
        </p:xfrm>
        <a:graphic>
          <a:graphicData uri="http://schemas.openxmlformats.org/drawingml/2006/table">
            <a:tbl>
              <a:tblPr firstRow="1" bandRow="1">
                <a:tableStyleId>{2D5ABB26-0587-4C30-8999-92F81FD0307C}</a:tableStyleId>
              </a:tblPr>
              <a:tblGrid>
                <a:gridCol w="28448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822959">
                <a:tc>
                  <a:txBody>
                    <a:bodyPr/>
                    <a:lstStyle/>
                    <a:p>
                      <a:pPr marL="90805">
                        <a:lnSpc>
                          <a:spcPct val="100000"/>
                        </a:lnSpc>
                        <a:spcBef>
                          <a:spcPts val="359"/>
                        </a:spcBef>
                      </a:pPr>
                      <a:r>
                        <a:rPr sz="2400" b="1" spc="-5" dirty="0">
                          <a:solidFill>
                            <a:srgbClr val="FFFFFF"/>
                          </a:solidFill>
                          <a:latin typeface="Calibri"/>
                          <a:cs typeface="Calibri"/>
                        </a:rPr>
                        <a:t>First</a:t>
                      </a:r>
                      <a:r>
                        <a:rPr sz="2400" b="1" spc="-35" dirty="0">
                          <a:solidFill>
                            <a:srgbClr val="FFFFFF"/>
                          </a:solidFill>
                          <a:latin typeface="Calibri"/>
                          <a:cs typeface="Calibri"/>
                        </a:rPr>
                        <a:t> </a:t>
                      </a:r>
                      <a:r>
                        <a:rPr sz="2400" b="1" dirty="0">
                          <a:solidFill>
                            <a:srgbClr val="FFFFFF"/>
                          </a:solidFill>
                          <a:latin typeface="Calibri"/>
                          <a:cs typeface="Calibri"/>
                        </a:rPr>
                        <a:t>Word</a:t>
                      </a:r>
                      <a:endParaRPr sz="24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1440">
                        <a:lnSpc>
                          <a:spcPct val="100000"/>
                        </a:lnSpc>
                        <a:spcBef>
                          <a:spcPts val="359"/>
                        </a:spcBef>
                      </a:pPr>
                      <a:r>
                        <a:rPr sz="2400" b="1" dirty="0">
                          <a:solidFill>
                            <a:srgbClr val="FFFFFF"/>
                          </a:solidFill>
                          <a:latin typeface="Calibri"/>
                          <a:cs typeface="Calibri"/>
                        </a:rPr>
                        <a:t>Second</a:t>
                      </a:r>
                      <a:r>
                        <a:rPr sz="2400" b="1" spc="-45" dirty="0">
                          <a:solidFill>
                            <a:srgbClr val="FFFFFF"/>
                          </a:solidFill>
                          <a:latin typeface="Calibri"/>
                          <a:cs typeface="Calibri"/>
                        </a:rPr>
                        <a:t> </a:t>
                      </a:r>
                      <a:r>
                        <a:rPr sz="2400" b="1" dirty="0">
                          <a:solidFill>
                            <a:srgbClr val="FFFFFF"/>
                          </a:solidFill>
                          <a:latin typeface="Calibri"/>
                          <a:cs typeface="Calibri"/>
                        </a:rPr>
                        <a:t>Word</a:t>
                      </a:r>
                      <a:endParaRPr sz="24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1440" marR="640715">
                        <a:lnSpc>
                          <a:spcPts val="2800"/>
                        </a:lnSpc>
                        <a:spcBef>
                          <a:spcPts val="520"/>
                        </a:spcBef>
                        <a:tabLst>
                          <a:tab pos="1669414" algn="l"/>
                        </a:tabLst>
                      </a:pPr>
                      <a:r>
                        <a:rPr sz="2400" b="1" dirty="0">
                          <a:solidFill>
                            <a:srgbClr val="FFFFFF"/>
                          </a:solidFill>
                          <a:latin typeface="Calibri"/>
                          <a:cs typeface="Calibri"/>
                        </a:rPr>
                        <a:t>T</a:t>
                      </a:r>
                      <a:r>
                        <a:rPr sz="2400" b="1" spc="-5" dirty="0">
                          <a:solidFill>
                            <a:srgbClr val="FFFFFF"/>
                          </a:solidFill>
                          <a:latin typeface="Calibri"/>
                          <a:cs typeface="Calibri"/>
                        </a:rPr>
                        <a:t>hir</a:t>
                      </a:r>
                      <a:r>
                        <a:rPr sz="2400" b="1" dirty="0">
                          <a:solidFill>
                            <a:srgbClr val="FFFFFF"/>
                          </a:solidFill>
                          <a:latin typeface="Calibri"/>
                          <a:cs typeface="Calibri"/>
                        </a:rPr>
                        <a:t>d</a:t>
                      </a:r>
                      <a:r>
                        <a:rPr sz="2400" b="1" spc="-5" dirty="0">
                          <a:solidFill>
                            <a:srgbClr val="FFFFFF"/>
                          </a:solidFill>
                          <a:latin typeface="Calibri"/>
                          <a:cs typeface="Calibri"/>
                        </a:rPr>
                        <a:t> Wor</a:t>
                      </a:r>
                      <a:r>
                        <a:rPr sz="2400" b="1" dirty="0">
                          <a:solidFill>
                            <a:srgbClr val="FFFFFF"/>
                          </a:solidFill>
                          <a:latin typeface="Calibri"/>
                          <a:cs typeface="Calibri"/>
                        </a:rPr>
                        <a:t>d	</a:t>
                      </a:r>
                      <a:r>
                        <a:rPr sz="2400" b="1" spc="-5" dirty="0">
                          <a:solidFill>
                            <a:srgbClr val="FFFFFF"/>
                          </a:solidFill>
                          <a:latin typeface="Calibri"/>
                          <a:cs typeface="Calibri"/>
                        </a:rPr>
                        <a:t>(no</a:t>
                      </a:r>
                      <a:r>
                        <a:rPr sz="2400" b="1" dirty="0">
                          <a:solidFill>
                            <a:srgbClr val="FFFFFF"/>
                          </a:solidFill>
                          <a:latin typeface="Calibri"/>
                          <a:cs typeface="Calibri"/>
                        </a:rPr>
                        <a:t>t  </a:t>
                      </a:r>
                      <a:r>
                        <a:rPr sz="2400" b="1" spc="-5" dirty="0">
                          <a:solidFill>
                            <a:srgbClr val="FFFFFF"/>
                          </a:solidFill>
                          <a:latin typeface="Calibri"/>
                          <a:cs typeface="Calibri"/>
                        </a:rPr>
                        <a:t>extracted)</a:t>
                      </a:r>
                      <a:endParaRPr sz="2400">
                        <a:latin typeface="Calibri"/>
                        <a:cs typeface="Calibri"/>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extLst>
                  <a:ext uri="{0D108BD9-81ED-4DB2-BD59-A6C34878D82A}">
                    <a16:rowId xmlns:a16="http://schemas.microsoft.com/office/drawing/2014/main" val="10000"/>
                  </a:ext>
                </a:extLst>
              </a:tr>
              <a:tr h="457200">
                <a:tc>
                  <a:txBody>
                    <a:bodyPr/>
                    <a:lstStyle/>
                    <a:p>
                      <a:pPr marL="90805">
                        <a:lnSpc>
                          <a:spcPct val="100000"/>
                        </a:lnSpc>
                        <a:spcBef>
                          <a:spcPts val="360"/>
                        </a:spcBef>
                      </a:pPr>
                      <a:r>
                        <a:rPr sz="2400" dirty="0">
                          <a:latin typeface="Calibri"/>
                          <a:cs typeface="Calibri"/>
                        </a:rPr>
                        <a:t>JJ</a:t>
                      </a:r>
                      <a:endParaRPr sz="24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tc>
                  <a:txBody>
                    <a:bodyPr/>
                    <a:lstStyle/>
                    <a:p>
                      <a:pPr marL="91440">
                        <a:lnSpc>
                          <a:spcPct val="100000"/>
                        </a:lnSpc>
                        <a:spcBef>
                          <a:spcPts val="360"/>
                        </a:spcBef>
                      </a:pPr>
                      <a:r>
                        <a:rPr sz="2400" dirty="0">
                          <a:latin typeface="Calibri"/>
                          <a:cs typeface="Calibri"/>
                        </a:rPr>
                        <a:t>NN</a:t>
                      </a:r>
                      <a:r>
                        <a:rPr sz="2400" spc="-30" dirty="0">
                          <a:latin typeface="Calibri"/>
                          <a:cs typeface="Calibri"/>
                        </a:rPr>
                        <a:t> </a:t>
                      </a:r>
                      <a:r>
                        <a:rPr sz="2400" dirty="0">
                          <a:latin typeface="Calibri"/>
                          <a:cs typeface="Calibri"/>
                        </a:rPr>
                        <a:t>or</a:t>
                      </a:r>
                      <a:r>
                        <a:rPr sz="2400" spc="-30" dirty="0">
                          <a:latin typeface="Calibri"/>
                          <a:cs typeface="Calibri"/>
                        </a:rPr>
                        <a:t> </a:t>
                      </a:r>
                      <a:r>
                        <a:rPr sz="2400" dirty="0">
                          <a:latin typeface="Calibri"/>
                          <a:cs typeface="Calibri"/>
                        </a:rPr>
                        <a:t>NNS</a:t>
                      </a:r>
                      <a:endParaRPr sz="24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tc>
                  <a:txBody>
                    <a:bodyPr/>
                    <a:lstStyle/>
                    <a:p>
                      <a:pPr marL="91440">
                        <a:lnSpc>
                          <a:spcPct val="100000"/>
                        </a:lnSpc>
                        <a:spcBef>
                          <a:spcPts val="360"/>
                        </a:spcBef>
                      </a:pPr>
                      <a:r>
                        <a:rPr sz="2400" spc="-5" dirty="0">
                          <a:solidFill>
                            <a:srgbClr val="28817A"/>
                          </a:solidFill>
                          <a:latin typeface="Calibri"/>
                          <a:cs typeface="Calibri"/>
                        </a:rPr>
                        <a:t>anything</a:t>
                      </a:r>
                      <a:endParaRPr sz="24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1"/>
                  </a:ext>
                </a:extLst>
              </a:tr>
              <a:tr h="457199">
                <a:tc>
                  <a:txBody>
                    <a:bodyPr/>
                    <a:lstStyle/>
                    <a:p>
                      <a:pPr marL="90805">
                        <a:lnSpc>
                          <a:spcPct val="100000"/>
                        </a:lnSpc>
                        <a:spcBef>
                          <a:spcPts val="360"/>
                        </a:spcBef>
                      </a:pPr>
                      <a:r>
                        <a:rPr sz="2400" spc="-5" dirty="0">
                          <a:latin typeface="Calibri"/>
                          <a:cs typeface="Calibri"/>
                        </a:rPr>
                        <a:t>RB,</a:t>
                      </a:r>
                      <a:r>
                        <a:rPr sz="2400" spc="-20" dirty="0">
                          <a:latin typeface="Calibri"/>
                          <a:cs typeface="Calibri"/>
                        </a:rPr>
                        <a:t> </a:t>
                      </a:r>
                      <a:r>
                        <a:rPr sz="2400" spc="-5" dirty="0">
                          <a:latin typeface="Calibri"/>
                          <a:cs typeface="Calibri"/>
                        </a:rPr>
                        <a:t>RBR,</a:t>
                      </a:r>
                      <a:r>
                        <a:rPr sz="2400" spc="-25" dirty="0">
                          <a:latin typeface="Calibri"/>
                          <a:cs typeface="Calibri"/>
                        </a:rPr>
                        <a:t> </a:t>
                      </a:r>
                      <a:r>
                        <a:rPr sz="2400" spc="-5" dirty="0">
                          <a:latin typeface="Calibri"/>
                          <a:cs typeface="Calibri"/>
                        </a:rPr>
                        <a:t>RBS</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1440">
                        <a:lnSpc>
                          <a:spcPct val="100000"/>
                        </a:lnSpc>
                        <a:spcBef>
                          <a:spcPts val="360"/>
                        </a:spcBef>
                      </a:pPr>
                      <a:r>
                        <a:rPr sz="2400" dirty="0">
                          <a:latin typeface="Calibri"/>
                          <a:cs typeface="Calibri"/>
                        </a:rPr>
                        <a:t>JJ</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1440">
                        <a:lnSpc>
                          <a:spcPct val="100000"/>
                        </a:lnSpc>
                        <a:spcBef>
                          <a:spcPts val="360"/>
                        </a:spcBef>
                      </a:pPr>
                      <a:r>
                        <a:rPr sz="2400" spc="-5" dirty="0">
                          <a:solidFill>
                            <a:srgbClr val="28817A"/>
                          </a:solidFill>
                          <a:latin typeface="Calibri"/>
                          <a:cs typeface="Calibri"/>
                        </a:rPr>
                        <a:t>Not</a:t>
                      </a:r>
                      <a:r>
                        <a:rPr sz="2400" spc="-20" dirty="0">
                          <a:solidFill>
                            <a:srgbClr val="28817A"/>
                          </a:solidFill>
                          <a:latin typeface="Calibri"/>
                          <a:cs typeface="Calibri"/>
                        </a:rPr>
                        <a:t> </a:t>
                      </a:r>
                      <a:r>
                        <a:rPr sz="2400" dirty="0">
                          <a:solidFill>
                            <a:srgbClr val="28817A"/>
                          </a:solidFill>
                          <a:latin typeface="Calibri"/>
                          <a:cs typeface="Calibri"/>
                        </a:rPr>
                        <a:t>NN</a:t>
                      </a:r>
                      <a:r>
                        <a:rPr sz="2400" spc="-20" dirty="0">
                          <a:solidFill>
                            <a:srgbClr val="28817A"/>
                          </a:solidFill>
                          <a:latin typeface="Calibri"/>
                          <a:cs typeface="Calibri"/>
                        </a:rPr>
                        <a:t> </a:t>
                      </a:r>
                      <a:r>
                        <a:rPr sz="2400" spc="-5" dirty="0">
                          <a:solidFill>
                            <a:srgbClr val="28817A"/>
                          </a:solidFill>
                          <a:latin typeface="Calibri"/>
                          <a:cs typeface="Calibri"/>
                        </a:rPr>
                        <a:t>nor</a:t>
                      </a:r>
                      <a:r>
                        <a:rPr sz="2400" spc="-15" dirty="0">
                          <a:solidFill>
                            <a:srgbClr val="28817A"/>
                          </a:solidFill>
                          <a:latin typeface="Calibri"/>
                          <a:cs typeface="Calibri"/>
                        </a:rPr>
                        <a:t> </a:t>
                      </a:r>
                      <a:r>
                        <a:rPr sz="2400" dirty="0">
                          <a:solidFill>
                            <a:srgbClr val="28817A"/>
                          </a:solidFill>
                          <a:latin typeface="Calibri"/>
                          <a:cs typeface="Calibri"/>
                        </a:rPr>
                        <a:t>NNS</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2"/>
                  </a:ext>
                </a:extLst>
              </a:tr>
              <a:tr h="457199">
                <a:tc>
                  <a:txBody>
                    <a:bodyPr/>
                    <a:lstStyle/>
                    <a:p>
                      <a:pPr marL="90805">
                        <a:lnSpc>
                          <a:spcPct val="100000"/>
                        </a:lnSpc>
                        <a:spcBef>
                          <a:spcPts val="360"/>
                        </a:spcBef>
                      </a:pPr>
                      <a:r>
                        <a:rPr sz="2400" dirty="0">
                          <a:latin typeface="Calibri"/>
                          <a:cs typeface="Calibri"/>
                        </a:rPr>
                        <a:t>JJ</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1440">
                        <a:lnSpc>
                          <a:spcPct val="100000"/>
                        </a:lnSpc>
                        <a:spcBef>
                          <a:spcPts val="360"/>
                        </a:spcBef>
                      </a:pPr>
                      <a:r>
                        <a:rPr sz="2400" dirty="0">
                          <a:latin typeface="Calibri"/>
                          <a:cs typeface="Calibri"/>
                        </a:rPr>
                        <a:t>JJ</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1440">
                        <a:lnSpc>
                          <a:spcPct val="100000"/>
                        </a:lnSpc>
                        <a:spcBef>
                          <a:spcPts val="360"/>
                        </a:spcBef>
                      </a:pPr>
                      <a:r>
                        <a:rPr sz="2400" spc="-5" dirty="0">
                          <a:solidFill>
                            <a:srgbClr val="28817A"/>
                          </a:solidFill>
                          <a:latin typeface="Calibri"/>
                          <a:cs typeface="Calibri"/>
                        </a:rPr>
                        <a:t>Not</a:t>
                      </a:r>
                      <a:r>
                        <a:rPr sz="2400" spc="-20" dirty="0">
                          <a:solidFill>
                            <a:srgbClr val="28817A"/>
                          </a:solidFill>
                          <a:latin typeface="Calibri"/>
                          <a:cs typeface="Calibri"/>
                        </a:rPr>
                        <a:t> </a:t>
                      </a:r>
                      <a:r>
                        <a:rPr sz="2400" dirty="0">
                          <a:solidFill>
                            <a:srgbClr val="28817A"/>
                          </a:solidFill>
                          <a:latin typeface="Calibri"/>
                          <a:cs typeface="Calibri"/>
                        </a:rPr>
                        <a:t>NN</a:t>
                      </a:r>
                      <a:r>
                        <a:rPr sz="2400" spc="-20" dirty="0">
                          <a:solidFill>
                            <a:srgbClr val="28817A"/>
                          </a:solidFill>
                          <a:latin typeface="Calibri"/>
                          <a:cs typeface="Calibri"/>
                        </a:rPr>
                        <a:t> </a:t>
                      </a:r>
                      <a:r>
                        <a:rPr sz="2400" spc="-5" dirty="0">
                          <a:solidFill>
                            <a:srgbClr val="28817A"/>
                          </a:solidFill>
                          <a:latin typeface="Calibri"/>
                          <a:cs typeface="Calibri"/>
                        </a:rPr>
                        <a:t>or</a:t>
                      </a:r>
                      <a:r>
                        <a:rPr sz="2400" spc="-20" dirty="0">
                          <a:solidFill>
                            <a:srgbClr val="28817A"/>
                          </a:solidFill>
                          <a:latin typeface="Calibri"/>
                          <a:cs typeface="Calibri"/>
                        </a:rPr>
                        <a:t> </a:t>
                      </a:r>
                      <a:r>
                        <a:rPr sz="2400" dirty="0">
                          <a:solidFill>
                            <a:srgbClr val="28817A"/>
                          </a:solidFill>
                          <a:latin typeface="Calibri"/>
                          <a:cs typeface="Calibri"/>
                        </a:rPr>
                        <a:t>NNS</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3"/>
                  </a:ext>
                </a:extLst>
              </a:tr>
              <a:tr h="457199">
                <a:tc>
                  <a:txBody>
                    <a:bodyPr/>
                    <a:lstStyle/>
                    <a:p>
                      <a:pPr marL="90805">
                        <a:lnSpc>
                          <a:spcPct val="100000"/>
                        </a:lnSpc>
                        <a:spcBef>
                          <a:spcPts val="360"/>
                        </a:spcBef>
                      </a:pPr>
                      <a:r>
                        <a:rPr sz="2400" dirty="0">
                          <a:latin typeface="Calibri"/>
                          <a:cs typeface="Calibri"/>
                        </a:rPr>
                        <a:t>NN</a:t>
                      </a:r>
                      <a:r>
                        <a:rPr sz="2400" spc="-30" dirty="0">
                          <a:latin typeface="Calibri"/>
                          <a:cs typeface="Calibri"/>
                        </a:rPr>
                        <a:t> </a:t>
                      </a:r>
                      <a:r>
                        <a:rPr sz="2400" dirty="0">
                          <a:latin typeface="Calibri"/>
                          <a:cs typeface="Calibri"/>
                        </a:rPr>
                        <a:t>or</a:t>
                      </a:r>
                      <a:r>
                        <a:rPr sz="2400" spc="-30" dirty="0">
                          <a:latin typeface="Calibri"/>
                          <a:cs typeface="Calibri"/>
                        </a:rPr>
                        <a:t> </a:t>
                      </a:r>
                      <a:r>
                        <a:rPr sz="2400" dirty="0">
                          <a:latin typeface="Calibri"/>
                          <a:cs typeface="Calibri"/>
                        </a:rPr>
                        <a:t>NNS</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1440">
                        <a:lnSpc>
                          <a:spcPct val="100000"/>
                        </a:lnSpc>
                        <a:spcBef>
                          <a:spcPts val="360"/>
                        </a:spcBef>
                      </a:pPr>
                      <a:r>
                        <a:rPr sz="2400" dirty="0">
                          <a:latin typeface="Calibri"/>
                          <a:cs typeface="Calibri"/>
                        </a:rPr>
                        <a:t>JJ</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1440">
                        <a:lnSpc>
                          <a:spcPct val="100000"/>
                        </a:lnSpc>
                        <a:spcBef>
                          <a:spcPts val="360"/>
                        </a:spcBef>
                      </a:pPr>
                      <a:r>
                        <a:rPr sz="2400" dirty="0">
                          <a:solidFill>
                            <a:srgbClr val="28817A"/>
                          </a:solidFill>
                          <a:latin typeface="Calibri"/>
                          <a:cs typeface="Calibri"/>
                        </a:rPr>
                        <a:t>Nor</a:t>
                      </a:r>
                      <a:r>
                        <a:rPr sz="2400" spc="-25" dirty="0">
                          <a:solidFill>
                            <a:srgbClr val="28817A"/>
                          </a:solidFill>
                          <a:latin typeface="Calibri"/>
                          <a:cs typeface="Calibri"/>
                        </a:rPr>
                        <a:t> </a:t>
                      </a:r>
                      <a:r>
                        <a:rPr sz="2400" dirty="0">
                          <a:solidFill>
                            <a:srgbClr val="28817A"/>
                          </a:solidFill>
                          <a:latin typeface="Calibri"/>
                          <a:cs typeface="Calibri"/>
                        </a:rPr>
                        <a:t>NN</a:t>
                      </a:r>
                      <a:r>
                        <a:rPr sz="2400" spc="-20" dirty="0">
                          <a:solidFill>
                            <a:srgbClr val="28817A"/>
                          </a:solidFill>
                          <a:latin typeface="Calibri"/>
                          <a:cs typeface="Calibri"/>
                        </a:rPr>
                        <a:t> </a:t>
                      </a:r>
                      <a:r>
                        <a:rPr sz="2400" dirty="0">
                          <a:solidFill>
                            <a:srgbClr val="28817A"/>
                          </a:solidFill>
                          <a:latin typeface="Calibri"/>
                          <a:cs typeface="Calibri"/>
                        </a:rPr>
                        <a:t>nor</a:t>
                      </a:r>
                      <a:r>
                        <a:rPr sz="2400" spc="-25" dirty="0">
                          <a:solidFill>
                            <a:srgbClr val="28817A"/>
                          </a:solidFill>
                          <a:latin typeface="Calibri"/>
                          <a:cs typeface="Calibri"/>
                        </a:rPr>
                        <a:t> </a:t>
                      </a:r>
                      <a:r>
                        <a:rPr sz="2400" dirty="0">
                          <a:solidFill>
                            <a:srgbClr val="28817A"/>
                          </a:solidFill>
                          <a:latin typeface="Calibri"/>
                          <a:cs typeface="Calibri"/>
                        </a:rPr>
                        <a:t>NNS</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4"/>
                  </a:ext>
                </a:extLst>
              </a:tr>
              <a:tr h="457199">
                <a:tc>
                  <a:txBody>
                    <a:bodyPr/>
                    <a:lstStyle/>
                    <a:p>
                      <a:pPr marL="90805">
                        <a:lnSpc>
                          <a:spcPct val="100000"/>
                        </a:lnSpc>
                        <a:spcBef>
                          <a:spcPts val="360"/>
                        </a:spcBef>
                      </a:pPr>
                      <a:r>
                        <a:rPr sz="2400" spc="-5" dirty="0">
                          <a:latin typeface="Calibri"/>
                          <a:cs typeface="Calibri"/>
                        </a:rPr>
                        <a:t>RB,</a:t>
                      </a:r>
                      <a:r>
                        <a:rPr sz="2400" spc="-15" dirty="0">
                          <a:latin typeface="Calibri"/>
                          <a:cs typeface="Calibri"/>
                        </a:rPr>
                        <a:t> </a:t>
                      </a:r>
                      <a:r>
                        <a:rPr sz="2400" spc="-5" dirty="0">
                          <a:latin typeface="Calibri"/>
                          <a:cs typeface="Calibri"/>
                        </a:rPr>
                        <a:t>RBR,</a:t>
                      </a:r>
                      <a:r>
                        <a:rPr sz="2400" spc="-20" dirty="0">
                          <a:latin typeface="Calibri"/>
                          <a:cs typeface="Calibri"/>
                        </a:rPr>
                        <a:t> </a:t>
                      </a:r>
                      <a:r>
                        <a:rPr sz="2400" spc="-5" dirty="0">
                          <a:latin typeface="Calibri"/>
                          <a:cs typeface="Calibri"/>
                        </a:rPr>
                        <a:t>or</a:t>
                      </a:r>
                      <a:r>
                        <a:rPr sz="2400" spc="-15" dirty="0">
                          <a:latin typeface="Calibri"/>
                          <a:cs typeface="Calibri"/>
                        </a:rPr>
                        <a:t> </a:t>
                      </a:r>
                      <a:r>
                        <a:rPr sz="2400" spc="-5" dirty="0">
                          <a:latin typeface="Calibri"/>
                          <a:cs typeface="Calibri"/>
                        </a:rPr>
                        <a:t>RBS</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1440">
                        <a:lnSpc>
                          <a:spcPct val="100000"/>
                        </a:lnSpc>
                        <a:spcBef>
                          <a:spcPts val="360"/>
                        </a:spcBef>
                      </a:pPr>
                      <a:r>
                        <a:rPr sz="2400" spc="-5" dirty="0">
                          <a:latin typeface="Calibri"/>
                          <a:cs typeface="Calibri"/>
                        </a:rPr>
                        <a:t>VB,</a:t>
                      </a:r>
                      <a:r>
                        <a:rPr sz="2400" spc="-15" dirty="0">
                          <a:latin typeface="Calibri"/>
                          <a:cs typeface="Calibri"/>
                        </a:rPr>
                        <a:t> </a:t>
                      </a:r>
                      <a:r>
                        <a:rPr sz="2400" spc="-5" dirty="0">
                          <a:latin typeface="Calibri"/>
                          <a:cs typeface="Calibri"/>
                        </a:rPr>
                        <a:t>VBD,</a:t>
                      </a:r>
                      <a:r>
                        <a:rPr sz="2400" spc="-15" dirty="0">
                          <a:latin typeface="Calibri"/>
                          <a:cs typeface="Calibri"/>
                        </a:rPr>
                        <a:t> </a:t>
                      </a:r>
                      <a:r>
                        <a:rPr sz="2400" spc="-5" dirty="0">
                          <a:latin typeface="Calibri"/>
                          <a:cs typeface="Calibri"/>
                        </a:rPr>
                        <a:t>VBN,</a:t>
                      </a:r>
                      <a:r>
                        <a:rPr sz="2400" spc="-15" dirty="0">
                          <a:latin typeface="Calibri"/>
                          <a:cs typeface="Calibri"/>
                        </a:rPr>
                        <a:t> </a:t>
                      </a:r>
                      <a:r>
                        <a:rPr sz="2400" spc="-5" dirty="0">
                          <a:latin typeface="Calibri"/>
                          <a:cs typeface="Calibri"/>
                        </a:rPr>
                        <a:t>VBG</a:t>
                      </a:r>
                      <a:endParaRPr sz="24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1440">
                        <a:lnSpc>
                          <a:spcPct val="100000"/>
                        </a:lnSpc>
                        <a:spcBef>
                          <a:spcPts val="360"/>
                        </a:spcBef>
                      </a:pPr>
                      <a:r>
                        <a:rPr sz="2400" spc="-5" dirty="0">
                          <a:solidFill>
                            <a:srgbClr val="28817A"/>
                          </a:solidFill>
                          <a:latin typeface="Calibri"/>
                          <a:cs typeface="Calibri"/>
                        </a:rPr>
                        <a:t>anything</a:t>
                      </a:r>
                      <a:endParaRPr sz="2400" dirty="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object 4"/>
          <p:cNvGrpSpPr/>
          <p:nvPr/>
        </p:nvGrpSpPr>
        <p:grpSpPr>
          <a:xfrm>
            <a:off x="-4764" y="0"/>
            <a:ext cx="55244" cy="5153025"/>
            <a:chOff x="-4764" y="0"/>
            <a:chExt cx="55244" cy="5153025"/>
          </a:xfrm>
          <a:solidFill>
            <a:schemeClr val="bg1"/>
          </a:solidFill>
        </p:grpSpPr>
        <p:sp>
          <p:nvSpPr>
            <p:cNvPr id="5" name="object 5"/>
            <p:cNvSpPr/>
            <p:nvPr/>
          </p:nvSpPr>
          <p:spPr>
            <a:xfrm>
              <a:off x="-2" y="0"/>
              <a:ext cx="45720" cy="5143500"/>
            </a:xfrm>
            <a:custGeom>
              <a:avLst/>
              <a:gdLst/>
              <a:ahLst/>
              <a:cxnLst/>
              <a:rect l="l" t="t" r="r" b="b"/>
              <a:pathLst>
                <a:path w="45720" h="5143500">
                  <a:moveTo>
                    <a:pt x="45719" y="0"/>
                  </a:moveTo>
                  <a:lnTo>
                    <a:pt x="0" y="0"/>
                  </a:lnTo>
                  <a:lnTo>
                    <a:pt x="0" y="5143500"/>
                  </a:lnTo>
                  <a:lnTo>
                    <a:pt x="45719" y="5143500"/>
                  </a:lnTo>
                  <a:lnTo>
                    <a:pt x="45719" y="0"/>
                  </a:lnTo>
                  <a:close/>
                </a:path>
              </a:pathLst>
            </a:custGeom>
            <a:grpFill/>
            <a:ln>
              <a:solidFill>
                <a:schemeClr val="bg1"/>
              </a:solidFill>
            </a:ln>
          </p:spPr>
          <p:txBody>
            <a:bodyPr wrap="square" lIns="0" tIns="0" rIns="0" bIns="0" rtlCol="0"/>
            <a:lstStyle/>
            <a:p>
              <a:endParaRPr/>
            </a:p>
          </p:txBody>
        </p:sp>
        <p:sp>
          <p:nvSpPr>
            <p:cNvPr id="6" name="object 6"/>
            <p:cNvSpPr/>
            <p:nvPr/>
          </p:nvSpPr>
          <p:spPr>
            <a:xfrm>
              <a:off x="-2" y="0"/>
              <a:ext cx="45720" cy="5143500"/>
            </a:xfrm>
            <a:custGeom>
              <a:avLst/>
              <a:gdLst/>
              <a:ahLst/>
              <a:cxnLst/>
              <a:rect l="l" t="t" r="r" b="b"/>
              <a:pathLst>
                <a:path w="45720" h="5143500">
                  <a:moveTo>
                    <a:pt x="45719" y="0"/>
                  </a:moveTo>
                  <a:lnTo>
                    <a:pt x="45719" y="5143499"/>
                  </a:lnTo>
                  <a:lnTo>
                    <a:pt x="0" y="5143499"/>
                  </a:lnTo>
                  <a:lnTo>
                    <a:pt x="0" y="0"/>
                  </a:lnTo>
                  <a:lnTo>
                    <a:pt x="45719" y="0"/>
                  </a:lnTo>
                  <a:close/>
                </a:path>
              </a:pathLst>
            </a:custGeom>
            <a:grpFill/>
            <a:ln w="9524">
              <a:solidFill>
                <a:schemeClr val="bg1"/>
              </a:solidFill>
            </a:ln>
          </p:spPr>
          <p:txBody>
            <a:bodyPr wrap="square" lIns="0" tIns="0" rIns="0" bIns="0" rtlCol="0"/>
            <a:lstStyle/>
            <a:p>
              <a:endParaRPr/>
            </a:p>
          </p:txBody>
        </p:sp>
      </p:grpSp>
      <p:sp>
        <p:nvSpPr>
          <p:cNvPr id="7" name="object 7"/>
          <p:cNvSpPr txBox="1">
            <a:spLocks noGrp="1"/>
          </p:cNvSpPr>
          <p:nvPr>
            <p:ph type="ctrTitle"/>
          </p:nvPr>
        </p:nvSpPr>
        <p:spPr>
          <a:prstGeom prst="rect">
            <a:avLst/>
          </a:prstGeom>
        </p:spPr>
        <p:txBody>
          <a:bodyPr vert="horz" wrap="square" lIns="0" tIns="35560" rIns="0" bIns="0" rtlCol="0">
            <a:spAutoFit/>
          </a:bodyPr>
          <a:lstStyle/>
          <a:p>
            <a:pPr marL="12700" marR="5080">
              <a:lnSpc>
                <a:spcPts val="3400"/>
              </a:lnSpc>
              <a:spcBef>
                <a:spcPts val="280"/>
              </a:spcBef>
            </a:pPr>
            <a:r>
              <a:rPr spc="-20" dirty="0"/>
              <a:t>Twitter</a:t>
            </a:r>
            <a:r>
              <a:rPr spc="-15" dirty="0"/>
              <a:t> </a:t>
            </a:r>
            <a:r>
              <a:rPr spc="-10" dirty="0"/>
              <a:t>sentiment</a:t>
            </a:r>
            <a:r>
              <a:rPr spc="-5" dirty="0"/>
              <a:t> versus Gallup</a:t>
            </a:r>
            <a:r>
              <a:rPr spc="-10" dirty="0"/>
              <a:t> </a:t>
            </a:r>
            <a:r>
              <a:rPr spc="-5" dirty="0"/>
              <a:t>Poll</a:t>
            </a:r>
            <a:r>
              <a:rPr spc="-10" dirty="0"/>
              <a:t> </a:t>
            </a:r>
            <a:r>
              <a:rPr spc="-5" dirty="0"/>
              <a:t>of </a:t>
            </a:r>
            <a:r>
              <a:rPr spc="-640" dirty="0"/>
              <a:t> </a:t>
            </a:r>
            <a:r>
              <a:rPr spc="-5" dirty="0"/>
              <a:t>Consumer</a:t>
            </a:r>
            <a:r>
              <a:rPr spc="-10" dirty="0"/>
              <a:t> </a:t>
            </a:r>
            <a:r>
              <a:rPr spc="-5" dirty="0"/>
              <a:t>Conﬁdence</a:t>
            </a:r>
          </a:p>
        </p:txBody>
      </p:sp>
      <p:grpSp>
        <p:nvGrpSpPr>
          <p:cNvPr id="8" name="object 8"/>
          <p:cNvGrpSpPr/>
          <p:nvPr/>
        </p:nvGrpSpPr>
        <p:grpSpPr>
          <a:xfrm>
            <a:off x="1418645" y="1630775"/>
            <a:ext cx="6141085" cy="3515360"/>
            <a:chOff x="1418645" y="1630775"/>
            <a:chExt cx="6141085" cy="3515360"/>
          </a:xfrm>
        </p:grpSpPr>
        <p:pic>
          <p:nvPicPr>
            <p:cNvPr id="9" name="object 9"/>
            <p:cNvPicPr/>
            <p:nvPr/>
          </p:nvPicPr>
          <p:blipFill>
            <a:blip r:embed="rId3" cstate="print"/>
            <a:stretch>
              <a:fillRect/>
            </a:stretch>
          </p:blipFill>
          <p:spPr>
            <a:xfrm>
              <a:off x="1418645" y="1630775"/>
              <a:ext cx="6141052" cy="3514802"/>
            </a:xfrm>
            <a:prstGeom prst="rect">
              <a:avLst/>
            </a:prstGeom>
          </p:spPr>
        </p:pic>
        <p:pic>
          <p:nvPicPr>
            <p:cNvPr id="10" name="object 10"/>
            <p:cNvPicPr/>
            <p:nvPr/>
          </p:nvPicPr>
          <p:blipFill>
            <a:blip r:embed="rId4" cstate="print"/>
            <a:stretch>
              <a:fillRect/>
            </a:stretch>
          </p:blipFill>
          <p:spPr>
            <a:xfrm>
              <a:off x="2209800" y="1776479"/>
              <a:ext cx="1447800" cy="1023870"/>
            </a:xfrm>
            <a:prstGeom prst="rect">
              <a:avLst/>
            </a:prstGeom>
          </p:spPr>
        </p:pic>
        <p:pic>
          <p:nvPicPr>
            <p:cNvPr id="11" name="object 11"/>
            <p:cNvPicPr/>
            <p:nvPr/>
          </p:nvPicPr>
          <p:blipFill>
            <a:blip r:embed="rId5" cstate="print"/>
            <a:stretch>
              <a:fillRect/>
            </a:stretch>
          </p:blipFill>
          <p:spPr>
            <a:xfrm>
              <a:off x="3657616" y="1892300"/>
              <a:ext cx="1078123" cy="1060449"/>
            </a:xfrm>
            <a:prstGeom prst="rect">
              <a:avLst/>
            </a:prstGeom>
          </p:spPr>
        </p:pic>
      </p:grpSp>
      <p:sp>
        <p:nvSpPr>
          <p:cNvPr id="12" name="object 12"/>
          <p:cNvSpPr txBox="1"/>
          <p:nvPr/>
        </p:nvSpPr>
        <p:spPr>
          <a:xfrm>
            <a:off x="1755139" y="852169"/>
            <a:ext cx="6964045" cy="386080"/>
          </a:xfrm>
          <a:prstGeom prst="rect">
            <a:avLst/>
          </a:prstGeom>
        </p:spPr>
        <p:txBody>
          <a:bodyPr vert="horz" wrap="square" lIns="0" tIns="12700" rIns="0" bIns="0" rtlCol="0">
            <a:spAutoFit/>
          </a:bodyPr>
          <a:lstStyle/>
          <a:p>
            <a:pPr marL="12700">
              <a:lnSpc>
                <a:spcPts val="1420"/>
              </a:lnSpc>
              <a:spcBef>
                <a:spcPts val="100"/>
              </a:spcBef>
            </a:pPr>
            <a:r>
              <a:rPr sz="1200" spc="-5" dirty="0">
                <a:solidFill>
                  <a:srgbClr val="28817A"/>
                </a:solidFill>
                <a:latin typeface="Lucida Sans Unicode"/>
                <a:cs typeface="Lucida Sans Unicode"/>
              </a:rPr>
              <a:t>Brendan</a:t>
            </a:r>
            <a:r>
              <a:rPr sz="1200" spc="5" dirty="0">
                <a:solidFill>
                  <a:srgbClr val="28817A"/>
                </a:solidFill>
                <a:latin typeface="Lucida Sans Unicode"/>
                <a:cs typeface="Lucida Sans Unicode"/>
              </a:rPr>
              <a:t> </a:t>
            </a:r>
            <a:r>
              <a:rPr sz="1200" spc="-5" dirty="0">
                <a:solidFill>
                  <a:srgbClr val="28817A"/>
                </a:solidFill>
                <a:latin typeface="Lucida Sans Unicode"/>
                <a:cs typeface="Lucida Sans Unicode"/>
              </a:rPr>
              <a:t>O'Connor,</a:t>
            </a:r>
            <a:r>
              <a:rPr sz="1200" spc="10" dirty="0">
                <a:solidFill>
                  <a:srgbClr val="28817A"/>
                </a:solidFill>
                <a:latin typeface="Lucida Sans Unicode"/>
                <a:cs typeface="Lucida Sans Unicode"/>
              </a:rPr>
              <a:t> </a:t>
            </a:r>
            <a:r>
              <a:rPr sz="1200" spc="-5" dirty="0">
                <a:solidFill>
                  <a:srgbClr val="28817A"/>
                </a:solidFill>
                <a:latin typeface="Lucida Sans Unicode"/>
                <a:cs typeface="Lucida Sans Unicode"/>
              </a:rPr>
              <a:t>Ramnath</a:t>
            </a:r>
            <a:r>
              <a:rPr sz="1200" spc="5" dirty="0">
                <a:solidFill>
                  <a:srgbClr val="28817A"/>
                </a:solidFill>
                <a:latin typeface="Lucida Sans Unicode"/>
                <a:cs typeface="Lucida Sans Unicode"/>
              </a:rPr>
              <a:t> </a:t>
            </a:r>
            <a:r>
              <a:rPr sz="1200" spc="-5" dirty="0">
                <a:solidFill>
                  <a:srgbClr val="28817A"/>
                </a:solidFill>
                <a:latin typeface="Lucida Sans Unicode"/>
                <a:cs typeface="Lucida Sans Unicode"/>
              </a:rPr>
              <a:t>Balasubramanyan,</a:t>
            </a:r>
            <a:r>
              <a:rPr sz="1200" spc="5" dirty="0">
                <a:solidFill>
                  <a:srgbClr val="28817A"/>
                </a:solidFill>
                <a:latin typeface="Lucida Sans Unicode"/>
                <a:cs typeface="Lucida Sans Unicode"/>
              </a:rPr>
              <a:t> </a:t>
            </a:r>
            <a:r>
              <a:rPr sz="1200" dirty="0">
                <a:solidFill>
                  <a:srgbClr val="28817A"/>
                </a:solidFill>
                <a:latin typeface="Lucida Sans Unicode"/>
                <a:cs typeface="Lucida Sans Unicode"/>
              </a:rPr>
              <a:t>Bryan </a:t>
            </a:r>
            <a:r>
              <a:rPr sz="1200" spc="-5" dirty="0">
                <a:solidFill>
                  <a:srgbClr val="28817A"/>
                </a:solidFill>
                <a:latin typeface="Lucida Sans Unicode"/>
                <a:cs typeface="Lucida Sans Unicode"/>
              </a:rPr>
              <a:t>R.</a:t>
            </a:r>
            <a:r>
              <a:rPr sz="1200" spc="10" dirty="0">
                <a:solidFill>
                  <a:srgbClr val="28817A"/>
                </a:solidFill>
                <a:latin typeface="Lucida Sans Unicode"/>
                <a:cs typeface="Lucida Sans Unicode"/>
              </a:rPr>
              <a:t> </a:t>
            </a:r>
            <a:r>
              <a:rPr sz="1200" dirty="0">
                <a:solidFill>
                  <a:srgbClr val="28817A"/>
                </a:solidFill>
                <a:latin typeface="Lucida Sans Unicode"/>
                <a:cs typeface="Lucida Sans Unicode"/>
              </a:rPr>
              <a:t>Routledge,</a:t>
            </a:r>
            <a:r>
              <a:rPr sz="1200" spc="5" dirty="0">
                <a:solidFill>
                  <a:srgbClr val="28817A"/>
                </a:solidFill>
                <a:latin typeface="Lucida Sans Unicode"/>
                <a:cs typeface="Lucida Sans Unicode"/>
              </a:rPr>
              <a:t> </a:t>
            </a:r>
            <a:r>
              <a:rPr sz="1200" spc="-5" dirty="0">
                <a:solidFill>
                  <a:srgbClr val="28817A"/>
                </a:solidFill>
                <a:latin typeface="Lucida Sans Unicode"/>
                <a:cs typeface="Lucida Sans Unicode"/>
              </a:rPr>
              <a:t>and</a:t>
            </a:r>
            <a:r>
              <a:rPr sz="1200" spc="10" dirty="0">
                <a:solidFill>
                  <a:srgbClr val="28817A"/>
                </a:solidFill>
                <a:latin typeface="Lucida Sans Unicode"/>
                <a:cs typeface="Lucida Sans Unicode"/>
              </a:rPr>
              <a:t> </a:t>
            </a:r>
            <a:r>
              <a:rPr sz="1200" spc="-5" dirty="0">
                <a:solidFill>
                  <a:srgbClr val="28817A"/>
                </a:solidFill>
                <a:latin typeface="Lucida Sans Unicode"/>
                <a:cs typeface="Lucida Sans Unicode"/>
              </a:rPr>
              <a:t>Noah</a:t>
            </a:r>
            <a:r>
              <a:rPr sz="1200" spc="10" dirty="0">
                <a:solidFill>
                  <a:srgbClr val="28817A"/>
                </a:solidFill>
                <a:latin typeface="Lucida Sans Unicode"/>
                <a:cs typeface="Lucida Sans Unicode"/>
              </a:rPr>
              <a:t> </a:t>
            </a:r>
            <a:r>
              <a:rPr sz="1200" dirty="0">
                <a:solidFill>
                  <a:srgbClr val="28817A"/>
                </a:solidFill>
                <a:latin typeface="Lucida Sans Unicode"/>
                <a:cs typeface="Lucida Sans Unicode"/>
              </a:rPr>
              <a:t>A.</a:t>
            </a:r>
            <a:r>
              <a:rPr sz="1200" spc="5" dirty="0">
                <a:solidFill>
                  <a:srgbClr val="28817A"/>
                </a:solidFill>
                <a:latin typeface="Lucida Sans Unicode"/>
                <a:cs typeface="Lucida Sans Unicode"/>
              </a:rPr>
              <a:t> </a:t>
            </a:r>
            <a:r>
              <a:rPr sz="1200" spc="-5" dirty="0">
                <a:solidFill>
                  <a:srgbClr val="28817A"/>
                </a:solidFill>
                <a:latin typeface="Lucida Sans Unicode"/>
                <a:cs typeface="Lucida Sans Unicode"/>
              </a:rPr>
              <a:t>Smith.</a:t>
            </a:r>
            <a:r>
              <a:rPr sz="1200" spc="10" dirty="0">
                <a:solidFill>
                  <a:srgbClr val="28817A"/>
                </a:solidFill>
                <a:latin typeface="Lucida Sans Unicode"/>
                <a:cs typeface="Lucida Sans Unicode"/>
              </a:rPr>
              <a:t> </a:t>
            </a:r>
            <a:r>
              <a:rPr sz="1200" dirty="0">
                <a:solidFill>
                  <a:srgbClr val="28817A"/>
                </a:solidFill>
                <a:latin typeface="Lucida Sans Unicode"/>
                <a:cs typeface="Lucida Sans Unicode"/>
              </a:rPr>
              <a:t>2010.</a:t>
            </a:r>
            <a:endParaRPr sz="1200">
              <a:latin typeface="Lucida Sans Unicode"/>
              <a:cs typeface="Lucida Sans Unicode"/>
            </a:endParaRPr>
          </a:p>
          <a:p>
            <a:pPr marL="12700">
              <a:lnSpc>
                <a:spcPts val="1420"/>
              </a:lnSpc>
            </a:pPr>
            <a:r>
              <a:rPr sz="1200" spc="-5" dirty="0">
                <a:solidFill>
                  <a:srgbClr val="28817A"/>
                </a:solidFill>
                <a:latin typeface="Calibri"/>
                <a:cs typeface="Calibri"/>
              </a:rPr>
              <a:t>From</a:t>
            </a:r>
            <a:r>
              <a:rPr sz="1200" dirty="0">
                <a:solidFill>
                  <a:srgbClr val="28817A"/>
                </a:solidFill>
                <a:latin typeface="Calibri"/>
                <a:cs typeface="Calibri"/>
              </a:rPr>
              <a:t> </a:t>
            </a:r>
            <a:r>
              <a:rPr sz="1200" spc="-5" dirty="0">
                <a:solidFill>
                  <a:srgbClr val="28817A"/>
                </a:solidFill>
                <a:latin typeface="Calibri"/>
                <a:cs typeface="Calibri"/>
              </a:rPr>
              <a:t>Tweets</a:t>
            </a:r>
            <a:r>
              <a:rPr sz="1200" spc="5" dirty="0">
                <a:solidFill>
                  <a:srgbClr val="28817A"/>
                </a:solidFill>
                <a:latin typeface="Calibri"/>
                <a:cs typeface="Calibri"/>
              </a:rPr>
              <a:t> </a:t>
            </a:r>
            <a:r>
              <a:rPr sz="1200" dirty="0">
                <a:solidFill>
                  <a:srgbClr val="28817A"/>
                </a:solidFill>
                <a:latin typeface="Calibri"/>
                <a:cs typeface="Calibri"/>
              </a:rPr>
              <a:t>to</a:t>
            </a:r>
            <a:r>
              <a:rPr sz="1200" spc="5" dirty="0">
                <a:solidFill>
                  <a:srgbClr val="28817A"/>
                </a:solidFill>
                <a:latin typeface="Calibri"/>
                <a:cs typeface="Calibri"/>
              </a:rPr>
              <a:t> </a:t>
            </a:r>
            <a:r>
              <a:rPr sz="1200" spc="-5" dirty="0">
                <a:solidFill>
                  <a:srgbClr val="28817A"/>
                </a:solidFill>
                <a:latin typeface="Calibri"/>
                <a:cs typeface="Calibri"/>
              </a:rPr>
              <a:t>Polls:</a:t>
            </a:r>
            <a:r>
              <a:rPr sz="1200" spc="5" dirty="0">
                <a:solidFill>
                  <a:srgbClr val="28817A"/>
                </a:solidFill>
                <a:latin typeface="Calibri"/>
                <a:cs typeface="Calibri"/>
              </a:rPr>
              <a:t> </a:t>
            </a:r>
            <a:r>
              <a:rPr sz="1200" dirty="0">
                <a:solidFill>
                  <a:srgbClr val="28817A"/>
                </a:solidFill>
                <a:latin typeface="Calibri"/>
                <a:cs typeface="Calibri"/>
              </a:rPr>
              <a:t>Linking</a:t>
            </a:r>
            <a:r>
              <a:rPr sz="1200" spc="5" dirty="0">
                <a:solidFill>
                  <a:srgbClr val="28817A"/>
                </a:solidFill>
                <a:latin typeface="Calibri"/>
                <a:cs typeface="Calibri"/>
              </a:rPr>
              <a:t> </a:t>
            </a:r>
            <a:r>
              <a:rPr sz="1200" dirty="0">
                <a:solidFill>
                  <a:srgbClr val="28817A"/>
                </a:solidFill>
                <a:latin typeface="Calibri"/>
                <a:cs typeface="Calibri"/>
              </a:rPr>
              <a:t>Text</a:t>
            </a:r>
            <a:r>
              <a:rPr sz="1200" spc="5" dirty="0">
                <a:solidFill>
                  <a:srgbClr val="28817A"/>
                </a:solidFill>
                <a:latin typeface="Calibri"/>
                <a:cs typeface="Calibri"/>
              </a:rPr>
              <a:t> </a:t>
            </a:r>
            <a:r>
              <a:rPr sz="1200" spc="-5" dirty="0">
                <a:solidFill>
                  <a:srgbClr val="28817A"/>
                </a:solidFill>
                <a:latin typeface="Calibri"/>
                <a:cs typeface="Calibri"/>
              </a:rPr>
              <a:t>Sentiment</a:t>
            </a:r>
            <a:r>
              <a:rPr sz="1200" spc="5" dirty="0">
                <a:solidFill>
                  <a:srgbClr val="28817A"/>
                </a:solidFill>
                <a:latin typeface="Calibri"/>
                <a:cs typeface="Calibri"/>
              </a:rPr>
              <a:t> </a:t>
            </a:r>
            <a:r>
              <a:rPr sz="1200" dirty="0">
                <a:solidFill>
                  <a:srgbClr val="28817A"/>
                </a:solidFill>
                <a:latin typeface="Calibri"/>
                <a:cs typeface="Calibri"/>
              </a:rPr>
              <a:t>to</a:t>
            </a:r>
            <a:r>
              <a:rPr sz="1200" spc="5" dirty="0">
                <a:solidFill>
                  <a:srgbClr val="28817A"/>
                </a:solidFill>
                <a:latin typeface="Calibri"/>
                <a:cs typeface="Calibri"/>
              </a:rPr>
              <a:t> </a:t>
            </a:r>
            <a:r>
              <a:rPr sz="1200" dirty="0">
                <a:solidFill>
                  <a:srgbClr val="28817A"/>
                </a:solidFill>
                <a:latin typeface="Calibri"/>
                <a:cs typeface="Calibri"/>
              </a:rPr>
              <a:t>Public</a:t>
            </a:r>
            <a:r>
              <a:rPr sz="1200" spc="5" dirty="0">
                <a:solidFill>
                  <a:srgbClr val="28817A"/>
                </a:solidFill>
                <a:latin typeface="Calibri"/>
                <a:cs typeface="Calibri"/>
              </a:rPr>
              <a:t> </a:t>
            </a:r>
            <a:r>
              <a:rPr sz="1200" spc="-5" dirty="0">
                <a:solidFill>
                  <a:srgbClr val="28817A"/>
                </a:solidFill>
                <a:latin typeface="Calibri"/>
                <a:cs typeface="Calibri"/>
              </a:rPr>
              <a:t>Opinion</a:t>
            </a:r>
            <a:r>
              <a:rPr sz="1200" spc="5" dirty="0">
                <a:solidFill>
                  <a:srgbClr val="28817A"/>
                </a:solidFill>
                <a:latin typeface="Calibri"/>
                <a:cs typeface="Calibri"/>
              </a:rPr>
              <a:t> </a:t>
            </a:r>
            <a:r>
              <a:rPr sz="1200" dirty="0">
                <a:solidFill>
                  <a:srgbClr val="28817A"/>
                </a:solidFill>
                <a:latin typeface="Calibri"/>
                <a:cs typeface="Calibri"/>
              </a:rPr>
              <a:t>Time</a:t>
            </a:r>
            <a:r>
              <a:rPr sz="1200" spc="5" dirty="0">
                <a:solidFill>
                  <a:srgbClr val="28817A"/>
                </a:solidFill>
                <a:latin typeface="Calibri"/>
                <a:cs typeface="Calibri"/>
              </a:rPr>
              <a:t> </a:t>
            </a:r>
            <a:r>
              <a:rPr sz="1200" dirty="0">
                <a:solidFill>
                  <a:srgbClr val="28817A"/>
                </a:solidFill>
                <a:latin typeface="Calibri"/>
                <a:cs typeface="Calibri"/>
              </a:rPr>
              <a:t>Series.</a:t>
            </a:r>
            <a:r>
              <a:rPr sz="1200" spc="5" dirty="0">
                <a:solidFill>
                  <a:srgbClr val="28817A"/>
                </a:solidFill>
                <a:latin typeface="Calibri"/>
                <a:cs typeface="Calibri"/>
              </a:rPr>
              <a:t> </a:t>
            </a:r>
            <a:r>
              <a:rPr sz="1200" dirty="0">
                <a:solidFill>
                  <a:srgbClr val="28817A"/>
                </a:solidFill>
                <a:latin typeface="Calibri"/>
                <a:cs typeface="Calibri"/>
              </a:rPr>
              <a:t>In</a:t>
            </a:r>
            <a:r>
              <a:rPr sz="1200" spc="5" dirty="0">
                <a:solidFill>
                  <a:srgbClr val="28817A"/>
                </a:solidFill>
                <a:latin typeface="Calibri"/>
                <a:cs typeface="Calibri"/>
              </a:rPr>
              <a:t> </a:t>
            </a:r>
            <a:r>
              <a:rPr sz="1200" spc="-65" dirty="0">
                <a:solidFill>
                  <a:srgbClr val="28817A"/>
                </a:solidFill>
                <a:latin typeface="Calibri"/>
                <a:cs typeface="Calibri"/>
              </a:rPr>
              <a:t>ICWSM-­‐2010</a:t>
            </a:r>
            <a:endParaRPr sz="12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6383655" cy="513080"/>
          </a:xfrm>
          <a:prstGeom prst="rect">
            <a:avLst/>
          </a:prstGeom>
        </p:spPr>
        <p:txBody>
          <a:bodyPr vert="horz" wrap="square" lIns="0" tIns="12700" rIns="0" bIns="0" rtlCol="0">
            <a:spAutoFit/>
          </a:bodyPr>
          <a:lstStyle/>
          <a:p>
            <a:pPr marL="12700">
              <a:lnSpc>
                <a:spcPct val="100000"/>
              </a:lnSpc>
              <a:spcBef>
                <a:spcPts val="100"/>
              </a:spcBef>
            </a:pPr>
            <a:r>
              <a:rPr dirty="0"/>
              <a:t>How</a:t>
            </a:r>
            <a:r>
              <a:rPr spc="-20" dirty="0"/>
              <a:t> </a:t>
            </a:r>
            <a:r>
              <a:rPr dirty="0"/>
              <a:t>to</a:t>
            </a:r>
            <a:r>
              <a:rPr spc="-15" dirty="0"/>
              <a:t> </a:t>
            </a:r>
            <a:r>
              <a:rPr dirty="0"/>
              <a:t>measure</a:t>
            </a:r>
            <a:r>
              <a:rPr spc="-15" dirty="0"/>
              <a:t> </a:t>
            </a:r>
            <a:r>
              <a:rPr dirty="0"/>
              <a:t>polarity</a:t>
            </a:r>
            <a:r>
              <a:rPr spc="-15" dirty="0"/>
              <a:t> </a:t>
            </a:r>
            <a:r>
              <a:rPr dirty="0"/>
              <a:t>of</a:t>
            </a:r>
            <a:r>
              <a:rPr spc="-20" dirty="0"/>
              <a:t> </a:t>
            </a:r>
            <a:r>
              <a:rPr dirty="0"/>
              <a:t>a</a:t>
            </a:r>
            <a:r>
              <a:rPr spc="-15" dirty="0"/>
              <a:t> </a:t>
            </a:r>
            <a:r>
              <a:rPr dirty="0"/>
              <a:t>phrase?</a:t>
            </a:r>
          </a:p>
        </p:txBody>
      </p:sp>
      <p:sp>
        <p:nvSpPr>
          <p:cNvPr id="7" name="object 7"/>
          <p:cNvSpPr txBox="1"/>
          <p:nvPr/>
        </p:nvSpPr>
        <p:spPr>
          <a:xfrm>
            <a:off x="383539" y="1322577"/>
            <a:ext cx="6271260" cy="1327785"/>
          </a:xfrm>
          <a:prstGeom prst="rect">
            <a:avLst/>
          </a:prstGeom>
        </p:spPr>
        <p:txBody>
          <a:bodyPr vert="horz" wrap="square" lIns="0" tIns="75565" rIns="0" bIns="0" rtlCol="0">
            <a:spAutoFit/>
          </a:bodyPr>
          <a:lstStyle/>
          <a:p>
            <a:pPr marL="355600" indent="-342900">
              <a:lnSpc>
                <a:spcPct val="100000"/>
              </a:lnSpc>
              <a:spcBef>
                <a:spcPts val="595"/>
              </a:spcBef>
              <a:buClr>
                <a:srgbClr val="CC0000"/>
              </a:buClr>
              <a:buFont typeface="Times New Roman"/>
              <a:buChar char="•"/>
              <a:tabLst>
                <a:tab pos="354965" algn="l"/>
                <a:tab pos="355600" algn="l"/>
              </a:tabLst>
            </a:pPr>
            <a:r>
              <a:rPr sz="2400" spc="-5" dirty="0">
                <a:latin typeface="Calibri"/>
                <a:cs typeface="Calibri"/>
              </a:rPr>
              <a:t>Positive</a:t>
            </a:r>
            <a:r>
              <a:rPr sz="2400" dirty="0">
                <a:latin typeface="Calibri"/>
                <a:cs typeface="Calibri"/>
              </a:rPr>
              <a:t> </a:t>
            </a:r>
            <a:r>
              <a:rPr sz="2400" spc="-5" dirty="0">
                <a:latin typeface="Calibri"/>
                <a:cs typeface="Calibri"/>
              </a:rPr>
              <a:t>phrases</a:t>
            </a:r>
            <a:r>
              <a:rPr sz="2400" spc="5" dirty="0">
                <a:latin typeface="Calibri"/>
                <a:cs typeface="Calibri"/>
              </a:rPr>
              <a:t> </a:t>
            </a:r>
            <a:r>
              <a:rPr sz="2400" spc="-150" dirty="0">
                <a:latin typeface="Calibri"/>
                <a:cs typeface="Calibri"/>
              </a:rPr>
              <a:t>co-­‐occur</a:t>
            </a:r>
            <a:r>
              <a:rPr sz="2400" spc="5" dirty="0">
                <a:latin typeface="Calibri"/>
                <a:cs typeface="Calibri"/>
              </a:rPr>
              <a:t> </a:t>
            </a:r>
            <a:r>
              <a:rPr sz="2400" spc="-5" dirty="0">
                <a:latin typeface="Calibri"/>
                <a:cs typeface="Calibri"/>
              </a:rPr>
              <a:t>more</a:t>
            </a:r>
            <a:r>
              <a:rPr sz="2400" spc="5" dirty="0">
                <a:latin typeface="Calibri"/>
                <a:cs typeface="Calibri"/>
              </a:rPr>
              <a:t> </a:t>
            </a:r>
            <a:r>
              <a:rPr sz="2400" spc="-5" dirty="0">
                <a:latin typeface="Calibri"/>
                <a:cs typeface="Calibri"/>
              </a:rPr>
              <a:t>with</a:t>
            </a:r>
            <a:r>
              <a:rPr sz="2400" dirty="0">
                <a:latin typeface="Calibri"/>
                <a:cs typeface="Calibri"/>
              </a:rPr>
              <a:t> </a:t>
            </a:r>
            <a:r>
              <a:rPr sz="2400" i="1" spc="-5" dirty="0">
                <a:latin typeface="Calibri"/>
                <a:cs typeface="Calibri"/>
              </a:rPr>
              <a:t>“excellent”</a:t>
            </a:r>
            <a:endParaRPr sz="2400" dirty="0">
              <a:latin typeface="Calibri"/>
              <a:cs typeface="Calibri"/>
            </a:endParaRPr>
          </a:p>
          <a:p>
            <a:pPr marL="355600" indent="-342900">
              <a:lnSpc>
                <a:spcPct val="100000"/>
              </a:lnSpc>
              <a:spcBef>
                <a:spcPts val="495"/>
              </a:spcBef>
              <a:buClr>
                <a:srgbClr val="CC0000"/>
              </a:buClr>
              <a:buFont typeface="Times New Roman"/>
              <a:buChar char="•"/>
              <a:tabLst>
                <a:tab pos="354965" algn="l"/>
                <a:tab pos="355600" algn="l"/>
              </a:tabLst>
            </a:pPr>
            <a:r>
              <a:rPr sz="2400" spc="-5" dirty="0">
                <a:latin typeface="Calibri"/>
                <a:cs typeface="Calibri"/>
              </a:rPr>
              <a:t>Negative</a:t>
            </a:r>
            <a:r>
              <a:rPr sz="2400" dirty="0">
                <a:latin typeface="Calibri"/>
                <a:cs typeface="Calibri"/>
              </a:rPr>
              <a:t> </a:t>
            </a:r>
            <a:r>
              <a:rPr sz="2400" spc="-5" dirty="0">
                <a:latin typeface="Calibri"/>
                <a:cs typeface="Calibri"/>
              </a:rPr>
              <a:t>phrases</a:t>
            </a:r>
            <a:r>
              <a:rPr sz="2400" spc="5" dirty="0">
                <a:latin typeface="Calibri"/>
                <a:cs typeface="Calibri"/>
              </a:rPr>
              <a:t> </a:t>
            </a:r>
            <a:r>
              <a:rPr sz="2400" spc="-150" dirty="0">
                <a:latin typeface="Calibri"/>
                <a:cs typeface="Calibri"/>
              </a:rPr>
              <a:t>co-­‐occur</a:t>
            </a:r>
            <a:r>
              <a:rPr sz="2400" dirty="0">
                <a:latin typeface="Calibri"/>
                <a:cs typeface="Calibri"/>
              </a:rPr>
              <a:t> </a:t>
            </a:r>
            <a:r>
              <a:rPr sz="2400" spc="-5" dirty="0">
                <a:latin typeface="Calibri"/>
                <a:cs typeface="Calibri"/>
              </a:rPr>
              <a:t>more</a:t>
            </a:r>
            <a:r>
              <a:rPr sz="2400" spc="5" dirty="0">
                <a:latin typeface="Calibri"/>
                <a:cs typeface="Calibri"/>
              </a:rPr>
              <a:t> </a:t>
            </a:r>
            <a:r>
              <a:rPr sz="2400" spc="-5" dirty="0">
                <a:latin typeface="Calibri"/>
                <a:cs typeface="Calibri"/>
              </a:rPr>
              <a:t>with </a:t>
            </a:r>
            <a:r>
              <a:rPr sz="2400" i="1" spc="-5" dirty="0">
                <a:latin typeface="Calibri"/>
                <a:cs typeface="Calibri"/>
              </a:rPr>
              <a:t>“poor”</a:t>
            </a:r>
            <a:endParaRPr sz="2400" dirty="0">
              <a:latin typeface="Calibri"/>
              <a:cs typeface="Calibri"/>
            </a:endParaRPr>
          </a:p>
          <a:p>
            <a:pPr marL="355600" indent="-342900">
              <a:lnSpc>
                <a:spcPct val="100000"/>
              </a:lnSpc>
              <a:spcBef>
                <a:spcPts val="620"/>
              </a:spcBef>
              <a:buClr>
                <a:srgbClr val="CC0000"/>
              </a:buClr>
              <a:buFont typeface="Times New Roman"/>
              <a:buChar char="•"/>
              <a:tabLst>
                <a:tab pos="354965" algn="l"/>
                <a:tab pos="355600" algn="l"/>
              </a:tabLst>
            </a:pPr>
            <a:r>
              <a:rPr sz="2400" spc="-5" dirty="0">
                <a:latin typeface="Calibri"/>
                <a:cs typeface="Calibri"/>
              </a:rPr>
              <a:t>But how </a:t>
            </a:r>
            <a:r>
              <a:rPr sz="2400" dirty="0">
                <a:latin typeface="Calibri"/>
                <a:cs typeface="Calibri"/>
              </a:rPr>
              <a:t>to</a:t>
            </a:r>
            <a:r>
              <a:rPr sz="2400" spc="-5" dirty="0">
                <a:latin typeface="Calibri"/>
                <a:cs typeface="Calibri"/>
              </a:rPr>
              <a:t> measure </a:t>
            </a:r>
            <a:r>
              <a:rPr sz="2400" spc="-95" dirty="0">
                <a:latin typeface="Calibri"/>
                <a:cs typeface="Calibri"/>
              </a:rPr>
              <a:t>co-­‐occurrence?</a:t>
            </a:r>
            <a:endParaRPr sz="2400" dirty="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406400"/>
            <a:ext cx="5128895" cy="513080"/>
          </a:xfrm>
          <a:prstGeom prst="rect">
            <a:avLst/>
          </a:prstGeom>
        </p:spPr>
        <p:txBody>
          <a:bodyPr vert="horz" wrap="square" lIns="0" tIns="12700" rIns="0" bIns="0" rtlCol="0">
            <a:spAutoFit/>
          </a:bodyPr>
          <a:lstStyle/>
          <a:p>
            <a:pPr marL="12700">
              <a:lnSpc>
                <a:spcPct val="100000"/>
              </a:lnSpc>
              <a:spcBef>
                <a:spcPts val="100"/>
              </a:spcBef>
            </a:pPr>
            <a:r>
              <a:rPr spc="-5" dirty="0"/>
              <a:t>Pointwise</a:t>
            </a:r>
            <a:r>
              <a:rPr spc="-20" dirty="0"/>
              <a:t> </a:t>
            </a:r>
            <a:r>
              <a:rPr spc="-5" dirty="0"/>
              <a:t>Mutual</a:t>
            </a:r>
            <a:r>
              <a:rPr spc="-20" dirty="0"/>
              <a:t> </a:t>
            </a:r>
            <a:r>
              <a:rPr spc="-5" dirty="0"/>
              <a:t>Information</a:t>
            </a:r>
          </a:p>
        </p:txBody>
      </p:sp>
      <p:sp>
        <p:nvSpPr>
          <p:cNvPr id="7" name="object 7"/>
          <p:cNvSpPr txBox="1"/>
          <p:nvPr/>
        </p:nvSpPr>
        <p:spPr>
          <a:xfrm>
            <a:off x="231139" y="1309369"/>
            <a:ext cx="8644890" cy="452120"/>
          </a:xfrm>
          <a:prstGeom prst="rect">
            <a:avLst/>
          </a:prstGeom>
        </p:spPr>
        <p:txBody>
          <a:bodyPr vert="horz" wrap="square" lIns="0" tIns="12700" rIns="0" bIns="0" rtlCol="0">
            <a:spAutoFit/>
          </a:bodyPr>
          <a:lstStyle/>
          <a:p>
            <a:pPr marL="355600" indent="-342900">
              <a:lnSpc>
                <a:spcPct val="100000"/>
              </a:lnSpc>
              <a:spcBef>
                <a:spcPts val="100"/>
              </a:spcBef>
              <a:buClr>
                <a:srgbClr val="CC0000"/>
              </a:buClr>
              <a:buFont typeface="Times New Roman"/>
              <a:buChar char="•"/>
              <a:tabLst>
                <a:tab pos="354965" algn="l"/>
                <a:tab pos="355600" algn="l"/>
              </a:tabLst>
            </a:pPr>
            <a:r>
              <a:rPr sz="2800" b="1" spc="-5" dirty="0">
                <a:latin typeface="Calibri"/>
                <a:cs typeface="Calibri"/>
              </a:rPr>
              <a:t>Mutual</a:t>
            </a:r>
            <a:r>
              <a:rPr sz="2800" b="1" dirty="0">
                <a:latin typeface="Calibri"/>
                <a:cs typeface="Calibri"/>
              </a:rPr>
              <a:t> </a:t>
            </a:r>
            <a:r>
              <a:rPr sz="2800" b="1" spc="-5" dirty="0">
                <a:latin typeface="Calibri"/>
                <a:cs typeface="Calibri"/>
              </a:rPr>
              <a:t>information</a:t>
            </a:r>
            <a:r>
              <a:rPr sz="2800" b="1" spc="5" dirty="0">
                <a:latin typeface="Calibri"/>
                <a:cs typeface="Calibri"/>
              </a:rPr>
              <a:t> </a:t>
            </a:r>
            <a:r>
              <a:rPr sz="2800" spc="-5" dirty="0">
                <a:latin typeface="Calibri"/>
                <a:cs typeface="Calibri"/>
              </a:rPr>
              <a:t>between</a:t>
            </a:r>
            <a:r>
              <a:rPr sz="2800" spc="5" dirty="0">
                <a:latin typeface="Calibri"/>
                <a:cs typeface="Calibri"/>
              </a:rPr>
              <a:t> </a:t>
            </a:r>
            <a:r>
              <a:rPr sz="2800" dirty="0">
                <a:latin typeface="Calibri"/>
                <a:cs typeface="Calibri"/>
              </a:rPr>
              <a:t>2</a:t>
            </a:r>
            <a:r>
              <a:rPr sz="2800" spc="5" dirty="0">
                <a:latin typeface="Calibri"/>
                <a:cs typeface="Calibri"/>
              </a:rPr>
              <a:t> </a:t>
            </a:r>
            <a:r>
              <a:rPr sz="2800" spc="-5" dirty="0">
                <a:latin typeface="Calibri"/>
                <a:cs typeface="Calibri"/>
              </a:rPr>
              <a:t>random</a:t>
            </a:r>
            <a:r>
              <a:rPr sz="2800" dirty="0">
                <a:latin typeface="Calibri"/>
                <a:cs typeface="Calibri"/>
              </a:rPr>
              <a:t> </a:t>
            </a:r>
            <a:r>
              <a:rPr sz="2800" spc="-5" dirty="0">
                <a:latin typeface="Calibri"/>
                <a:cs typeface="Calibri"/>
              </a:rPr>
              <a:t>variables</a:t>
            </a:r>
            <a:r>
              <a:rPr sz="2800" spc="5" dirty="0">
                <a:latin typeface="Calibri"/>
                <a:cs typeface="Calibri"/>
              </a:rPr>
              <a:t> </a:t>
            </a:r>
            <a:r>
              <a:rPr sz="2800" dirty="0">
                <a:latin typeface="Calibri"/>
                <a:cs typeface="Calibri"/>
              </a:rPr>
              <a:t>X and Y</a:t>
            </a:r>
            <a:endParaRPr sz="2800">
              <a:latin typeface="Calibri"/>
              <a:cs typeface="Calibri"/>
            </a:endParaRPr>
          </a:p>
        </p:txBody>
      </p:sp>
      <p:sp>
        <p:nvSpPr>
          <p:cNvPr id="8" name="object 8"/>
          <p:cNvSpPr txBox="1"/>
          <p:nvPr/>
        </p:nvSpPr>
        <p:spPr>
          <a:xfrm>
            <a:off x="231139" y="2762859"/>
            <a:ext cx="8550910" cy="894080"/>
          </a:xfrm>
          <a:prstGeom prst="rect">
            <a:avLst/>
          </a:prstGeom>
        </p:spPr>
        <p:txBody>
          <a:bodyPr vert="horz" wrap="square" lIns="0" tIns="92075" rIns="0" bIns="0" rtlCol="0">
            <a:spAutoFit/>
          </a:bodyPr>
          <a:lstStyle/>
          <a:p>
            <a:pPr marL="355600" indent="-342900">
              <a:lnSpc>
                <a:spcPct val="100000"/>
              </a:lnSpc>
              <a:spcBef>
                <a:spcPts val="725"/>
              </a:spcBef>
              <a:buClr>
                <a:srgbClr val="CC0000"/>
              </a:buClr>
              <a:buFont typeface="Times New Roman"/>
              <a:buChar char="•"/>
              <a:tabLst>
                <a:tab pos="354965" algn="l"/>
                <a:tab pos="355600" algn="l"/>
              </a:tabLst>
            </a:pPr>
            <a:r>
              <a:rPr sz="2800" b="1" spc="-5" dirty="0">
                <a:latin typeface="Calibri"/>
                <a:cs typeface="Calibri"/>
              </a:rPr>
              <a:t>Pointwise</a:t>
            </a:r>
            <a:r>
              <a:rPr sz="2800" b="1" spc="-15" dirty="0">
                <a:latin typeface="Calibri"/>
                <a:cs typeface="Calibri"/>
              </a:rPr>
              <a:t> </a:t>
            </a:r>
            <a:r>
              <a:rPr sz="2800" b="1" spc="-5" dirty="0">
                <a:latin typeface="Calibri"/>
                <a:cs typeface="Calibri"/>
              </a:rPr>
              <a:t>mutual</a:t>
            </a:r>
            <a:r>
              <a:rPr sz="2800" b="1" spc="-20" dirty="0">
                <a:latin typeface="Calibri"/>
                <a:cs typeface="Calibri"/>
              </a:rPr>
              <a:t> </a:t>
            </a:r>
            <a:r>
              <a:rPr sz="2800" b="1" spc="-5" dirty="0">
                <a:latin typeface="Calibri"/>
                <a:cs typeface="Calibri"/>
              </a:rPr>
              <a:t>information</a:t>
            </a:r>
            <a:r>
              <a:rPr sz="2800" spc="-5" dirty="0">
                <a:latin typeface="Calibri"/>
                <a:cs typeface="Calibri"/>
              </a:rPr>
              <a:t>:</a:t>
            </a:r>
            <a:endParaRPr sz="2800">
              <a:latin typeface="Calibri"/>
              <a:cs typeface="Calibri"/>
            </a:endParaRPr>
          </a:p>
          <a:p>
            <a:pPr marL="698500" lvl="1" indent="-228600">
              <a:lnSpc>
                <a:spcPct val="100000"/>
              </a:lnSpc>
              <a:spcBef>
                <a:spcPts val="450"/>
              </a:spcBef>
              <a:buFont typeface="Times New Roman"/>
              <a:buChar char="•"/>
              <a:tabLst>
                <a:tab pos="697865" algn="l"/>
                <a:tab pos="698500" algn="l"/>
              </a:tabLst>
            </a:pPr>
            <a:r>
              <a:rPr sz="2000" spc="-5" dirty="0">
                <a:latin typeface="Calibri"/>
                <a:cs typeface="Calibri"/>
              </a:rPr>
              <a:t>H</a:t>
            </a:r>
            <a:r>
              <a:rPr sz="2000" dirty="0">
                <a:latin typeface="Calibri"/>
                <a:cs typeface="Calibri"/>
              </a:rPr>
              <a:t>ow </a:t>
            </a:r>
            <a:r>
              <a:rPr sz="2000" spc="-5" dirty="0">
                <a:latin typeface="Calibri"/>
                <a:cs typeface="Calibri"/>
              </a:rPr>
              <a:t>m</a:t>
            </a:r>
            <a:r>
              <a:rPr sz="2000" dirty="0">
                <a:latin typeface="Calibri"/>
                <a:cs typeface="Calibri"/>
              </a:rPr>
              <a:t>uch </a:t>
            </a:r>
            <a:r>
              <a:rPr sz="2000" spc="-5" dirty="0">
                <a:latin typeface="Calibri"/>
                <a:cs typeface="Calibri"/>
              </a:rPr>
              <a:t>mor</a:t>
            </a:r>
            <a:r>
              <a:rPr sz="2000" dirty="0">
                <a:latin typeface="Calibri"/>
                <a:cs typeface="Calibri"/>
              </a:rPr>
              <a:t>e do events x and y c</a:t>
            </a:r>
            <a:r>
              <a:rPr sz="2000" spc="-5" dirty="0">
                <a:latin typeface="Calibri"/>
                <a:cs typeface="Calibri"/>
              </a:rPr>
              <a:t>o</a:t>
            </a:r>
            <a:r>
              <a:rPr sz="2000" spc="-409" dirty="0">
                <a:latin typeface="Calibri"/>
                <a:cs typeface="Calibri"/>
              </a:rPr>
              <a:t>-­‐</a:t>
            </a:r>
            <a:r>
              <a:rPr sz="2000" spc="-5" dirty="0">
                <a:latin typeface="Calibri"/>
                <a:cs typeface="Calibri"/>
              </a:rPr>
              <a:t>o</a:t>
            </a:r>
            <a:r>
              <a:rPr sz="2000" dirty="0">
                <a:latin typeface="Calibri"/>
                <a:cs typeface="Calibri"/>
              </a:rPr>
              <a:t>ccur than if they </a:t>
            </a:r>
            <a:r>
              <a:rPr sz="2000" spc="-5" dirty="0">
                <a:latin typeface="Calibri"/>
                <a:cs typeface="Calibri"/>
              </a:rPr>
              <a:t>w</a:t>
            </a:r>
            <a:r>
              <a:rPr sz="2000" dirty="0">
                <a:latin typeface="Calibri"/>
                <a:cs typeface="Calibri"/>
              </a:rPr>
              <a:t>e</a:t>
            </a:r>
            <a:r>
              <a:rPr sz="2000" spc="-5" dirty="0">
                <a:latin typeface="Calibri"/>
                <a:cs typeface="Calibri"/>
              </a:rPr>
              <a:t>r</a:t>
            </a:r>
            <a:r>
              <a:rPr sz="2000" dirty="0">
                <a:latin typeface="Calibri"/>
                <a:cs typeface="Calibri"/>
              </a:rPr>
              <a:t>e independent?</a:t>
            </a:r>
            <a:endParaRPr sz="2000">
              <a:latin typeface="Calibri"/>
              <a:cs typeface="Calibri"/>
            </a:endParaRPr>
          </a:p>
        </p:txBody>
      </p:sp>
      <p:sp>
        <p:nvSpPr>
          <p:cNvPr id="9" name="object 9"/>
          <p:cNvSpPr txBox="1"/>
          <p:nvPr/>
        </p:nvSpPr>
        <p:spPr>
          <a:xfrm>
            <a:off x="1795860" y="1949029"/>
            <a:ext cx="1276350" cy="463550"/>
          </a:xfrm>
          <a:prstGeom prst="rect">
            <a:avLst/>
          </a:prstGeom>
        </p:spPr>
        <p:txBody>
          <a:bodyPr vert="horz" wrap="square" lIns="0" tIns="15240" rIns="0" bIns="0" rtlCol="0">
            <a:spAutoFit/>
          </a:bodyPr>
          <a:lstStyle/>
          <a:p>
            <a:pPr marL="12700">
              <a:lnSpc>
                <a:spcPct val="100000"/>
              </a:lnSpc>
              <a:spcBef>
                <a:spcPts val="120"/>
              </a:spcBef>
            </a:pPr>
            <a:r>
              <a:rPr sz="2850" spc="5" dirty="0">
                <a:latin typeface="Times New Roman"/>
                <a:cs typeface="Times New Roman"/>
              </a:rPr>
              <a:t>I</a:t>
            </a:r>
            <a:r>
              <a:rPr sz="2850" spc="185" dirty="0">
                <a:latin typeface="Times New Roman"/>
                <a:cs typeface="Times New Roman"/>
              </a:rPr>
              <a:t>(</a:t>
            </a:r>
            <a:r>
              <a:rPr sz="2850" i="1" spc="50" dirty="0">
                <a:latin typeface="Times New Roman"/>
                <a:cs typeface="Times New Roman"/>
              </a:rPr>
              <a:t>X</a:t>
            </a:r>
            <a:r>
              <a:rPr sz="2850" spc="215" dirty="0">
                <a:latin typeface="Times New Roman"/>
                <a:cs typeface="Times New Roman"/>
              </a:rPr>
              <a:t>,</a:t>
            </a:r>
            <a:r>
              <a:rPr sz="2850" i="1" spc="10" dirty="0">
                <a:latin typeface="Times New Roman"/>
                <a:cs typeface="Times New Roman"/>
              </a:rPr>
              <a:t>Y</a:t>
            </a:r>
            <a:r>
              <a:rPr sz="2850" i="1" spc="-295" dirty="0">
                <a:latin typeface="Times New Roman"/>
                <a:cs typeface="Times New Roman"/>
              </a:rPr>
              <a:t> </a:t>
            </a:r>
            <a:r>
              <a:rPr sz="2850" spc="5" dirty="0">
                <a:latin typeface="Times New Roman"/>
                <a:cs typeface="Times New Roman"/>
              </a:rPr>
              <a:t>)</a:t>
            </a:r>
            <a:r>
              <a:rPr sz="2850" spc="-229" dirty="0">
                <a:latin typeface="Times New Roman"/>
                <a:cs typeface="Times New Roman"/>
              </a:rPr>
              <a:t> </a:t>
            </a:r>
            <a:r>
              <a:rPr sz="2850" spc="5" dirty="0">
                <a:latin typeface="Symbol"/>
                <a:cs typeface="Symbol"/>
              </a:rPr>
              <a:t></a:t>
            </a:r>
            <a:endParaRPr sz="2850" dirty="0">
              <a:latin typeface="Symbol"/>
              <a:cs typeface="Symbol"/>
            </a:endParaRPr>
          </a:p>
        </p:txBody>
      </p:sp>
      <p:sp>
        <p:nvSpPr>
          <p:cNvPr id="10" name="object 10"/>
          <p:cNvSpPr txBox="1"/>
          <p:nvPr/>
        </p:nvSpPr>
        <p:spPr>
          <a:xfrm>
            <a:off x="3927134" y="1949029"/>
            <a:ext cx="1501775" cy="463550"/>
          </a:xfrm>
          <a:prstGeom prst="rect">
            <a:avLst/>
          </a:prstGeom>
        </p:spPr>
        <p:txBody>
          <a:bodyPr vert="horz" wrap="square" lIns="0" tIns="15240" rIns="0" bIns="0" rtlCol="0">
            <a:spAutoFit/>
          </a:bodyPr>
          <a:lstStyle/>
          <a:p>
            <a:pPr marL="12700">
              <a:lnSpc>
                <a:spcPct val="100000"/>
              </a:lnSpc>
              <a:spcBef>
                <a:spcPts val="120"/>
              </a:spcBef>
            </a:pPr>
            <a:r>
              <a:rPr sz="2850" i="1" spc="95" dirty="0">
                <a:latin typeface="Times New Roman"/>
                <a:cs typeface="Times New Roman"/>
              </a:rPr>
              <a:t>P</a:t>
            </a:r>
            <a:r>
              <a:rPr sz="2850" spc="185" dirty="0">
                <a:latin typeface="Times New Roman"/>
                <a:cs typeface="Times New Roman"/>
              </a:rPr>
              <a:t>(</a:t>
            </a:r>
            <a:r>
              <a:rPr sz="2850" i="1" spc="-75" dirty="0">
                <a:latin typeface="Times New Roman"/>
                <a:cs typeface="Times New Roman"/>
              </a:rPr>
              <a:t>x</a:t>
            </a:r>
            <a:r>
              <a:rPr sz="2850" dirty="0">
                <a:latin typeface="Times New Roman"/>
                <a:cs typeface="Times New Roman"/>
              </a:rPr>
              <a:t>,</a:t>
            </a:r>
            <a:r>
              <a:rPr sz="2850" spc="-204" dirty="0">
                <a:latin typeface="Times New Roman"/>
                <a:cs typeface="Times New Roman"/>
              </a:rPr>
              <a:t> </a:t>
            </a:r>
            <a:r>
              <a:rPr sz="2850" i="1" spc="90" dirty="0">
                <a:latin typeface="Times New Roman"/>
                <a:cs typeface="Times New Roman"/>
              </a:rPr>
              <a:t>y</a:t>
            </a:r>
            <a:r>
              <a:rPr sz="2850" spc="5" dirty="0">
                <a:latin typeface="Times New Roman"/>
                <a:cs typeface="Times New Roman"/>
              </a:rPr>
              <a:t>)</a:t>
            </a:r>
            <a:r>
              <a:rPr sz="2850" spc="-459" dirty="0">
                <a:latin typeface="Times New Roman"/>
                <a:cs typeface="Times New Roman"/>
              </a:rPr>
              <a:t> </a:t>
            </a:r>
            <a:r>
              <a:rPr sz="2850" spc="-5" dirty="0">
                <a:latin typeface="Times New Roman"/>
                <a:cs typeface="Times New Roman"/>
              </a:rPr>
              <a:t>l</a:t>
            </a:r>
            <a:r>
              <a:rPr sz="2850" spc="5" dirty="0">
                <a:latin typeface="Times New Roman"/>
                <a:cs typeface="Times New Roman"/>
              </a:rPr>
              <a:t>og</a:t>
            </a:r>
            <a:endParaRPr sz="2850">
              <a:latin typeface="Times New Roman"/>
              <a:cs typeface="Times New Roman"/>
            </a:endParaRPr>
          </a:p>
        </p:txBody>
      </p:sp>
      <p:sp>
        <p:nvSpPr>
          <p:cNvPr id="11" name="object 11"/>
          <p:cNvSpPr txBox="1"/>
          <p:nvPr/>
        </p:nvSpPr>
        <p:spPr>
          <a:xfrm>
            <a:off x="3109529" y="1827445"/>
            <a:ext cx="814705" cy="943610"/>
          </a:xfrm>
          <a:prstGeom prst="rect">
            <a:avLst/>
          </a:prstGeom>
        </p:spPr>
        <p:txBody>
          <a:bodyPr vert="horz" wrap="square" lIns="0" tIns="13335" rIns="0" bIns="0" rtlCol="0">
            <a:spAutoFit/>
          </a:bodyPr>
          <a:lstStyle/>
          <a:p>
            <a:pPr algn="ctr">
              <a:lnSpc>
                <a:spcPct val="100000"/>
              </a:lnSpc>
              <a:spcBef>
                <a:spcPts val="105"/>
              </a:spcBef>
            </a:pPr>
            <a:r>
              <a:rPr sz="4300" spc="35" dirty="0">
                <a:latin typeface="Symbol"/>
                <a:cs typeface="Symbol"/>
              </a:rPr>
              <a:t></a:t>
            </a:r>
            <a:endParaRPr sz="4300">
              <a:latin typeface="Symbol"/>
              <a:cs typeface="Symbol"/>
            </a:endParaRPr>
          </a:p>
          <a:p>
            <a:pPr algn="ctr">
              <a:lnSpc>
                <a:spcPct val="100000"/>
              </a:lnSpc>
              <a:spcBef>
                <a:spcPts val="80"/>
              </a:spcBef>
              <a:tabLst>
                <a:tab pos="400685" algn="l"/>
              </a:tabLst>
            </a:pPr>
            <a:r>
              <a:rPr sz="1650" i="1" dirty="0">
                <a:latin typeface="Times New Roman"/>
                <a:cs typeface="Times New Roman"/>
              </a:rPr>
              <a:t>x	y</a:t>
            </a:r>
            <a:endParaRPr sz="1650">
              <a:latin typeface="Times New Roman"/>
              <a:cs typeface="Times New Roman"/>
            </a:endParaRPr>
          </a:p>
        </p:txBody>
      </p:sp>
      <p:sp>
        <p:nvSpPr>
          <p:cNvPr id="12" name="object 12"/>
          <p:cNvSpPr txBox="1"/>
          <p:nvPr/>
        </p:nvSpPr>
        <p:spPr>
          <a:xfrm>
            <a:off x="5379124" y="1764753"/>
            <a:ext cx="1675130" cy="835025"/>
          </a:xfrm>
          <a:prstGeom prst="rect">
            <a:avLst/>
          </a:prstGeom>
        </p:spPr>
        <p:txBody>
          <a:bodyPr vert="horz" wrap="square" lIns="0" tIns="15240" rIns="0" bIns="0" rtlCol="0">
            <a:spAutoFit/>
          </a:bodyPr>
          <a:lstStyle/>
          <a:p>
            <a:pPr marR="34925" algn="r">
              <a:lnSpc>
                <a:spcPts val="3170"/>
              </a:lnSpc>
              <a:spcBef>
                <a:spcPts val="120"/>
              </a:spcBef>
              <a:tabLst>
                <a:tab pos="238760" algn="l"/>
                <a:tab pos="1393825" algn="l"/>
              </a:tabLst>
            </a:pPr>
            <a:r>
              <a:rPr sz="2850" u="heavy" dirty="0">
                <a:uFill>
                  <a:solidFill>
                    <a:srgbClr val="000000"/>
                  </a:solidFill>
                </a:uFill>
                <a:latin typeface="Times New Roman"/>
                <a:cs typeface="Times New Roman"/>
              </a:rPr>
              <a:t> 	</a:t>
            </a:r>
            <a:r>
              <a:rPr sz="2850" i="1" u="heavy" spc="80" dirty="0">
                <a:uFill>
                  <a:solidFill>
                    <a:srgbClr val="000000"/>
                  </a:solidFill>
                </a:uFill>
                <a:latin typeface="Times New Roman"/>
                <a:cs typeface="Times New Roman"/>
              </a:rPr>
              <a:t>P</a:t>
            </a:r>
            <a:r>
              <a:rPr sz="2850" u="heavy" spc="80" dirty="0">
                <a:uFill>
                  <a:solidFill>
                    <a:srgbClr val="000000"/>
                  </a:solidFill>
                </a:uFill>
                <a:latin typeface="Times New Roman"/>
                <a:cs typeface="Times New Roman"/>
              </a:rPr>
              <a:t>(</a:t>
            </a:r>
            <a:r>
              <a:rPr sz="2850" i="1" u="heavy" spc="80" dirty="0">
                <a:uFill>
                  <a:solidFill>
                    <a:srgbClr val="000000"/>
                  </a:solidFill>
                </a:uFill>
                <a:latin typeface="Times New Roman"/>
                <a:cs typeface="Times New Roman"/>
              </a:rPr>
              <a:t>x</a:t>
            </a:r>
            <a:r>
              <a:rPr sz="2850" u="heavy" spc="80" dirty="0">
                <a:uFill>
                  <a:solidFill>
                    <a:srgbClr val="000000"/>
                  </a:solidFill>
                </a:uFill>
                <a:latin typeface="Times New Roman"/>
                <a:cs typeface="Times New Roman"/>
              </a:rPr>
              <a:t>,</a:t>
            </a:r>
            <a:r>
              <a:rPr sz="2850" i="1" u="heavy" spc="80" dirty="0">
                <a:uFill>
                  <a:solidFill>
                    <a:srgbClr val="000000"/>
                  </a:solidFill>
                </a:uFill>
                <a:latin typeface="Times New Roman"/>
                <a:cs typeface="Times New Roman"/>
              </a:rPr>
              <a:t>y</a:t>
            </a:r>
            <a:r>
              <a:rPr sz="2850" u="heavy" spc="80" dirty="0">
                <a:uFill>
                  <a:solidFill>
                    <a:srgbClr val="000000"/>
                  </a:solidFill>
                </a:uFill>
                <a:latin typeface="Times New Roman"/>
                <a:cs typeface="Times New Roman"/>
              </a:rPr>
              <a:t>)	</a:t>
            </a:r>
            <a:endParaRPr sz="2850">
              <a:latin typeface="Times New Roman"/>
              <a:cs typeface="Times New Roman"/>
            </a:endParaRPr>
          </a:p>
          <a:p>
            <a:pPr marR="43180" algn="r">
              <a:lnSpc>
                <a:spcPts val="3170"/>
              </a:lnSpc>
            </a:pPr>
            <a:r>
              <a:rPr sz="2475" baseline="25252" dirty="0">
                <a:latin typeface="Times New Roman"/>
                <a:cs typeface="Times New Roman"/>
              </a:rPr>
              <a:t>2</a:t>
            </a:r>
            <a:r>
              <a:rPr sz="2475" spc="577" baseline="25252" dirty="0">
                <a:latin typeface="Times New Roman"/>
                <a:cs typeface="Times New Roman"/>
              </a:rPr>
              <a:t> </a:t>
            </a:r>
            <a:r>
              <a:rPr sz="2850" i="1" spc="110" dirty="0">
                <a:latin typeface="Times New Roman"/>
                <a:cs typeface="Times New Roman"/>
              </a:rPr>
              <a:t>P</a:t>
            </a:r>
            <a:r>
              <a:rPr sz="2850" spc="110" dirty="0">
                <a:latin typeface="Times New Roman"/>
                <a:cs typeface="Times New Roman"/>
              </a:rPr>
              <a:t>(</a:t>
            </a:r>
            <a:r>
              <a:rPr sz="2850" i="1" spc="110" dirty="0">
                <a:latin typeface="Times New Roman"/>
                <a:cs typeface="Times New Roman"/>
              </a:rPr>
              <a:t>x</a:t>
            </a:r>
            <a:r>
              <a:rPr sz="2850" spc="110" dirty="0">
                <a:latin typeface="Times New Roman"/>
                <a:cs typeface="Times New Roman"/>
              </a:rPr>
              <a:t>)</a:t>
            </a:r>
            <a:r>
              <a:rPr sz="2850" i="1" spc="110" dirty="0">
                <a:latin typeface="Times New Roman"/>
                <a:cs typeface="Times New Roman"/>
              </a:rPr>
              <a:t>P</a:t>
            </a:r>
            <a:r>
              <a:rPr sz="2850" spc="110" dirty="0">
                <a:latin typeface="Times New Roman"/>
                <a:cs typeface="Times New Roman"/>
              </a:rPr>
              <a:t>(</a:t>
            </a:r>
            <a:r>
              <a:rPr sz="2850" i="1" spc="110" dirty="0">
                <a:latin typeface="Times New Roman"/>
                <a:cs typeface="Times New Roman"/>
              </a:rPr>
              <a:t>y</a:t>
            </a:r>
            <a:r>
              <a:rPr sz="2850" spc="110" dirty="0">
                <a:latin typeface="Times New Roman"/>
                <a:cs typeface="Times New Roman"/>
              </a:rPr>
              <a:t>)</a:t>
            </a:r>
            <a:endParaRPr sz="2850">
              <a:latin typeface="Times New Roman"/>
              <a:cs typeface="Times New Roman"/>
            </a:endParaRPr>
          </a:p>
        </p:txBody>
      </p:sp>
      <p:sp>
        <p:nvSpPr>
          <p:cNvPr id="13" name="object 13"/>
          <p:cNvSpPr txBox="1"/>
          <p:nvPr/>
        </p:nvSpPr>
        <p:spPr>
          <a:xfrm>
            <a:off x="2427689" y="4082595"/>
            <a:ext cx="3987165" cy="463550"/>
          </a:xfrm>
          <a:prstGeom prst="rect">
            <a:avLst/>
          </a:prstGeom>
        </p:spPr>
        <p:txBody>
          <a:bodyPr vert="horz" wrap="square" lIns="0" tIns="15240" rIns="0" bIns="0" rtlCol="0">
            <a:spAutoFit/>
          </a:bodyPr>
          <a:lstStyle/>
          <a:p>
            <a:pPr marL="38100">
              <a:lnSpc>
                <a:spcPct val="100000"/>
              </a:lnSpc>
              <a:spcBef>
                <a:spcPts val="120"/>
              </a:spcBef>
              <a:tabLst>
                <a:tab pos="2553970" algn="l"/>
                <a:tab pos="2793365" algn="l"/>
                <a:tab pos="3948429" algn="l"/>
              </a:tabLst>
            </a:pPr>
            <a:r>
              <a:rPr sz="2850" spc="65" dirty="0">
                <a:latin typeface="Times New Roman"/>
                <a:cs typeface="Times New Roman"/>
              </a:rPr>
              <a:t>PMI(</a:t>
            </a:r>
            <a:r>
              <a:rPr sz="2850" i="1" spc="65" dirty="0">
                <a:latin typeface="Times New Roman"/>
                <a:cs typeface="Times New Roman"/>
              </a:rPr>
              <a:t>X</a:t>
            </a:r>
            <a:r>
              <a:rPr sz="2850" spc="65" dirty="0">
                <a:latin typeface="Times New Roman"/>
                <a:cs typeface="Times New Roman"/>
              </a:rPr>
              <a:t>,</a:t>
            </a:r>
            <a:r>
              <a:rPr sz="2850" i="1" spc="65" dirty="0">
                <a:latin typeface="Times New Roman"/>
                <a:cs typeface="Times New Roman"/>
              </a:rPr>
              <a:t>Y</a:t>
            </a:r>
            <a:r>
              <a:rPr sz="2850" i="1" spc="-295" dirty="0">
                <a:latin typeface="Times New Roman"/>
                <a:cs typeface="Times New Roman"/>
              </a:rPr>
              <a:t> </a:t>
            </a:r>
            <a:r>
              <a:rPr sz="2850" spc="5" dirty="0">
                <a:latin typeface="Times New Roman"/>
                <a:cs typeface="Times New Roman"/>
              </a:rPr>
              <a:t>)</a:t>
            </a:r>
            <a:r>
              <a:rPr sz="2850" spc="-225" dirty="0">
                <a:latin typeface="Times New Roman"/>
                <a:cs typeface="Times New Roman"/>
              </a:rPr>
              <a:t> </a:t>
            </a:r>
            <a:r>
              <a:rPr sz="2850" spc="5" dirty="0">
                <a:latin typeface="Symbol"/>
                <a:cs typeface="Symbol"/>
              </a:rPr>
              <a:t></a:t>
            </a:r>
            <a:r>
              <a:rPr sz="2850" spc="-105" dirty="0">
                <a:latin typeface="Times New Roman"/>
                <a:cs typeface="Times New Roman"/>
              </a:rPr>
              <a:t> </a:t>
            </a:r>
            <a:r>
              <a:rPr sz="2850" dirty="0">
                <a:latin typeface="Times New Roman"/>
                <a:cs typeface="Times New Roman"/>
              </a:rPr>
              <a:t>log	</a:t>
            </a:r>
            <a:r>
              <a:rPr sz="4275" u="heavy" baseline="28265" dirty="0">
                <a:uFill>
                  <a:solidFill>
                    <a:srgbClr val="000000"/>
                  </a:solidFill>
                </a:uFill>
                <a:latin typeface="Times New Roman"/>
                <a:cs typeface="Times New Roman"/>
              </a:rPr>
              <a:t> 	</a:t>
            </a:r>
            <a:r>
              <a:rPr sz="4275" i="1" u="heavy" spc="120" baseline="28265" dirty="0">
                <a:uFill>
                  <a:solidFill>
                    <a:srgbClr val="000000"/>
                  </a:solidFill>
                </a:uFill>
                <a:latin typeface="Times New Roman"/>
                <a:cs typeface="Times New Roman"/>
              </a:rPr>
              <a:t>P</a:t>
            </a:r>
            <a:r>
              <a:rPr sz="4275" u="heavy" spc="120" baseline="28265" dirty="0">
                <a:uFill>
                  <a:solidFill>
                    <a:srgbClr val="000000"/>
                  </a:solidFill>
                </a:uFill>
                <a:latin typeface="Times New Roman"/>
                <a:cs typeface="Times New Roman"/>
              </a:rPr>
              <a:t>(</a:t>
            </a:r>
            <a:r>
              <a:rPr sz="4275" i="1" u="heavy" spc="120" baseline="28265" dirty="0">
                <a:uFill>
                  <a:solidFill>
                    <a:srgbClr val="000000"/>
                  </a:solidFill>
                </a:uFill>
                <a:latin typeface="Times New Roman"/>
                <a:cs typeface="Times New Roman"/>
              </a:rPr>
              <a:t>x</a:t>
            </a:r>
            <a:r>
              <a:rPr sz="4275" u="heavy" spc="120" baseline="28265" dirty="0">
                <a:uFill>
                  <a:solidFill>
                    <a:srgbClr val="000000"/>
                  </a:solidFill>
                </a:uFill>
                <a:latin typeface="Times New Roman"/>
                <a:cs typeface="Times New Roman"/>
              </a:rPr>
              <a:t>,</a:t>
            </a:r>
            <a:r>
              <a:rPr sz="4275" i="1" u="heavy" spc="120" baseline="28265" dirty="0">
                <a:uFill>
                  <a:solidFill>
                    <a:srgbClr val="000000"/>
                  </a:solidFill>
                </a:uFill>
                <a:latin typeface="Times New Roman"/>
                <a:cs typeface="Times New Roman"/>
              </a:rPr>
              <a:t>y</a:t>
            </a:r>
            <a:r>
              <a:rPr sz="4275" u="heavy" spc="120" baseline="28265" dirty="0">
                <a:uFill>
                  <a:solidFill>
                    <a:srgbClr val="000000"/>
                  </a:solidFill>
                </a:uFill>
                <a:latin typeface="Times New Roman"/>
                <a:cs typeface="Times New Roman"/>
              </a:rPr>
              <a:t>)	</a:t>
            </a:r>
            <a:endParaRPr sz="4275" baseline="28265">
              <a:latin typeface="Times New Roman"/>
              <a:cs typeface="Times New Roman"/>
            </a:endParaRPr>
          </a:p>
        </p:txBody>
      </p:sp>
      <p:sp>
        <p:nvSpPr>
          <p:cNvPr id="14" name="object 14"/>
          <p:cNvSpPr txBox="1"/>
          <p:nvPr/>
        </p:nvSpPr>
        <p:spPr>
          <a:xfrm>
            <a:off x="4757318" y="4269680"/>
            <a:ext cx="1649730" cy="463550"/>
          </a:xfrm>
          <a:prstGeom prst="rect">
            <a:avLst/>
          </a:prstGeom>
        </p:spPr>
        <p:txBody>
          <a:bodyPr vert="horz" wrap="square" lIns="0" tIns="15240" rIns="0" bIns="0" rtlCol="0">
            <a:spAutoFit/>
          </a:bodyPr>
          <a:lstStyle/>
          <a:p>
            <a:pPr marL="38100">
              <a:lnSpc>
                <a:spcPct val="100000"/>
              </a:lnSpc>
              <a:spcBef>
                <a:spcPts val="120"/>
              </a:spcBef>
            </a:pPr>
            <a:r>
              <a:rPr sz="2475" baseline="25252" dirty="0">
                <a:latin typeface="Times New Roman"/>
                <a:cs typeface="Times New Roman"/>
              </a:rPr>
              <a:t>2</a:t>
            </a:r>
            <a:r>
              <a:rPr sz="2475" spc="569" baseline="25252" dirty="0">
                <a:latin typeface="Times New Roman"/>
                <a:cs typeface="Times New Roman"/>
              </a:rPr>
              <a:t> </a:t>
            </a:r>
            <a:r>
              <a:rPr sz="2850" i="1" spc="110" dirty="0">
                <a:latin typeface="Times New Roman"/>
                <a:cs typeface="Times New Roman"/>
              </a:rPr>
              <a:t>P</a:t>
            </a:r>
            <a:r>
              <a:rPr sz="2850" spc="110" dirty="0">
                <a:latin typeface="Times New Roman"/>
                <a:cs typeface="Times New Roman"/>
              </a:rPr>
              <a:t>(</a:t>
            </a:r>
            <a:r>
              <a:rPr sz="2850" i="1" spc="110" dirty="0">
                <a:latin typeface="Times New Roman"/>
                <a:cs typeface="Times New Roman"/>
              </a:rPr>
              <a:t>x</a:t>
            </a:r>
            <a:r>
              <a:rPr sz="2850" spc="110" dirty="0">
                <a:latin typeface="Times New Roman"/>
                <a:cs typeface="Times New Roman"/>
              </a:rPr>
              <a:t>)</a:t>
            </a:r>
            <a:r>
              <a:rPr sz="2850" i="1" spc="110" dirty="0">
                <a:latin typeface="Times New Roman"/>
                <a:cs typeface="Times New Roman"/>
              </a:rPr>
              <a:t>P</a:t>
            </a:r>
            <a:r>
              <a:rPr sz="2850" spc="110" dirty="0">
                <a:latin typeface="Times New Roman"/>
                <a:cs typeface="Times New Roman"/>
              </a:rPr>
              <a:t>(</a:t>
            </a:r>
            <a:r>
              <a:rPr sz="2850" i="1" spc="110" dirty="0">
                <a:latin typeface="Times New Roman"/>
                <a:cs typeface="Times New Roman"/>
              </a:rPr>
              <a:t>y</a:t>
            </a:r>
            <a:r>
              <a:rPr sz="2850" spc="110" dirty="0">
                <a:latin typeface="Times New Roman"/>
                <a:cs typeface="Times New Roman"/>
              </a:rPr>
              <a:t>)</a:t>
            </a:r>
            <a:endParaRPr sz="285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482600"/>
            <a:ext cx="5128895" cy="513080"/>
          </a:xfrm>
          <a:prstGeom prst="rect">
            <a:avLst/>
          </a:prstGeom>
        </p:spPr>
        <p:txBody>
          <a:bodyPr vert="horz" wrap="square" lIns="0" tIns="12700" rIns="0" bIns="0" rtlCol="0">
            <a:spAutoFit/>
          </a:bodyPr>
          <a:lstStyle/>
          <a:p>
            <a:pPr marL="12700">
              <a:lnSpc>
                <a:spcPct val="100000"/>
              </a:lnSpc>
              <a:spcBef>
                <a:spcPts val="100"/>
              </a:spcBef>
            </a:pPr>
            <a:r>
              <a:rPr spc="-5" dirty="0"/>
              <a:t>Pointwise</a:t>
            </a:r>
            <a:r>
              <a:rPr spc="-20" dirty="0"/>
              <a:t> </a:t>
            </a:r>
            <a:r>
              <a:rPr spc="-5" dirty="0"/>
              <a:t>Mutual</a:t>
            </a:r>
            <a:r>
              <a:rPr spc="-20" dirty="0"/>
              <a:t> </a:t>
            </a:r>
            <a:r>
              <a:rPr spc="-5" dirty="0"/>
              <a:t>Information</a:t>
            </a:r>
          </a:p>
        </p:txBody>
      </p:sp>
      <p:sp>
        <p:nvSpPr>
          <p:cNvPr id="7" name="object 7"/>
          <p:cNvSpPr txBox="1"/>
          <p:nvPr/>
        </p:nvSpPr>
        <p:spPr>
          <a:xfrm>
            <a:off x="307339" y="1234693"/>
            <a:ext cx="8550910" cy="885190"/>
          </a:xfrm>
          <a:prstGeom prst="rect">
            <a:avLst/>
          </a:prstGeom>
        </p:spPr>
        <p:txBody>
          <a:bodyPr vert="horz" wrap="square" lIns="0" tIns="86995" rIns="0" bIns="0" rtlCol="0">
            <a:spAutoFit/>
          </a:bodyPr>
          <a:lstStyle/>
          <a:p>
            <a:pPr marL="355600" indent="-342900">
              <a:lnSpc>
                <a:spcPct val="100000"/>
              </a:lnSpc>
              <a:spcBef>
                <a:spcPts val="685"/>
              </a:spcBef>
              <a:buClr>
                <a:srgbClr val="CC0000"/>
              </a:buClr>
              <a:buFont typeface="Times New Roman"/>
              <a:buChar char="•"/>
              <a:tabLst>
                <a:tab pos="354965" algn="l"/>
                <a:tab pos="355600" algn="l"/>
              </a:tabLst>
            </a:pPr>
            <a:r>
              <a:rPr sz="2800" b="1" spc="-5" dirty="0">
                <a:latin typeface="Calibri"/>
                <a:cs typeface="Calibri"/>
              </a:rPr>
              <a:t>Pointwise</a:t>
            </a:r>
            <a:r>
              <a:rPr sz="2800" b="1" spc="-15" dirty="0">
                <a:latin typeface="Calibri"/>
                <a:cs typeface="Calibri"/>
              </a:rPr>
              <a:t> </a:t>
            </a:r>
            <a:r>
              <a:rPr sz="2800" b="1" spc="-5" dirty="0">
                <a:latin typeface="Calibri"/>
                <a:cs typeface="Calibri"/>
              </a:rPr>
              <a:t>mutual</a:t>
            </a:r>
            <a:r>
              <a:rPr sz="2800" b="1" spc="-20" dirty="0">
                <a:latin typeface="Calibri"/>
                <a:cs typeface="Calibri"/>
              </a:rPr>
              <a:t> </a:t>
            </a:r>
            <a:r>
              <a:rPr sz="2800" b="1" spc="-5" dirty="0">
                <a:latin typeface="Calibri"/>
                <a:cs typeface="Calibri"/>
              </a:rPr>
              <a:t>information</a:t>
            </a:r>
            <a:r>
              <a:rPr sz="2800" spc="-5" dirty="0">
                <a:latin typeface="Calibri"/>
                <a:cs typeface="Calibri"/>
              </a:rPr>
              <a:t>:</a:t>
            </a:r>
            <a:endParaRPr sz="2800">
              <a:latin typeface="Calibri"/>
              <a:cs typeface="Calibri"/>
            </a:endParaRPr>
          </a:p>
          <a:p>
            <a:pPr marL="698500" lvl="1" indent="-228600">
              <a:lnSpc>
                <a:spcPct val="100000"/>
              </a:lnSpc>
              <a:spcBef>
                <a:spcPts val="420"/>
              </a:spcBef>
              <a:buFont typeface="Times New Roman"/>
              <a:buChar char="•"/>
              <a:tabLst>
                <a:tab pos="697865" algn="l"/>
                <a:tab pos="698500" algn="l"/>
              </a:tabLst>
            </a:pPr>
            <a:r>
              <a:rPr sz="2000" spc="-5" dirty="0">
                <a:latin typeface="Calibri"/>
                <a:cs typeface="Calibri"/>
              </a:rPr>
              <a:t>H</a:t>
            </a:r>
            <a:r>
              <a:rPr sz="2000" dirty="0">
                <a:latin typeface="Calibri"/>
                <a:cs typeface="Calibri"/>
              </a:rPr>
              <a:t>ow </a:t>
            </a:r>
            <a:r>
              <a:rPr sz="2000" spc="-5" dirty="0">
                <a:latin typeface="Calibri"/>
                <a:cs typeface="Calibri"/>
              </a:rPr>
              <a:t>m</a:t>
            </a:r>
            <a:r>
              <a:rPr sz="2000" dirty="0">
                <a:latin typeface="Calibri"/>
                <a:cs typeface="Calibri"/>
              </a:rPr>
              <a:t>uch </a:t>
            </a:r>
            <a:r>
              <a:rPr sz="2000" spc="-5" dirty="0">
                <a:latin typeface="Calibri"/>
                <a:cs typeface="Calibri"/>
              </a:rPr>
              <a:t>mor</a:t>
            </a:r>
            <a:r>
              <a:rPr sz="2000" dirty="0">
                <a:latin typeface="Calibri"/>
                <a:cs typeface="Calibri"/>
              </a:rPr>
              <a:t>e do events x and y c</a:t>
            </a:r>
            <a:r>
              <a:rPr sz="2000" spc="-5" dirty="0">
                <a:latin typeface="Calibri"/>
                <a:cs typeface="Calibri"/>
              </a:rPr>
              <a:t>o</a:t>
            </a:r>
            <a:r>
              <a:rPr sz="2000" spc="-409" dirty="0">
                <a:latin typeface="Calibri"/>
                <a:cs typeface="Calibri"/>
              </a:rPr>
              <a:t>-­‐</a:t>
            </a:r>
            <a:r>
              <a:rPr sz="2000" spc="-5" dirty="0">
                <a:latin typeface="Calibri"/>
                <a:cs typeface="Calibri"/>
              </a:rPr>
              <a:t>o</a:t>
            </a:r>
            <a:r>
              <a:rPr sz="2000" dirty="0">
                <a:latin typeface="Calibri"/>
                <a:cs typeface="Calibri"/>
              </a:rPr>
              <a:t>ccur than if they </a:t>
            </a:r>
            <a:r>
              <a:rPr sz="2000" spc="-5" dirty="0">
                <a:latin typeface="Calibri"/>
                <a:cs typeface="Calibri"/>
              </a:rPr>
              <a:t>w</a:t>
            </a:r>
            <a:r>
              <a:rPr sz="2000" dirty="0">
                <a:latin typeface="Calibri"/>
                <a:cs typeface="Calibri"/>
              </a:rPr>
              <a:t>e</a:t>
            </a:r>
            <a:r>
              <a:rPr sz="2000" spc="-5" dirty="0">
                <a:latin typeface="Calibri"/>
                <a:cs typeface="Calibri"/>
              </a:rPr>
              <a:t>r</a:t>
            </a:r>
            <a:r>
              <a:rPr sz="2000" dirty="0">
                <a:latin typeface="Calibri"/>
                <a:cs typeface="Calibri"/>
              </a:rPr>
              <a:t>e independent?</a:t>
            </a:r>
            <a:endParaRPr sz="2000">
              <a:latin typeface="Calibri"/>
              <a:cs typeface="Calibri"/>
            </a:endParaRPr>
          </a:p>
        </p:txBody>
      </p:sp>
      <p:sp>
        <p:nvSpPr>
          <p:cNvPr id="8" name="object 8"/>
          <p:cNvSpPr txBox="1"/>
          <p:nvPr/>
        </p:nvSpPr>
        <p:spPr>
          <a:xfrm>
            <a:off x="307339" y="3176879"/>
            <a:ext cx="8231505" cy="924560"/>
          </a:xfrm>
          <a:prstGeom prst="rect">
            <a:avLst/>
          </a:prstGeom>
        </p:spPr>
        <p:txBody>
          <a:bodyPr vert="horz" wrap="square" lIns="0" tIns="109855" rIns="0" bIns="0" rtlCol="0">
            <a:spAutoFit/>
          </a:bodyPr>
          <a:lstStyle/>
          <a:p>
            <a:pPr marL="355600" indent="-342900">
              <a:lnSpc>
                <a:spcPct val="100000"/>
              </a:lnSpc>
              <a:spcBef>
                <a:spcPts val="865"/>
              </a:spcBef>
              <a:buClr>
                <a:srgbClr val="CC0000"/>
              </a:buClr>
              <a:buFont typeface="Times New Roman"/>
              <a:buChar char="•"/>
              <a:tabLst>
                <a:tab pos="354965" algn="l"/>
                <a:tab pos="355600" algn="l"/>
              </a:tabLst>
            </a:pPr>
            <a:r>
              <a:rPr sz="2800" b="1" spc="-5" dirty="0">
                <a:latin typeface="Calibri"/>
                <a:cs typeface="Calibri"/>
              </a:rPr>
              <a:t>PMI</a:t>
            </a:r>
            <a:r>
              <a:rPr sz="2800" b="1" spc="-20" dirty="0">
                <a:latin typeface="Calibri"/>
                <a:cs typeface="Calibri"/>
              </a:rPr>
              <a:t> </a:t>
            </a:r>
            <a:r>
              <a:rPr sz="2800" b="1" spc="-5" dirty="0">
                <a:latin typeface="Calibri"/>
                <a:cs typeface="Calibri"/>
              </a:rPr>
              <a:t>between</a:t>
            </a:r>
            <a:r>
              <a:rPr sz="2800" b="1" spc="-10" dirty="0">
                <a:latin typeface="Calibri"/>
                <a:cs typeface="Calibri"/>
              </a:rPr>
              <a:t> </a:t>
            </a:r>
            <a:r>
              <a:rPr sz="2800" b="1" dirty="0">
                <a:latin typeface="Calibri"/>
                <a:cs typeface="Calibri"/>
              </a:rPr>
              <a:t>two</a:t>
            </a:r>
            <a:r>
              <a:rPr sz="2800" b="1" spc="-15" dirty="0">
                <a:latin typeface="Calibri"/>
                <a:cs typeface="Calibri"/>
              </a:rPr>
              <a:t> </a:t>
            </a:r>
            <a:r>
              <a:rPr sz="2800" b="1" spc="-5" dirty="0">
                <a:latin typeface="Calibri"/>
                <a:cs typeface="Calibri"/>
              </a:rPr>
              <a:t>words</a:t>
            </a:r>
            <a:r>
              <a:rPr sz="2800" spc="-5" dirty="0">
                <a:latin typeface="Calibri"/>
                <a:cs typeface="Calibri"/>
              </a:rPr>
              <a:t>:</a:t>
            </a:r>
            <a:endParaRPr sz="2800">
              <a:latin typeface="Calibri"/>
              <a:cs typeface="Calibri"/>
            </a:endParaRPr>
          </a:p>
          <a:p>
            <a:pPr marL="755650" lvl="1" indent="-286385">
              <a:lnSpc>
                <a:spcPct val="100000"/>
              </a:lnSpc>
              <a:spcBef>
                <a:spcPts val="550"/>
              </a:spcBef>
              <a:buFont typeface="Times New Roman"/>
              <a:buChar char="•"/>
              <a:tabLst>
                <a:tab pos="755650" algn="l"/>
                <a:tab pos="756285" algn="l"/>
              </a:tabLst>
            </a:pPr>
            <a:r>
              <a:rPr sz="2000" spc="-5" dirty="0">
                <a:latin typeface="Calibri"/>
                <a:cs typeface="Calibri"/>
              </a:rPr>
              <a:t>H</a:t>
            </a:r>
            <a:r>
              <a:rPr sz="2000" dirty="0">
                <a:latin typeface="Calibri"/>
                <a:cs typeface="Calibri"/>
              </a:rPr>
              <a:t>ow </a:t>
            </a:r>
            <a:r>
              <a:rPr sz="2000" spc="-5" dirty="0">
                <a:latin typeface="Calibri"/>
                <a:cs typeface="Calibri"/>
              </a:rPr>
              <a:t>m</a:t>
            </a:r>
            <a:r>
              <a:rPr sz="2000" dirty="0">
                <a:latin typeface="Calibri"/>
                <a:cs typeface="Calibri"/>
              </a:rPr>
              <a:t>uch </a:t>
            </a:r>
            <a:r>
              <a:rPr sz="2000" spc="-5" dirty="0">
                <a:latin typeface="Calibri"/>
                <a:cs typeface="Calibri"/>
              </a:rPr>
              <a:t>mor</a:t>
            </a:r>
            <a:r>
              <a:rPr sz="2000" dirty="0">
                <a:latin typeface="Calibri"/>
                <a:cs typeface="Calibri"/>
              </a:rPr>
              <a:t>e do t</a:t>
            </a:r>
            <a:r>
              <a:rPr sz="2000" spc="-5" dirty="0">
                <a:latin typeface="Calibri"/>
                <a:cs typeface="Calibri"/>
              </a:rPr>
              <a:t>w</a:t>
            </a:r>
            <a:r>
              <a:rPr sz="2000" dirty="0">
                <a:latin typeface="Calibri"/>
                <a:cs typeface="Calibri"/>
              </a:rPr>
              <a:t>o </a:t>
            </a:r>
            <a:r>
              <a:rPr sz="2000" spc="-5" dirty="0">
                <a:latin typeface="Calibri"/>
                <a:cs typeface="Calibri"/>
              </a:rPr>
              <a:t>wor</a:t>
            </a:r>
            <a:r>
              <a:rPr sz="2000" dirty="0">
                <a:latin typeface="Calibri"/>
                <a:cs typeface="Calibri"/>
              </a:rPr>
              <a:t>ds c</a:t>
            </a:r>
            <a:r>
              <a:rPr sz="2000" spc="-5" dirty="0">
                <a:latin typeface="Calibri"/>
                <a:cs typeface="Calibri"/>
              </a:rPr>
              <a:t>o</a:t>
            </a:r>
            <a:r>
              <a:rPr sz="2000" spc="-409" dirty="0">
                <a:latin typeface="Calibri"/>
                <a:cs typeface="Calibri"/>
              </a:rPr>
              <a:t>-­‐</a:t>
            </a:r>
            <a:r>
              <a:rPr sz="2000" spc="-5" dirty="0">
                <a:latin typeface="Calibri"/>
                <a:cs typeface="Calibri"/>
              </a:rPr>
              <a:t>o</a:t>
            </a:r>
            <a:r>
              <a:rPr sz="2000" dirty="0">
                <a:latin typeface="Calibri"/>
                <a:cs typeface="Calibri"/>
              </a:rPr>
              <a:t>ccur than if they </a:t>
            </a:r>
            <a:r>
              <a:rPr sz="2000" spc="-5" dirty="0">
                <a:latin typeface="Calibri"/>
                <a:cs typeface="Calibri"/>
              </a:rPr>
              <a:t>w</a:t>
            </a:r>
            <a:r>
              <a:rPr sz="2000" dirty="0">
                <a:latin typeface="Calibri"/>
                <a:cs typeface="Calibri"/>
              </a:rPr>
              <a:t>e</a:t>
            </a:r>
            <a:r>
              <a:rPr sz="2000" spc="-5" dirty="0">
                <a:latin typeface="Calibri"/>
                <a:cs typeface="Calibri"/>
              </a:rPr>
              <a:t>r</a:t>
            </a:r>
            <a:r>
              <a:rPr sz="2000" dirty="0">
                <a:latin typeface="Calibri"/>
                <a:cs typeface="Calibri"/>
              </a:rPr>
              <a:t>e independent?</a:t>
            </a:r>
            <a:endParaRPr sz="2000">
              <a:latin typeface="Calibri"/>
              <a:cs typeface="Calibri"/>
            </a:endParaRPr>
          </a:p>
        </p:txBody>
      </p:sp>
      <p:sp>
        <p:nvSpPr>
          <p:cNvPr id="9" name="object 9"/>
          <p:cNvSpPr txBox="1"/>
          <p:nvPr/>
        </p:nvSpPr>
        <p:spPr>
          <a:xfrm>
            <a:off x="1187857" y="4374657"/>
            <a:ext cx="3656965" cy="462915"/>
          </a:xfrm>
          <a:prstGeom prst="rect">
            <a:avLst/>
          </a:prstGeom>
        </p:spPr>
        <p:txBody>
          <a:bodyPr vert="horz" wrap="square" lIns="0" tIns="15240" rIns="0" bIns="0" rtlCol="0">
            <a:spAutoFit/>
          </a:bodyPr>
          <a:lstStyle/>
          <a:p>
            <a:pPr marL="38100">
              <a:lnSpc>
                <a:spcPct val="100000"/>
              </a:lnSpc>
              <a:spcBef>
                <a:spcPts val="120"/>
              </a:spcBef>
            </a:pPr>
            <a:r>
              <a:rPr sz="2850" spc="5" dirty="0">
                <a:latin typeface="Times New Roman"/>
                <a:cs typeface="Times New Roman"/>
              </a:rPr>
              <a:t>PMI</a:t>
            </a:r>
            <a:r>
              <a:rPr sz="2850" spc="70" dirty="0">
                <a:latin typeface="Times New Roman"/>
                <a:cs typeface="Times New Roman"/>
              </a:rPr>
              <a:t>(</a:t>
            </a:r>
            <a:r>
              <a:rPr sz="2850" i="1" spc="5" dirty="0">
                <a:latin typeface="Times New Roman"/>
                <a:cs typeface="Times New Roman"/>
              </a:rPr>
              <a:t>wo</a:t>
            </a:r>
            <a:r>
              <a:rPr sz="2850" i="1" dirty="0">
                <a:latin typeface="Times New Roman"/>
                <a:cs typeface="Times New Roman"/>
              </a:rPr>
              <a:t>r</a:t>
            </a:r>
            <a:r>
              <a:rPr sz="2850" i="1" spc="-114" dirty="0">
                <a:latin typeface="Times New Roman"/>
                <a:cs typeface="Times New Roman"/>
              </a:rPr>
              <a:t>d</a:t>
            </a:r>
            <a:r>
              <a:rPr sz="2475" spc="-44" baseline="-23569" dirty="0">
                <a:latin typeface="Times New Roman"/>
                <a:cs typeface="Times New Roman"/>
              </a:rPr>
              <a:t>1</a:t>
            </a:r>
            <a:r>
              <a:rPr sz="2850" dirty="0">
                <a:latin typeface="Times New Roman"/>
                <a:cs typeface="Times New Roman"/>
              </a:rPr>
              <a:t>,</a:t>
            </a:r>
            <a:r>
              <a:rPr sz="2850" spc="-320" dirty="0">
                <a:latin typeface="Times New Roman"/>
                <a:cs typeface="Times New Roman"/>
              </a:rPr>
              <a:t> </a:t>
            </a:r>
            <a:r>
              <a:rPr sz="2850" i="1" spc="5" dirty="0">
                <a:latin typeface="Times New Roman"/>
                <a:cs typeface="Times New Roman"/>
              </a:rPr>
              <a:t>wo</a:t>
            </a:r>
            <a:r>
              <a:rPr sz="2850" i="1" dirty="0">
                <a:latin typeface="Times New Roman"/>
                <a:cs typeface="Times New Roman"/>
              </a:rPr>
              <a:t>r</a:t>
            </a:r>
            <a:r>
              <a:rPr sz="2850" i="1" spc="45" dirty="0">
                <a:latin typeface="Times New Roman"/>
                <a:cs typeface="Times New Roman"/>
              </a:rPr>
              <a:t>d</a:t>
            </a:r>
            <a:r>
              <a:rPr sz="2475" baseline="-23569" dirty="0">
                <a:latin typeface="Times New Roman"/>
                <a:cs typeface="Times New Roman"/>
              </a:rPr>
              <a:t>2</a:t>
            </a:r>
            <a:r>
              <a:rPr sz="2475" spc="-120" baseline="-23569" dirty="0">
                <a:latin typeface="Times New Roman"/>
                <a:cs typeface="Times New Roman"/>
              </a:rPr>
              <a:t> </a:t>
            </a:r>
            <a:r>
              <a:rPr sz="2850" spc="5" dirty="0">
                <a:latin typeface="Times New Roman"/>
                <a:cs typeface="Times New Roman"/>
              </a:rPr>
              <a:t>)</a:t>
            </a:r>
            <a:r>
              <a:rPr sz="2850" spc="-229" dirty="0">
                <a:latin typeface="Times New Roman"/>
                <a:cs typeface="Times New Roman"/>
              </a:rPr>
              <a:t> </a:t>
            </a:r>
            <a:r>
              <a:rPr sz="2850" spc="10" dirty="0">
                <a:latin typeface="Symbol"/>
                <a:cs typeface="Symbol"/>
              </a:rPr>
              <a:t></a:t>
            </a:r>
            <a:r>
              <a:rPr sz="2850" spc="-110" dirty="0">
                <a:latin typeface="Times New Roman"/>
                <a:cs typeface="Times New Roman"/>
              </a:rPr>
              <a:t> </a:t>
            </a:r>
            <a:r>
              <a:rPr sz="2850" spc="-5" dirty="0">
                <a:latin typeface="Times New Roman"/>
                <a:cs typeface="Times New Roman"/>
              </a:rPr>
              <a:t>l</a:t>
            </a:r>
            <a:r>
              <a:rPr sz="2850" spc="5" dirty="0">
                <a:latin typeface="Times New Roman"/>
                <a:cs typeface="Times New Roman"/>
              </a:rPr>
              <a:t>og</a:t>
            </a:r>
            <a:endParaRPr sz="2850">
              <a:latin typeface="Times New Roman"/>
              <a:cs typeface="Times New Roman"/>
            </a:endParaRPr>
          </a:p>
        </p:txBody>
      </p:sp>
      <p:sp>
        <p:nvSpPr>
          <p:cNvPr id="10" name="object 10"/>
          <p:cNvSpPr txBox="1"/>
          <p:nvPr/>
        </p:nvSpPr>
        <p:spPr>
          <a:xfrm>
            <a:off x="4782355" y="4166733"/>
            <a:ext cx="3008630" cy="861060"/>
          </a:xfrm>
          <a:prstGeom prst="rect">
            <a:avLst/>
          </a:prstGeom>
        </p:spPr>
        <p:txBody>
          <a:bodyPr vert="horz" wrap="square" lIns="0" tIns="15240" rIns="0" bIns="0" rtlCol="0">
            <a:spAutoFit/>
          </a:bodyPr>
          <a:lstStyle/>
          <a:p>
            <a:pPr marL="463550">
              <a:lnSpc>
                <a:spcPts val="3275"/>
              </a:lnSpc>
              <a:spcBef>
                <a:spcPts val="120"/>
              </a:spcBef>
            </a:pPr>
            <a:r>
              <a:rPr sz="2850" i="1" spc="95" dirty="0">
                <a:latin typeface="Times New Roman"/>
                <a:cs typeface="Times New Roman"/>
              </a:rPr>
              <a:t>P</a:t>
            </a:r>
            <a:r>
              <a:rPr sz="2850" spc="70" dirty="0">
                <a:latin typeface="Times New Roman"/>
                <a:cs typeface="Times New Roman"/>
              </a:rPr>
              <a:t>(</a:t>
            </a:r>
            <a:r>
              <a:rPr sz="2850" i="1" spc="5" dirty="0">
                <a:latin typeface="Times New Roman"/>
                <a:cs typeface="Times New Roman"/>
              </a:rPr>
              <a:t>wo</a:t>
            </a:r>
            <a:r>
              <a:rPr sz="2850" i="1" dirty="0">
                <a:latin typeface="Times New Roman"/>
                <a:cs typeface="Times New Roman"/>
              </a:rPr>
              <a:t>r</a:t>
            </a:r>
            <a:r>
              <a:rPr sz="2850" i="1" spc="-245" dirty="0">
                <a:latin typeface="Times New Roman"/>
                <a:cs typeface="Times New Roman"/>
              </a:rPr>
              <a:t>d</a:t>
            </a:r>
            <a:r>
              <a:rPr sz="2850" spc="-217" baseline="-23391" dirty="0">
                <a:latin typeface="Times New Roman"/>
                <a:cs typeface="Times New Roman"/>
              </a:rPr>
              <a:t>1</a:t>
            </a:r>
            <a:r>
              <a:rPr sz="2850" spc="65" dirty="0">
                <a:latin typeface="Times New Roman"/>
                <a:cs typeface="Times New Roman"/>
              </a:rPr>
              <a:t>,</a:t>
            </a:r>
            <a:r>
              <a:rPr sz="2850" i="1" spc="5" dirty="0">
                <a:latin typeface="Times New Roman"/>
                <a:cs typeface="Times New Roman"/>
              </a:rPr>
              <a:t>wo</a:t>
            </a:r>
            <a:r>
              <a:rPr sz="2850" i="1" dirty="0">
                <a:latin typeface="Times New Roman"/>
                <a:cs typeface="Times New Roman"/>
              </a:rPr>
              <a:t>r</a:t>
            </a:r>
            <a:r>
              <a:rPr sz="2850" i="1" spc="-55" dirty="0">
                <a:latin typeface="Times New Roman"/>
                <a:cs typeface="Times New Roman"/>
              </a:rPr>
              <a:t>d</a:t>
            </a:r>
            <a:r>
              <a:rPr sz="2850" spc="7" baseline="-23391" dirty="0">
                <a:latin typeface="Times New Roman"/>
                <a:cs typeface="Times New Roman"/>
              </a:rPr>
              <a:t>2</a:t>
            </a:r>
            <a:r>
              <a:rPr sz="2850" spc="-367" baseline="-23391" dirty="0">
                <a:latin typeface="Times New Roman"/>
                <a:cs typeface="Times New Roman"/>
              </a:rPr>
              <a:t> </a:t>
            </a:r>
            <a:r>
              <a:rPr sz="2850" spc="5" dirty="0">
                <a:latin typeface="Times New Roman"/>
                <a:cs typeface="Times New Roman"/>
              </a:rPr>
              <a:t>)</a:t>
            </a:r>
            <a:endParaRPr sz="2850">
              <a:latin typeface="Times New Roman"/>
              <a:cs typeface="Times New Roman"/>
            </a:endParaRPr>
          </a:p>
          <a:p>
            <a:pPr marL="38100">
              <a:lnSpc>
                <a:spcPts val="3275"/>
              </a:lnSpc>
            </a:pPr>
            <a:r>
              <a:rPr sz="2475" baseline="26936" dirty="0">
                <a:latin typeface="Times New Roman"/>
                <a:cs typeface="Times New Roman"/>
              </a:rPr>
              <a:t>2 </a:t>
            </a:r>
            <a:r>
              <a:rPr sz="2475" spc="60" baseline="26936" dirty="0">
                <a:latin typeface="Times New Roman"/>
                <a:cs typeface="Times New Roman"/>
              </a:rPr>
              <a:t> </a:t>
            </a:r>
            <a:r>
              <a:rPr sz="2850" i="1" spc="95" dirty="0">
                <a:latin typeface="Times New Roman"/>
                <a:cs typeface="Times New Roman"/>
              </a:rPr>
              <a:t>P</a:t>
            </a:r>
            <a:r>
              <a:rPr sz="2850" spc="70" dirty="0">
                <a:latin typeface="Times New Roman"/>
                <a:cs typeface="Times New Roman"/>
              </a:rPr>
              <a:t>(</a:t>
            </a:r>
            <a:r>
              <a:rPr sz="2850" i="1" spc="5" dirty="0">
                <a:latin typeface="Times New Roman"/>
                <a:cs typeface="Times New Roman"/>
              </a:rPr>
              <a:t>wo</a:t>
            </a:r>
            <a:r>
              <a:rPr sz="2850" i="1" dirty="0">
                <a:latin typeface="Times New Roman"/>
                <a:cs typeface="Times New Roman"/>
              </a:rPr>
              <a:t>r</a:t>
            </a:r>
            <a:r>
              <a:rPr sz="2850" i="1" spc="-245" dirty="0">
                <a:latin typeface="Times New Roman"/>
                <a:cs typeface="Times New Roman"/>
              </a:rPr>
              <a:t>d</a:t>
            </a:r>
            <a:r>
              <a:rPr sz="2850" spc="112" baseline="-23391" dirty="0">
                <a:latin typeface="Times New Roman"/>
                <a:cs typeface="Times New Roman"/>
              </a:rPr>
              <a:t>1</a:t>
            </a:r>
            <a:r>
              <a:rPr sz="2850" spc="65" dirty="0">
                <a:latin typeface="Times New Roman"/>
                <a:cs typeface="Times New Roman"/>
              </a:rPr>
              <a:t>)</a:t>
            </a:r>
            <a:r>
              <a:rPr sz="2850" i="1" spc="95" dirty="0">
                <a:latin typeface="Times New Roman"/>
                <a:cs typeface="Times New Roman"/>
              </a:rPr>
              <a:t>P</a:t>
            </a:r>
            <a:r>
              <a:rPr sz="2850" spc="70" dirty="0">
                <a:latin typeface="Times New Roman"/>
                <a:cs typeface="Times New Roman"/>
              </a:rPr>
              <a:t>(</a:t>
            </a:r>
            <a:r>
              <a:rPr sz="2850" i="1" spc="5" dirty="0">
                <a:latin typeface="Times New Roman"/>
                <a:cs typeface="Times New Roman"/>
              </a:rPr>
              <a:t>wo</a:t>
            </a:r>
            <a:r>
              <a:rPr sz="2850" i="1" dirty="0">
                <a:latin typeface="Times New Roman"/>
                <a:cs typeface="Times New Roman"/>
              </a:rPr>
              <a:t>r</a:t>
            </a:r>
            <a:r>
              <a:rPr sz="2850" i="1" spc="-55" dirty="0">
                <a:latin typeface="Times New Roman"/>
                <a:cs typeface="Times New Roman"/>
              </a:rPr>
              <a:t>d</a:t>
            </a:r>
            <a:r>
              <a:rPr sz="2850" spc="7" baseline="-23391" dirty="0">
                <a:latin typeface="Times New Roman"/>
                <a:cs typeface="Times New Roman"/>
              </a:rPr>
              <a:t>2</a:t>
            </a:r>
            <a:r>
              <a:rPr sz="2850" spc="-367" baseline="-23391" dirty="0">
                <a:latin typeface="Times New Roman"/>
                <a:cs typeface="Times New Roman"/>
              </a:rPr>
              <a:t> </a:t>
            </a:r>
            <a:r>
              <a:rPr sz="2850" spc="5" dirty="0">
                <a:latin typeface="Times New Roman"/>
                <a:cs typeface="Times New Roman"/>
              </a:rPr>
              <a:t>)</a:t>
            </a:r>
            <a:endParaRPr sz="2850">
              <a:latin typeface="Times New Roman"/>
              <a:cs typeface="Times New Roman"/>
            </a:endParaRPr>
          </a:p>
        </p:txBody>
      </p:sp>
      <p:sp>
        <p:nvSpPr>
          <p:cNvPr id="11" name="object 11"/>
          <p:cNvSpPr/>
          <p:nvPr/>
        </p:nvSpPr>
        <p:spPr>
          <a:xfrm>
            <a:off x="5007342" y="4673608"/>
            <a:ext cx="2753360" cy="0"/>
          </a:xfrm>
          <a:custGeom>
            <a:avLst/>
            <a:gdLst/>
            <a:ahLst/>
            <a:cxnLst/>
            <a:rect l="l" t="t" r="r" b="b"/>
            <a:pathLst>
              <a:path w="2753359">
                <a:moveTo>
                  <a:pt x="0" y="0"/>
                </a:moveTo>
                <a:lnTo>
                  <a:pt x="2753030" y="0"/>
                </a:lnTo>
              </a:path>
            </a:pathLst>
          </a:custGeom>
          <a:ln w="18039">
            <a:solidFill>
              <a:srgbClr val="000000"/>
            </a:solidFill>
          </a:ln>
        </p:spPr>
        <p:txBody>
          <a:bodyPr wrap="square" lIns="0" tIns="0" rIns="0" bIns="0" rtlCol="0"/>
          <a:lstStyle/>
          <a:p>
            <a:endParaRPr/>
          </a:p>
        </p:txBody>
      </p:sp>
      <p:sp>
        <p:nvSpPr>
          <p:cNvPr id="12" name="object 12"/>
          <p:cNvSpPr txBox="1"/>
          <p:nvPr/>
        </p:nvSpPr>
        <p:spPr>
          <a:xfrm>
            <a:off x="2381650" y="2482395"/>
            <a:ext cx="3987165" cy="463550"/>
          </a:xfrm>
          <a:prstGeom prst="rect">
            <a:avLst/>
          </a:prstGeom>
        </p:spPr>
        <p:txBody>
          <a:bodyPr vert="horz" wrap="square" lIns="0" tIns="15240" rIns="0" bIns="0" rtlCol="0">
            <a:spAutoFit/>
          </a:bodyPr>
          <a:lstStyle/>
          <a:p>
            <a:pPr marL="38100">
              <a:lnSpc>
                <a:spcPct val="100000"/>
              </a:lnSpc>
              <a:spcBef>
                <a:spcPts val="120"/>
              </a:spcBef>
              <a:tabLst>
                <a:tab pos="2553970" algn="l"/>
                <a:tab pos="2793365" algn="l"/>
                <a:tab pos="3948429" algn="l"/>
              </a:tabLst>
            </a:pPr>
            <a:r>
              <a:rPr sz="2850" spc="65" dirty="0">
                <a:latin typeface="Times New Roman"/>
                <a:cs typeface="Times New Roman"/>
              </a:rPr>
              <a:t>PMI(</a:t>
            </a:r>
            <a:r>
              <a:rPr sz="2850" i="1" spc="65" dirty="0">
                <a:latin typeface="Times New Roman"/>
                <a:cs typeface="Times New Roman"/>
              </a:rPr>
              <a:t>X</a:t>
            </a:r>
            <a:r>
              <a:rPr sz="2850" spc="65" dirty="0">
                <a:latin typeface="Times New Roman"/>
                <a:cs typeface="Times New Roman"/>
              </a:rPr>
              <a:t>,</a:t>
            </a:r>
            <a:r>
              <a:rPr sz="2850" i="1" spc="65" dirty="0">
                <a:latin typeface="Times New Roman"/>
                <a:cs typeface="Times New Roman"/>
              </a:rPr>
              <a:t>Y</a:t>
            </a:r>
            <a:r>
              <a:rPr sz="2850" i="1" spc="-295" dirty="0">
                <a:latin typeface="Times New Roman"/>
                <a:cs typeface="Times New Roman"/>
              </a:rPr>
              <a:t> </a:t>
            </a:r>
            <a:r>
              <a:rPr sz="2850" spc="5" dirty="0">
                <a:latin typeface="Times New Roman"/>
                <a:cs typeface="Times New Roman"/>
              </a:rPr>
              <a:t>)</a:t>
            </a:r>
            <a:r>
              <a:rPr sz="2850" spc="-225" dirty="0">
                <a:latin typeface="Times New Roman"/>
                <a:cs typeface="Times New Roman"/>
              </a:rPr>
              <a:t> </a:t>
            </a:r>
            <a:r>
              <a:rPr sz="2850" spc="5" dirty="0">
                <a:latin typeface="Symbol"/>
                <a:cs typeface="Symbol"/>
              </a:rPr>
              <a:t></a:t>
            </a:r>
            <a:r>
              <a:rPr sz="2850" spc="-105" dirty="0">
                <a:latin typeface="Times New Roman"/>
                <a:cs typeface="Times New Roman"/>
              </a:rPr>
              <a:t> </a:t>
            </a:r>
            <a:r>
              <a:rPr sz="2850" dirty="0">
                <a:latin typeface="Times New Roman"/>
                <a:cs typeface="Times New Roman"/>
              </a:rPr>
              <a:t>log	</a:t>
            </a:r>
            <a:r>
              <a:rPr sz="4275" u="heavy" baseline="28265" dirty="0">
                <a:uFill>
                  <a:solidFill>
                    <a:srgbClr val="000000"/>
                  </a:solidFill>
                </a:uFill>
                <a:latin typeface="Times New Roman"/>
                <a:cs typeface="Times New Roman"/>
              </a:rPr>
              <a:t> 	</a:t>
            </a:r>
            <a:r>
              <a:rPr sz="4275" i="1" u="heavy" spc="120" baseline="28265" dirty="0">
                <a:uFill>
                  <a:solidFill>
                    <a:srgbClr val="000000"/>
                  </a:solidFill>
                </a:uFill>
                <a:latin typeface="Times New Roman"/>
                <a:cs typeface="Times New Roman"/>
              </a:rPr>
              <a:t>P</a:t>
            </a:r>
            <a:r>
              <a:rPr sz="4275" u="heavy" spc="120" baseline="28265" dirty="0">
                <a:uFill>
                  <a:solidFill>
                    <a:srgbClr val="000000"/>
                  </a:solidFill>
                </a:uFill>
                <a:latin typeface="Times New Roman"/>
                <a:cs typeface="Times New Roman"/>
              </a:rPr>
              <a:t>(</a:t>
            </a:r>
            <a:r>
              <a:rPr sz="4275" i="1" u="heavy" spc="120" baseline="28265" dirty="0">
                <a:uFill>
                  <a:solidFill>
                    <a:srgbClr val="000000"/>
                  </a:solidFill>
                </a:uFill>
                <a:latin typeface="Times New Roman"/>
                <a:cs typeface="Times New Roman"/>
              </a:rPr>
              <a:t>x</a:t>
            </a:r>
            <a:r>
              <a:rPr sz="4275" u="heavy" spc="120" baseline="28265" dirty="0">
                <a:uFill>
                  <a:solidFill>
                    <a:srgbClr val="000000"/>
                  </a:solidFill>
                </a:uFill>
                <a:latin typeface="Times New Roman"/>
                <a:cs typeface="Times New Roman"/>
              </a:rPr>
              <a:t>,</a:t>
            </a:r>
            <a:r>
              <a:rPr sz="4275" i="1" u="heavy" spc="120" baseline="28265" dirty="0">
                <a:uFill>
                  <a:solidFill>
                    <a:srgbClr val="000000"/>
                  </a:solidFill>
                </a:uFill>
                <a:latin typeface="Times New Roman"/>
                <a:cs typeface="Times New Roman"/>
              </a:rPr>
              <a:t>y</a:t>
            </a:r>
            <a:r>
              <a:rPr sz="4275" u="heavy" spc="120" baseline="28265" dirty="0">
                <a:uFill>
                  <a:solidFill>
                    <a:srgbClr val="000000"/>
                  </a:solidFill>
                </a:uFill>
                <a:latin typeface="Times New Roman"/>
                <a:cs typeface="Times New Roman"/>
              </a:rPr>
              <a:t>)	</a:t>
            </a:r>
            <a:endParaRPr sz="4275" baseline="28265">
              <a:latin typeface="Times New Roman"/>
              <a:cs typeface="Times New Roman"/>
            </a:endParaRPr>
          </a:p>
        </p:txBody>
      </p:sp>
      <p:sp>
        <p:nvSpPr>
          <p:cNvPr id="13" name="object 13"/>
          <p:cNvSpPr txBox="1"/>
          <p:nvPr/>
        </p:nvSpPr>
        <p:spPr>
          <a:xfrm>
            <a:off x="4711280" y="2669480"/>
            <a:ext cx="1649730" cy="463550"/>
          </a:xfrm>
          <a:prstGeom prst="rect">
            <a:avLst/>
          </a:prstGeom>
        </p:spPr>
        <p:txBody>
          <a:bodyPr vert="horz" wrap="square" lIns="0" tIns="15240" rIns="0" bIns="0" rtlCol="0">
            <a:spAutoFit/>
          </a:bodyPr>
          <a:lstStyle/>
          <a:p>
            <a:pPr marL="38100">
              <a:lnSpc>
                <a:spcPct val="100000"/>
              </a:lnSpc>
              <a:spcBef>
                <a:spcPts val="120"/>
              </a:spcBef>
            </a:pPr>
            <a:r>
              <a:rPr sz="2475" baseline="25252" dirty="0">
                <a:latin typeface="Times New Roman"/>
                <a:cs typeface="Times New Roman"/>
              </a:rPr>
              <a:t>2</a:t>
            </a:r>
            <a:r>
              <a:rPr sz="2475" spc="569" baseline="25252" dirty="0">
                <a:latin typeface="Times New Roman"/>
                <a:cs typeface="Times New Roman"/>
              </a:rPr>
              <a:t> </a:t>
            </a:r>
            <a:r>
              <a:rPr sz="2850" i="1" spc="110" dirty="0">
                <a:latin typeface="Times New Roman"/>
                <a:cs typeface="Times New Roman"/>
              </a:rPr>
              <a:t>P</a:t>
            </a:r>
            <a:r>
              <a:rPr sz="2850" spc="110" dirty="0">
                <a:latin typeface="Times New Roman"/>
                <a:cs typeface="Times New Roman"/>
              </a:rPr>
              <a:t>(</a:t>
            </a:r>
            <a:r>
              <a:rPr sz="2850" i="1" spc="110" dirty="0">
                <a:latin typeface="Times New Roman"/>
                <a:cs typeface="Times New Roman"/>
              </a:rPr>
              <a:t>x</a:t>
            </a:r>
            <a:r>
              <a:rPr sz="2850" spc="110" dirty="0">
                <a:latin typeface="Times New Roman"/>
                <a:cs typeface="Times New Roman"/>
              </a:rPr>
              <a:t>)</a:t>
            </a:r>
            <a:r>
              <a:rPr sz="2850" i="1" spc="110" dirty="0">
                <a:latin typeface="Times New Roman"/>
                <a:cs typeface="Times New Roman"/>
              </a:rPr>
              <a:t>P</a:t>
            </a:r>
            <a:r>
              <a:rPr sz="2850" spc="110" dirty="0">
                <a:latin typeface="Times New Roman"/>
                <a:cs typeface="Times New Roman"/>
              </a:rPr>
              <a:t>(</a:t>
            </a:r>
            <a:r>
              <a:rPr sz="2850" i="1" spc="110" dirty="0">
                <a:latin typeface="Times New Roman"/>
                <a:cs typeface="Times New Roman"/>
              </a:rPr>
              <a:t>y</a:t>
            </a:r>
            <a:r>
              <a:rPr sz="2850" spc="110" dirty="0">
                <a:latin typeface="Times New Roman"/>
                <a:cs typeface="Times New Roman"/>
              </a:rPr>
              <a:t>)</a:t>
            </a:r>
            <a:endParaRPr sz="285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619759"/>
            <a:ext cx="7017384" cy="452120"/>
          </a:xfrm>
          <a:prstGeom prst="rect">
            <a:avLst/>
          </a:prstGeom>
        </p:spPr>
        <p:txBody>
          <a:bodyPr vert="horz" wrap="square" lIns="0" tIns="12700" rIns="0" bIns="0" rtlCol="0">
            <a:spAutoFit/>
          </a:bodyPr>
          <a:lstStyle/>
          <a:p>
            <a:pPr marL="12700">
              <a:lnSpc>
                <a:spcPct val="100000"/>
              </a:lnSpc>
              <a:spcBef>
                <a:spcPts val="100"/>
              </a:spcBef>
            </a:pPr>
            <a:r>
              <a:rPr sz="2800" dirty="0"/>
              <a:t>How</a:t>
            </a:r>
            <a:r>
              <a:rPr sz="2800" spc="-5" dirty="0"/>
              <a:t> </a:t>
            </a:r>
            <a:r>
              <a:rPr sz="2800" dirty="0"/>
              <a:t>to</a:t>
            </a:r>
            <a:r>
              <a:rPr sz="2800" spc="-5" dirty="0"/>
              <a:t> Estimate</a:t>
            </a:r>
            <a:r>
              <a:rPr sz="2800" spc="-15" dirty="0"/>
              <a:t> </a:t>
            </a:r>
            <a:r>
              <a:rPr sz="2800" spc="-5" dirty="0"/>
              <a:t>Pointwise</a:t>
            </a:r>
            <a:r>
              <a:rPr sz="2800" dirty="0"/>
              <a:t> </a:t>
            </a:r>
            <a:r>
              <a:rPr sz="2800" spc="-5" dirty="0"/>
              <a:t>Mutual Information</a:t>
            </a:r>
            <a:endParaRPr sz="2800" dirty="0"/>
          </a:p>
        </p:txBody>
      </p:sp>
      <p:sp>
        <p:nvSpPr>
          <p:cNvPr id="7" name="object 7"/>
          <p:cNvSpPr txBox="1"/>
          <p:nvPr/>
        </p:nvSpPr>
        <p:spPr>
          <a:xfrm>
            <a:off x="535939" y="1309369"/>
            <a:ext cx="4850765" cy="452120"/>
          </a:xfrm>
          <a:prstGeom prst="rect">
            <a:avLst/>
          </a:prstGeom>
        </p:spPr>
        <p:txBody>
          <a:bodyPr vert="horz" wrap="square" lIns="0" tIns="12700" rIns="0" bIns="0" rtlCol="0">
            <a:spAutoFit/>
          </a:bodyPr>
          <a:lstStyle/>
          <a:p>
            <a:pPr marL="241300" indent="-228600">
              <a:lnSpc>
                <a:spcPct val="100000"/>
              </a:lnSpc>
              <a:spcBef>
                <a:spcPts val="100"/>
              </a:spcBef>
              <a:buFont typeface="Times New Roman"/>
              <a:buChar char="•"/>
              <a:tabLst>
                <a:tab pos="241300" algn="l"/>
                <a:tab pos="3374390" algn="l"/>
              </a:tabLst>
            </a:pPr>
            <a:r>
              <a:rPr sz="2800" spc="-5" dirty="0">
                <a:latin typeface="Calibri"/>
                <a:cs typeface="Calibri"/>
              </a:rPr>
              <a:t>Query</a:t>
            </a:r>
            <a:r>
              <a:rPr sz="2800" spc="10" dirty="0">
                <a:latin typeface="Calibri"/>
                <a:cs typeface="Calibri"/>
              </a:rPr>
              <a:t> </a:t>
            </a:r>
            <a:r>
              <a:rPr sz="2800" spc="-5" dirty="0">
                <a:latin typeface="Calibri"/>
                <a:cs typeface="Calibri"/>
              </a:rPr>
              <a:t>search</a:t>
            </a:r>
            <a:r>
              <a:rPr sz="2800" spc="10" dirty="0">
                <a:latin typeface="Calibri"/>
                <a:cs typeface="Calibri"/>
              </a:rPr>
              <a:t> </a:t>
            </a:r>
            <a:r>
              <a:rPr sz="2800" dirty="0">
                <a:latin typeface="Calibri"/>
                <a:cs typeface="Calibri"/>
              </a:rPr>
              <a:t>engine	</a:t>
            </a:r>
            <a:r>
              <a:rPr sz="2800" spc="-5" dirty="0">
                <a:latin typeface="Calibri"/>
                <a:cs typeface="Calibri"/>
              </a:rPr>
              <a:t>(Altavista)</a:t>
            </a:r>
            <a:endParaRPr sz="2800">
              <a:latin typeface="Calibri"/>
              <a:cs typeface="Calibri"/>
            </a:endParaRPr>
          </a:p>
        </p:txBody>
      </p:sp>
      <p:sp>
        <p:nvSpPr>
          <p:cNvPr id="8" name="object 8"/>
          <p:cNvSpPr txBox="1"/>
          <p:nvPr/>
        </p:nvSpPr>
        <p:spPr>
          <a:xfrm>
            <a:off x="878839" y="1813813"/>
            <a:ext cx="3366135" cy="452120"/>
          </a:xfrm>
          <a:prstGeom prst="rect">
            <a:avLst/>
          </a:prstGeom>
        </p:spPr>
        <p:txBody>
          <a:bodyPr vert="horz" wrap="square" lIns="0" tIns="12700" rIns="0" bIns="0" rtlCol="0">
            <a:spAutoFit/>
          </a:bodyPr>
          <a:lstStyle/>
          <a:p>
            <a:pPr marL="241300" indent="-228600">
              <a:lnSpc>
                <a:spcPct val="100000"/>
              </a:lnSpc>
              <a:spcBef>
                <a:spcPts val="100"/>
              </a:spcBef>
              <a:buClr>
                <a:srgbClr val="CC0000"/>
              </a:buClr>
              <a:buFont typeface="Times New Roman"/>
              <a:buChar char="•"/>
              <a:tabLst>
                <a:tab pos="241300" algn="l"/>
              </a:tabLst>
            </a:pPr>
            <a:r>
              <a:rPr sz="2800" spc="-5" dirty="0">
                <a:latin typeface="Calibri"/>
                <a:cs typeface="Calibri"/>
              </a:rPr>
              <a:t>P(word)</a:t>
            </a:r>
            <a:r>
              <a:rPr sz="2800" spc="-35" dirty="0">
                <a:latin typeface="Calibri"/>
                <a:cs typeface="Calibri"/>
              </a:rPr>
              <a:t> </a:t>
            </a:r>
            <a:r>
              <a:rPr sz="2800" spc="-5" dirty="0">
                <a:latin typeface="Calibri"/>
                <a:cs typeface="Calibri"/>
              </a:rPr>
              <a:t>estimated</a:t>
            </a:r>
            <a:r>
              <a:rPr sz="2800" spc="-35" dirty="0">
                <a:latin typeface="Calibri"/>
                <a:cs typeface="Calibri"/>
              </a:rPr>
              <a:t> </a:t>
            </a:r>
            <a:r>
              <a:rPr sz="2800" dirty="0">
                <a:latin typeface="Calibri"/>
                <a:cs typeface="Calibri"/>
              </a:rPr>
              <a:t>by</a:t>
            </a:r>
            <a:endParaRPr sz="2800">
              <a:latin typeface="Calibri"/>
              <a:cs typeface="Calibri"/>
            </a:endParaRPr>
          </a:p>
        </p:txBody>
      </p:sp>
      <p:sp>
        <p:nvSpPr>
          <p:cNvPr id="9" name="object 9"/>
          <p:cNvSpPr txBox="1"/>
          <p:nvPr/>
        </p:nvSpPr>
        <p:spPr>
          <a:xfrm>
            <a:off x="4540855" y="1839213"/>
            <a:ext cx="2403475" cy="421640"/>
          </a:xfrm>
          <a:prstGeom prst="rect">
            <a:avLst/>
          </a:prstGeom>
        </p:spPr>
        <p:txBody>
          <a:bodyPr vert="horz" wrap="square" lIns="0" tIns="12700" rIns="0" bIns="0" rtlCol="0">
            <a:spAutoFit/>
          </a:bodyPr>
          <a:lstStyle/>
          <a:p>
            <a:pPr marL="12700">
              <a:lnSpc>
                <a:spcPct val="100000"/>
              </a:lnSpc>
              <a:spcBef>
                <a:spcPts val="100"/>
              </a:spcBef>
            </a:pPr>
            <a:r>
              <a:rPr sz="2600" dirty="0">
                <a:latin typeface="Courier New"/>
                <a:cs typeface="Courier New"/>
              </a:rPr>
              <a:t>hits(word)/N</a:t>
            </a:r>
            <a:endParaRPr sz="2600">
              <a:latin typeface="Courier New"/>
              <a:cs typeface="Courier New"/>
            </a:endParaRPr>
          </a:p>
        </p:txBody>
      </p:sp>
      <p:sp>
        <p:nvSpPr>
          <p:cNvPr id="10" name="object 10"/>
          <p:cNvSpPr txBox="1"/>
          <p:nvPr/>
        </p:nvSpPr>
        <p:spPr>
          <a:xfrm>
            <a:off x="853439" y="2321813"/>
            <a:ext cx="2966720" cy="452120"/>
          </a:xfrm>
          <a:prstGeom prst="rect">
            <a:avLst/>
          </a:prstGeom>
        </p:spPr>
        <p:txBody>
          <a:bodyPr vert="horz" wrap="square" lIns="0" tIns="12700" rIns="0" bIns="0" rtlCol="0">
            <a:spAutoFit/>
          </a:bodyPr>
          <a:lstStyle/>
          <a:p>
            <a:pPr marL="266700" indent="-228600">
              <a:lnSpc>
                <a:spcPct val="100000"/>
              </a:lnSpc>
              <a:spcBef>
                <a:spcPts val="100"/>
              </a:spcBef>
              <a:buClr>
                <a:srgbClr val="CC0000"/>
              </a:buClr>
              <a:buFont typeface="Times New Roman"/>
              <a:buChar char="•"/>
              <a:tabLst>
                <a:tab pos="266700" algn="l"/>
              </a:tabLst>
            </a:pPr>
            <a:r>
              <a:rPr sz="2800" spc="-5" dirty="0">
                <a:latin typeface="Calibri"/>
                <a:cs typeface="Calibri"/>
              </a:rPr>
              <a:t>P(word</a:t>
            </a:r>
            <a:r>
              <a:rPr sz="2775" spc="-7" baseline="-21021" dirty="0">
                <a:latin typeface="Calibri"/>
                <a:cs typeface="Calibri"/>
              </a:rPr>
              <a:t>1</a:t>
            </a:r>
            <a:r>
              <a:rPr sz="2800" spc="-5" dirty="0">
                <a:latin typeface="Calibri"/>
                <a:cs typeface="Calibri"/>
              </a:rPr>
              <a:t>,word</a:t>
            </a:r>
            <a:r>
              <a:rPr sz="2775" spc="-7" baseline="-21021" dirty="0">
                <a:latin typeface="Calibri"/>
                <a:cs typeface="Calibri"/>
              </a:rPr>
              <a:t>2</a:t>
            </a:r>
            <a:r>
              <a:rPr sz="2800" spc="-5" dirty="0">
                <a:latin typeface="Calibri"/>
                <a:cs typeface="Calibri"/>
              </a:rPr>
              <a:t>)</a:t>
            </a:r>
            <a:r>
              <a:rPr sz="2800" spc="-30" dirty="0">
                <a:latin typeface="Calibri"/>
                <a:cs typeface="Calibri"/>
              </a:rPr>
              <a:t> </a:t>
            </a:r>
            <a:r>
              <a:rPr sz="2800" spc="-5" dirty="0">
                <a:latin typeface="Calibri"/>
                <a:cs typeface="Calibri"/>
              </a:rPr>
              <a:t>by</a:t>
            </a:r>
            <a:endParaRPr sz="2800">
              <a:latin typeface="Calibri"/>
              <a:cs typeface="Calibri"/>
            </a:endParaRPr>
          </a:p>
        </p:txBody>
      </p:sp>
      <p:sp>
        <p:nvSpPr>
          <p:cNvPr id="11" name="object 11"/>
          <p:cNvSpPr txBox="1"/>
          <p:nvPr/>
        </p:nvSpPr>
        <p:spPr>
          <a:xfrm>
            <a:off x="3984833" y="2347213"/>
            <a:ext cx="4977130" cy="421640"/>
          </a:xfrm>
          <a:prstGeom prst="rect">
            <a:avLst/>
          </a:prstGeom>
        </p:spPr>
        <p:txBody>
          <a:bodyPr vert="horz" wrap="square" lIns="0" tIns="12700" rIns="0" bIns="0" rtlCol="0">
            <a:spAutoFit/>
          </a:bodyPr>
          <a:lstStyle/>
          <a:p>
            <a:pPr marL="38100">
              <a:lnSpc>
                <a:spcPct val="100000"/>
              </a:lnSpc>
              <a:spcBef>
                <a:spcPts val="100"/>
              </a:spcBef>
            </a:pPr>
            <a:r>
              <a:rPr sz="2600" spc="-5" dirty="0">
                <a:latin typeface="Courier New"/>
                <a:cs typeface="Courier New"/>
              </a:rPr>
              <a:t>hits(word1</a:t>
            </a:r>
            <a:r>
              <a:rPr sz="2600" spc="-40" dirty="0">
                <a:latin typeface="Courier New"/>
                <a:cs typeface="Courier New"/>
              </a:rPr>
              <a:t> </a:t>
            </a:r>
            <a:r>
              <a:rPr sz="2600" spc="-5" dirty="0">
                <a:latin typeface="Courier New"/>
                <a:cs typeface="Courier New"/>
              </a:rPr>
              <a:t>NEAR</a:t>
            </a:r>
            <a:r>
              <a:rPr sz="2600" spc="-35" dirty="0">
                <a:latin typeface="Courier New"/>
                <a:cs typeface="Courier New"/>
              </a:rPr>
              <a:t> </a:t>
            </a:r>
            <a:r>
              <a:rPr sz="2600" dirty="0">
                <a:latin typeface="Courier New"/>
                <a:cs typeface="Courier New"/>
              </a:rPr>
              <a:t>word2)/N</a:t>
            </a:r>
            <a:r>
              <a:rPr sz="2550" baseline="26143" dirty="0">
                <a:latin typeface="Courier New"/>
                <a:cs typeface="Courier New"/>
              </a:rPr>
              <a:t>2</a:t>
            </a:r>
            <a:endParaRPr sz="2550" baseline="26143">
              <a:latin typeface="Courier New"/>
              <a:cs typeface="Courier New"/>
            </a:endParaRPr>
          </a:p>
        </p:txBody>
      </p:sp>
      <p:sp>
        <p:nvSpPr>
          <p:cNvPr id="12" name="object 12"/>
          <p:cNvSpPr txBox="1"/>
          <p:nvPr/>
        </p:nvSpPr>
        <p:spPr>
          <a:xfrm>
            <a:off x="627472" y="3625357"/>
            <a:ext cx="3656965" cy="462915"/>
          </a:xfrm>
          <a:prstGeom prst="rect">
            <a:avLst/>
          </a:prstGeom>
        </p:spPr>
        <p:txBody>
          <a:bodyPr vert="horz" wrap="square" lIns="0" tIns="15240" rIns="0" bIns="0" rtlCol="0">
            <a:spAutoFit/>
          </a:bodyPr>
          <a:lstStyle/>
          <a:p>
            <a:pPr marL="38100">
              <a:lnSpc>
                <a:spcPct val="100000"/>
              </a:lnSpc>
              <a:spcBef>
                <a:spcPts val="120"/>
              </a:spcBef>
            </a:pPr>
            <a:r>
              <a:rPr sz="2850" spc="5" dirty="0">
                <a:latin typeface="Times New Roman"/>
                <a:cs typeface="Times New Roman"/>
              </a:rPr>
              <a:t>PMI</a:t>
            </a:r>
            <a:r>
              <a:rPr sz="2850" spc="70" dirty="0">
                <a:latin typeface="Times New Roman"/>
                <a:cs typeface="Times New Roman"/>
              </a:rPr>
              <a:t>(</a:t>
            </a:r>
            <a:r>
              <a:rPr sz="2850" i="1" spc="5" dirty="0">
                <a:latin typeface="Times New Roman"/>
                <a:cs typeface="Times New Roman"/>
              </a:rPr>
              <a:t>wo</a:t>
            </a:r>
            <a:r>
              <a:rPr sz="2850" i="1" dirty="0">
                <a:latin typeface="Times New Roman"/>
                <a:cs typeface="Times New Roman"/>
              </a:rPr>
              <a:t>r</a:t>
            </a:r>
            <a:r>
              <a:rPr sz="2850" i="1" spc="-114" dirty="0">
                <a:latin typeface="Times New Roman"/>
                <a:cs typeface="Times New Roman"/>
              </a:rPr>
              <a:t>d</a:t>
            </a:r>
            <a:r>
              <a:rPr sz="2475" spc="-44" baseline="-23569" dirty="0">
                <a:latin typeface="Times New Roman"/>
                <a:cs typeface="Times New Roman"/>
              </a:rPr>
              <a:t>1</a:t>
            </a:r>
            <a:r>
              <a:rPr sz="2850" dirty="0">
                <a:latin typeface="Times New Roman"/>
                <a:cs typeface="Times New Roman"/>
              </a:rPr>
              <a:t>,</a:t>
            </a:r>
            <a:r>
              <a:rPr sz="2850" spc="-320" dirty="0">
                <a:latin typeface="Times New Roman"/>
                <a:cs typeface="Times New Roman"/>
              </a:rPr>
              <a:t> </a:t>
            </a:r>
            <a:r>
              <a:rPr sz="2850" i="1" spc="5" dirty="0">
                <a:latin typeface="Times New Roman"/>
                <a:cs typeface="Times New Roman"/>
              </a:rPr>
              <a:t>wo</a:t>
            </a:r>
            <a:r>
              <a:rPr sz="2850" i="1" dirty="0">
                <a:latin typeface="Times New Roman"/>
                <a:cs typeface="Times New Roman"/>
              </a:rPr>
              <a:t>r</a:t>
            </a:r>
            <a:r>
              <a:rPr sz="2850" i="1" spc="45" dirty="0">
                <a:latin typeface="Times New Roman"/>
                <a:cs typeface="Times New Roman"/>
              </a:rPr>
              <a:t>d</a:t>
            </a:r>
            <a:r>
              <a:rPr sz="2475" baseline="-23569" dirty="0">
                <a:latin typeface="Times New Roman"/>
                <a:cs typeface="Times New Roman"/>
              </a:rPr>
              <a:t>2</a:t>
            </a:r>
            <a:r>
              <a:rPr sz="2475" spc="-120" baseline="-23569" dirty="0">
                <a:latin typeface="Times New Roman"/>
                <a:cs typeface="Times New Roman"/>
              </a:rPr>
              <a:t> </a:t>
            </a:r>
            <a:r>
              <a:rPr sz="2850" spc="5" dirty="0">
                <a:latin typeface="Times New Roman"/>
                <a:cs typeface="Times New Roman"/>
              </a:rPr>
              <a:t>)</a:t>
            </a:r>
            <a:r>
              <a:rPr sz="2850" spc="-229" dirty="0">
                <a:latin typeface="Times New Roman"/>
                <a:cs typeface="Times New Roman"/>
              </a:rPr>
              <a:t> </a:t>
            </a:r>
            <a:r>
              <a:rPr sz="2850" spc="10" dirty="0">
                <a:latin typeface="Symbol"/>
                <a:cs typeface="Symbol"/>
              </a:rPr>
              <a:t></a:t>
            </a:r>
            <a:r>
              <a:rPr sz="2850" spc="-110" dirty="0">
                <a:latin typeface="Times New Roman"/>
                <a:cs typeface="Times New Roman"/>
              </a:rPr>
              <a:t> </a:t>
            </a:r>
            <a:r>
              <a:rPr sz="2850" spc="-5" dirty="0">
                <a:latin typeface="Times New Roman"/>
                <a:cs typeface="Times New Roman"/>
              </a:rPr>
              <a:t>l</a:t>
            </a:r>
            <a:r>
              <a:rPr sz="2850" spc="5" dirty="0">
                <a:latin typeface="Times New Roman"/>
                <a:cs typeface="Times New Roman"/>
              </a:rPr>
              <a:t>og</a:t>
            </a:r>
            <a:endParaRPr sz="2850">
              <a:latin typeface="Times New Roman"/>
              <a:cs typeface="Times New Roman"/>
            </a:endParaRPr>
          </a:p>
        </p:txBody>
      </p:sp>
      <p:sp>
        <p:nvSpPr>
          <p:cNvPr id="13" name="object 13"/>
          <p:cNvSpPr txBox="1"/>
          <p:nvPr/>
        </p:nvSpPr>
        <p:spPr>
          <a:xfrm>
            <a:off x="4247424" y="3870307"/>
            <a:ext cx="130810" cy="278765"/>
          </a:xfrm>
          <a:prstGeom prst="rect">
            <a:avLst/>
          </a:prstGeom>
        </p:spPr>
        <p:txBody>
          <a:bodyPr vert="horz" wrap="square" lIns="0" tIns="13970" rIns="0" bIns="0" rtlCol="0">
            <a:spAutoFit/>
          </a:bodyPr>
          <a:lstStyle/>
          <a:p>
            <a:pPr marL="12700">
              <a:lnSpc>
                <a:spcPct val="100000"/>
              </a:lnSpc>
              <a:spcBef>
                <a:spcPts val="110"/>
              </a:spcBef>
            </a:pPr>
            <a:r>
              <a:rPr sz="1650" dirty="0">
                <a:latin typeface="Times New Roman"/>
                <a:cs typeface="Times New Roman"/>
              </a:rPr>
              <a:t>2</a:t>
            </a:r>
            <a:endParaRPr sz="1650">
              <a:latin typeface="Times New Roman"/>
              <a:cs typeface="Times New Roman"/>
            </a:endParaRPr>
          </a:p>
        </p:txBody>
      </p:sp>
      <p:sp>
        <p:nvSpPr>
          <p:cNvPr id="14" name="object 14"/>
          <p:cNvSpPr txBox="1"/>
          <p:nvPr/>
        </p:nvSpPr>
        <p:spPr>
          <a:xfrm>
            <a:off x="4429785" y="3417433"/>
            <a:ext cx="3772535" cy="861060"/>
          </a:xfrm>
          <a:prstGeom prst="rect">
            <a:avLst/>
          </a:prstGeom>
        </p:spPr>
        <p:txBody>
          <a:bodyPr vert="horz" wrap="square" lIns="0" tIns="15240" rIns="0" bIns="0" rtlCol="0">
            <a:spAutoFit/>
          </a:bodyPr>
          <a:lstStyle/>
          <a:p>
            <a:pPr algn="ctr">
              <a:lnSpc>
                <a:spcPts val="3275"/>
              </a:lnSpc>
              <a:spcBef>
                <a:spcPts val="120"/>
              </a:spcBef>
            </a:pPr>
            <a:r>
              <a:rPr sz="2850" i="1" spc="5" dirty="0">
                <a:latin typeface="Times New Roman"/>
                <a:cs typeface="Times New Roman"/>
              </a:rPr>
              <a:t>h</a:t>
            </a:r>
            <a:r>
              <a:rPr sz="2850" i="1" spc="-5" dirty="0">
                <a:latin typeface="Times New Roman"/>
                <a:cs typeface="Times New Roman"/>
              </a:rPr>
              <a:t>it</a:t>
            </a:r>
            <a:r>
              <a:rPr sz="2850" i="1" spc="45" dirty="0">
                <a:latin typeface="Times New Roman"/>
                <a:cs typeface="Times New Roman"/>
              </a:rPr>
              <a:t>s</a:t>
            </a:r>
            <a:r>
              <a:rPr sz="2850" spc="70" dirty="0">
                <a:latin typeface="Times New Roman"/>
                <a:cs typeface="Times New Roman"/>
              </a:rPr>
              <a:t>(</a:t>
            </a:r>
            <a:r>
              <a:rPr sz="2850" i="1" spc="5" dirty="0">
                <a:latin typeface="Times New Roman"/>
                <a:cs typeface="Times New Roman"/>
              </a:rPr>
              <a:t>wo</a:t>
            </a:r>
            <a:r>
              <a:rPr sz="2850" i="1" dirty="0">
                <a:latin typeface="Times New Roman"/>
                <a:cs typeface="Times New Roman"/>
              </a:rPr>
              <a:t>r</a:t>
            </a:r>
            <a:r>
              <a:rPr sz="2850" i="1" spc="-245" dirty="0">
                <a:latin typeface="Times New Roman"/>
                <a:cs typeface="Times New Roman"/>
              </a:rPr>
              <a:t>d</a:t>
            </a:r>
            <a:r>
              <a:rPr sz="2850" spc="7" baseline="-23391" dirty="0">
                <a:latin typeface="Times New Roman"/>
                <a:cs typeface="Times New Roman"/>
              </a:rPr>
              <a:t>1</a:t>
            </a:r>
            <a:r>
              <a:rPr sz="2850" baseline="-23391" dirty="0">
                <a:latin typeface="Times New Roman"/>
                <a:cs typeface="Times New Roman"/>
              </a:rPr>
              <a:t> </a:t>
            </a:r>
            <a:r>
              <a:rPr sz="2850" spc="-127" baseline="-23391" dirty="0">
                <a:latin typeface="Times New Roman"/>
                <a:cs typeface="Times New Roman"/>
              </a:rPr>
              <a:t> </a:t>
            </a:r>
            <a:r>
              <a:rPr sz="2850" spc="-15" dirty="0">
                <a:latin typeface="Times New Roman"/>
                <a:cs typeface="Times New Roman"/>
              </a:rPr>
              <a:t>N</a:t>
            </a:r>
            <a:r>
              <a:rPr sz="2850" spc="-10" dirty="0">
                <a:latin typeface="Times New Roman"/>
                <a:cs typeface="Times New Roman"/>
              </a:rPr>
              <a:t>E</a:t>
            </a:r>
            <a:r>
              <a:rPr sz="2850" spc="-15" dirty="0">
                <a:latin typeface="Times New Roman"/>
                <a:cs typeface="Times New Roman"/>
              </a:rPr>
              <a:t>A</a:t>
            </a:r>
            <a:r>
              <a:rPr sz="2850" spc="10" dirty="0">
                <a:latin typeface="Times New Roman"/>
                <a:cs typeface="Times New Roman"/>
              </a:rPr>
              <a:t>R</a:t>
            </a:r>
            <a:r>
              <a:rPr sz="2850" dirty="0">
                <a:latin typeface="Times New Roman"/>
                <a:cs typeface="Times New Roman"/>
              </a:rPr>
              <a:t> </a:t>
            </a:r>
            <a:r>
              <a:rPr sz="2850" i="1" spc="5" dirty="0">
                <a:latin typeface="Times New Roman"/>
                <a:cs typeface="Times New Roman"/>
              </a:rPr>
              <a:t>wo</a:t>
            </a:r>
            <a:r>
              <a:rPr sz="2850" i="1" dirty="0">
                <a:latin typeface="Times New Roman"/>
                <a:cs typeface="Times New Roman"/>
              </a:rPr>
              <a:t>r</a:t>
            </a:r>
            <a:r>
              <a:rPr sz="2850" i="1" spc="-55" dirty="0">
                <a:latin typeface="Times New Roman"/>
                <a:cs typeface="Times New Roman"/>
              </a:rPr>
              <a:t>d</a:t>
            </a:r>
            <a:r>
              <a:rPr sz="2850" spc="7" baseline="-23391" dirty="0">
                <a:latin typeface="Times New Roman"/>
                <a:cs typeface="Times New Roman"/>
              </a:rPr>
              <a:t>2</a:t>
            </a:r>
            <a:r>
              <a:rPr sz="2850" spc="-367" baseline="-23391" dirty="0">
                <a:latin typeface="Times New Roman"/>
                <a:cs typeface="Times New Roman"/>
              </a:rPr>
              <a:t> </a:t>
            </a:r>
            <a:r>
              <a:rPr sz="2850" spc="5" dirty="0">
                <a:latin typeface="Times New Roman"/>
                <a:cs typeface="Times New Roman"/>
              </a:rPr>
              <a:t>)</a:t>
            </a:r>
            <a:endParaRPr sz="2850">
              <a:latin typeface="Times New Roman"/>
              <a:cs typeface="Times New Roman"/>
            </a:endParaRPr>
          </a:p>
          <a:p>
            <a:pPr algn="ctr">
              <a:lnSpc>
                <a:spcPts val="3275"/>
              </a:lnSpc>
            </a:pPr>
            <a:r>
              <a:rPr sz="2850" i="1" spc="5" dirty="0">
                <a:latin typeface="Times New Roman"/>
                <a:cs typeface="Times New Roman"/>
              </a:rPr>
              <a:t>h</a:t>
            </a:r>
            <a:r>
              <a:rPr sz="2850" i="1" spc="-5" dirty="0">
                <a:latin typeface="Times New Roman"/>
                <a:cs typeface="Times New Roman"/>
              </a:rPr>
              <a:t>it</a:t>
            </a:r>
            <a:r>
              <a:rPr sz="2850" i="1" spc="45" dirty="0">
                <a:latin typeface="Times New Roman"/>
                <a:cs typeface="Times New Roman"/>
              </a:rPr>
              <a:t>s</a:t>
            </a:r>
            <a:r>
              <a:rPr sz="2850" spc="70" dirty="0">
                <a:latin typeface="Times New Roman"/>
                <a:cs typeface="Times New Roman"/>
              </a:rPr>
              <a:t>(</a:t>
            </a:r>
            <a:r>
              <a:rPr sz="2850" i="1" spc="5" dirty="0">
                <a:latin typeface="Times New Roman"/>
                <a:cs typeface="Times New Roman"/>
              </a:rPr>
              <a:t>wo</a:t>
            </a:r>
            <a:r>
              <a:rPr sz="2850" i="1" dirty="0">
                <a:latin typeface="Times New Roman"/>
                <a:cs typeface="Times New Roman"/>
              </a:rPr>
              <a:t>r</a:t>
            </a:r>
            <a:r>
              <a:rPr sz="2850" i="1" spc="-245" dirty="0">
                <a:latin typeface="Times New Roman"/>
                <a:cs typeface="Times New Roman"/>
              </a:rPr>
              <a:t>d</a:t>
            </a:r>
            <a:r>
              <a:rPr sz="2850" spc="112" baseline="-23391" dirty="0">
                <a:latin typeface="Times New Roman"/>
                <a:cs typeface="Times New Roman"/>
              </a:rPr>
              <a:t>1</a:t>
            </a:r>
            <a:r>
              <a:rPr sz="2850" spc="5" dirty="0">
                <a:latin typeface="Times New Roman"/>
                <a:cs typeface="Times New Roman"/>
              </a:rPr>
              <a:t>)</a:t>
            </a:r>
            <a:r>
              <a:rPr sz="2850" i="1" spc="5" dirty="0">
                <a:latin typeface="Times New Roman"/>
                <a:cs typeface="Times New Roman"/>
              </a:rPr>
              <a:t>h</a:t>
            </a:r>
            <a:r>
              <a:rPr sz="2850" i="1" spc="-5" dirty="0">
                <a:latin typeface="Times New Roman"/>
                <a:cs typeface="Times New Roman"/>
              </a:rPr>
              <a:t>it</a:t>
            </a:r>
            <a:r>
              <a:rPr sz="2850" i="1" spc="45" dirty="0">
                <a:latin typeface="Times New Roman"/>
                <a:cs typeface="Times New Roman"/>
              </a:rPr>
              <a:t>s</a:t>
            </a:r>
            <a:r>
              <a:rPr sz="2850" spc="70" dirty="0">
                <a:latin typeface="Times New Roman"/>
                <a:cs typeface="Times New Roman"/>
              </a:rPr>
              <a:t>(</a:t>
            </a:r>
            <a:r>
              <a:rPr sz="2850" i="1" spc="5" dirty="0">
                <a:latin typeface="Times New Roman"/>
                <a:cs typeface="Times New Roman"/>
              </a:rPr>
              <a:t>wo</a:t>
            </a:r>
            <a:r>
              <a:rPr sz="2850" i="1" dirty="0">
                <a:latin typeface="Times New Roman"/>
                <a:cs typeface="Times New Roman"/>
              </a:rPr>
              <a:t>r</a:t>
            </a:r>
            <a:r>
              <a:rPr sz="2850" i="1" spc="-55" dirty="0">
                <a:latin typeface="Times New Roman"/>
                <a:cs typeface="Times New Roman"/>
              </a:rPr>
              <a:t>d</a:t>
            </a:r>
            <a:r>
              <a:rPr sz="2850" spc="7" baseline="-23391" dirty="0">
                <a:latin typeface="Times New Roman"/>
                <a:cs typeface="Times New Roman"/>
              </a:rPr>
              <a:t>2</a:t>
            </a:r>
            <a:r>
              <a:rPr sz="2850" spc="-367" baseline="-23391" dirty="0">
                <a:latin typeface="Times New Roman"/>
                <a:cs typeface="Times New Roman"/>
              </a:rPr>
              <a:t> </a:t>
            </a:r>
            <a:r>
              <a:rPr sz="2850" spc="5" dirty="0">
                <a:latin typeface="Times New Roman"/>
                <a:cs typeface="Times New Roman"/>
              </a:rPr>
              <a:t>)</a:t>
            </a:r>
            <a:endParaRPr sz="2850">
              <a:latin typeface="Times New Roman"/>
              <a:cs typeface="Times New Roman"/>
            </a:endParaRPr>
          </a:p>
        </p:txBody>
      </p:sp>
      <p:sp>
        <p:nvSpPr>
          <p:cNvPr id="15" name="object 15"/>
          <p:cNvSpPr/>
          <p:nvPr/>
        </p:nvSpPr>
        <p:spPr>
          <a:xfrm>
            <a:off x="4447014" y="3924308"/>
            <a:ext cx="3724910" cy="0"/>
          </a:xfrm>
          <a:custGeom>
            <a:avLst/>
            <a:gdLst/>
            <a:ahLst/>
            <a:cxnLst/>
            <a:rect l="l" t="t" r="r" b="b"/>
            <a:pathLst>
              <a:path w="3724909">
                <a:moveTo>
                  <a:pt x="0" y="0"/>
                </a:moveTo>
                <a:lnTo>
                  <a:pt x="3724521" y="0"/>
                </a:lnTo>
              </a:path>
            </a:pathLst>
          </a:custGeom>
          <a:ln w="18039">
            <a:solidFill>
              <a:srgbClr val="000000"/>
            </a:solidFill>
          </a:ln>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34297" y="421639"/>
            <a:ext cx="7388225" cy="421640"/>
          </a:xfrm>
          <a:prstGeom prst="rect">
            <a:avLst/>
          </a:prstGeom>
        </p:spPr>
        <p:txBody>
          <a:bodyPr vert="horz" wrap="square" lIns="0" tIns="12700" rIns="0" bIns="0" rtlCol="0">
            <a:spAutoFit/>
          </a:bodyPr>
          <a:lstStyle/>
          <a:p>
            <a:pPr marL="12700">
              <a:lnSpc>
                <a:spcPct val="100000"/>
              </a:lnSpc>
              <a:spcBef>
                <a:spcPts val="100"/>
              </a:spcBef>
            </a:pPr>
            <a:r>
              <a:rPr sz="2600" spc="-5" dirty="0"/>
              <a:t>Does phrase appear more with</a:t>
            </a:r>
            <a:r>
              <a:rPr sz="2600" dirty="0"/>
              <a:t> </a:t>
            </a:r>
            <a:r>
              <a:rPr sz="2600" spc="-5" dirty="0"/>
              <a:t>“poor” or “excellent”?</a:t>
            </a:r>
            <a:endParaRPr sz="2600" dirty="0"/>
          </a:p>
        </p:txBody>
      </p:sp>
      <p:sp>
        <p:nvSpPr>
          <p:cNvPr id="7" name="object 7"/>
          <p:cNvSpPr txBox="1"/>
          <p:nvPr/>
        </p:nvSpPr>
        <p:spPr>
          <a:xfrm>
            <a:off x="265658" y="1236662"/>
            <a:ext cx="8581390" cy="414020"/>
          </a:xfrm>
          <a:prstGeom prst="rect">
            <a:avLst/>
          </a:prstGeom>
        </p:spPr>
        <p:txBody>
          <a:bodyPr vert="horz" wrap="square" lIns="0" tIns="12700" rIns="0" bIns="0" rtlCol="0">
            <a:spAutoFit/>
          </a:bodyPr>
          <a:lstStyle/>
          <a:p>
            <a:pPr marL="12700">
              <a:lnSpc>
                <a:spcPct val="100000"/>
              </a:lnSpc>
              <a:spcBef>
                <a:spcPts val="100"/>
              </a:spcBef>
            </a:pPr>
            <a:r>
              <a:rPr sz="2550" spc="-5" dirty="0">
                <a:latin typeface="Times New Roman"/>
                <a:cs typeface="Times New Roman"/>
              </a:rPr>
              <a:t>Polarity(</a:t>
            </a:r>
            <a:r>
              <a:rPr sz="2550" spc="-375" dirty="0">
                <a:latin typeface="Times New Roman"/>
                <a:cs typeface="Times New Roman"/>
              </a:rPr>
              <a:t> </a:t>
            </a:r>
            <a:r>
              <a:rPr sz="2550" i="1" dirty="0">
                <a:latin typeface="Times New Roman"/>
                <a:cs typeface="Times New Roman"/>
              </a:rPr>
              <a:t>phrase</a:t>
            </a:r>
            <a:r>
              <a:rPr sz="2550" dirty="0">
                <a:latin typeface="Times New Roman"/>
                <a:cs typeface="Times New Roman"/>
              </a:rPr>
              <a:t>)</a:t>
            </a:r>
            <a:r>
              <a:rPr sz="2550" spc="-200" dirty="0">
                <a:latin typeface="Times New Roman"/>
                <a:cs typeface="Times New Roman"/>
              </a:rPr>
              <a:t> </a:t>
            </a:r>
            <a:r>
              <a:rPr sz="2550" dirty="0">
                <a:latin typeface="Symbol"/>
                <a:cs typeface="Symbol"/>
              </a:rPr>
              <a:t></a:t>
            </a:r>
            <a:r>
              <a:rPr sz="2550" spc="-95" dirty="0">
                <a:latin typeface="Times New Roman"/>
                <a:cs typeface="Times New Roman"/>
              </a:rPr>
              <a:t> </a:t>
            </a:r>
            <a:r>
              <a:rPr sz="2550" spc="-5" dirty="0">
                <a:latin typeface="Times New Roman"/>
                <a:cs typeface="Times New Roman"/>
              </a:rPr>
              <a:t>PMI(</a:t>
            </a:r>
            <a:r>
              <a:rPr sz="2550" spc="-370" dirty="0">
                <a:latin typeface="Times New Roman"/>
                <a:cs typeface="Times New Roman"/>
              </a:rPr>
              <a:t> </a:t>
            </a:r>
            <a:r>
              <a:rPr sz="2550" i="1" spc="-15" dirty="0">
                <a:latin typeface="Times New Roman"/>
                <a:cs typeface="Times New Roman"/>
              </a:rPr>
              <a:t>phrase</a:t>
            </a:r>
            <a:r>
              <a:rPr sz="2550" spc="-15" dirty="0">
                <a:latin typeface="Times New Roman"/>
                <a:cs typeface="Times New Roman"/>
              </a:rPr>
              <a:t>,"excellent")</a:t>
            </a:r>
            <a:r>
              <a:rPr sz="2550" spc="-330" dirty="0">
                <a:latin typeface="Times New Roman"/>
                <a:cs typeface="Times New Roman"/>
              </a:rPr>
              <a:t> </a:t>
            </a:r>
            <a:r>
              <a:rPr sz="2550" dirty="0">
                <a:latin typeface="Symbol"/>
                <a:cs typeface="Symbol"/>
              </a:rPr>
              <a:t></a:t>
            </a:r>
            <a:r>
              <a:rPr sz="2550" spc="-225" dirty="0">
                <a:latin typeface="Times New Roman"/>
                <a:cs typeface="Times New Roman"/>
              </a:rPr>
              <a:t> </a:t>
            </a:r>
            <a:r>
              <a:rPr sz="2550" spc="-5" dirty="0">
                <a:latin typeface="Times New Roman"/>
                <a:cs typeface="Times New Roman"/>
              </a:rPr>
              <a:t>PMI(</a:t>
            </a:r>
            <a:r>
              <a:rPr sz="2550" spc="-370" dirty="0">
                <a:latin typeface="Times New Roman"/>
                <a:cs typeface="Times New Roman"/>
              </a:rPr>
              <a:t> </a:t>
            </a:r>
            <a:r>
              <a:rPr sz="2550" i="1" spc="-10" dirty="0">
                <a:latin typeface="Times New Roman"/>
                <a:cs typeface="Times New Roman"/>
              </a:rPr>
              <a:t>phrase</a:t>
            </a:r>
            <a:r>
              <a:rPr sz="2550" spc="-10" dirty="0">
                <a:latin typeface="Times New Roman"/>
                <a:cs typeface="Times New Roman"/>
              </a:rPr>
              <a:t>,"poor")</a:t>
            </a:r>
            <a:endParaRPr sz="2550">
              <a:latin typeface="Times New Roman"/>
              <a:cs typeface="Times New Roman"/>
            </a:endParaRPr>
          </a:p>
        </p:txBody>
      </p:sp>
      <p:sp>
        <p:nvSpPr>
          <p:cNvPr id="8" name="object 8"/>
          <p:cNvSpPr txBox="1"/>
          <p:nvPr/>
        </p:nvSpPr>
        <p:spPr>
          <a:xfrm>
            <a:off x="1975391" y="4298818"/>
            <a:ext cx="116205" cy="242570"/>
          </a:xfrm>
          <a:prstGeom prst="rect">
            <a:avLst/>
          </a:prstGeom>
        </p:spPr>
        <p:txBody>
          <a:bodyPr vert="horz" wrap="square" lIns="0" tIns="15240" rIns="0" bIns="0" rtlCol="0">
            <a:spAutoFit/>
          </a:bodyPr>
          <a:lstStyle/>
          <a:p>
            <a:pPr marL="12700">
              <a:lnSpc>
                <a:spcPct val="100000"/>
              </a:lnSpc>
              <a:spcBef>
                <a:spcPts val="120"/>
              </a:spcBef>
            </a:pPr>
            <a:r>
              <a:rPr sz="1400" spc="10" dirty="0">
                <a:latin typeface="Times New Roman"/>
                <a:cs typeface="Times New Roman"/>
              </a:rPr>
              <a:t>2</a:t>
            </a:r>
            <a:endParaRPr sz="1400">
              <a:latin typeface="Times New Roman"/>
              <a:cs typeface="Times New Roman"/>
            </a:endParaRPr>
          </a:p>
        </p:txBody>
      </p:sp>
      <p:sp>
        <p:nvSpPr>
          <p:cNvPr id="9" name="object 9"/>
          <p:cNvSpPr txBox="1"/>
          <p:nvPr/>
        </p:nvSpPr>
        <p:spPr>
          <a:xfrm>
            <a:off x="2281389" y="4337884"/>
            <a:ext cx="5401945" cy="400685"/>
          </a:xfrm>
          <a:prstGeom prst="rect">
            <a:avLst/>
          </a:prstGeom>
        </p:spPr>
        <p:txBody>
          <a:bodyPr vert="horz" wrap="square" lIns="0" tIns="13970" rIns="0" bIns="0" rtlCol="0">
            <a:spAutoFit/>
          </a:bodyPr>
          <a:lstStyle/>
          <a:p>
            <a:pPr marL="12700">
              <a:lnSpc>
                <a:spcPct val="100000"/>
              </a:lnSpc>
              <a:spcBef>
                <a:spcPts val="110"/>
              </a:spcBef>
            </a:pPr>
            <a:r>
              <a:rPr sz="2450" dirty="0">
                <a:latin typeface="Times New Roman"/>
                <a:cs typeface="Times New Roman"/>
              </a:rPr>
              <a:t>hits(</a:t>
            </a:r>
            <a:r>
              <a:rPr sz="2450" i="1" dirty="0">
                <a:latin typeface="Times New Roman"/>
                <a:cs typeface="Times New Roman"/>
              </a:rPr>
              <a:t>phrase</a:t>
            </a:r>
            <a:r>
              <a:rPr sz="2450" i="1" spc="100" dirty="0">
                <a:latin typeface="Times New Roman"/>
                <a:cs typeface="Times New Roman"/>
              </a:rPr>
              <a:t> </a:t>
            </a:r>
            <a:r>
              <a:rPr sz="2450" spc="-10" dirty="0">
                <a:latin typeface="Times New Roman"/>
                <a:cs typeface="Times New Roman"/>
              </a:rPr>
              <a:t>NEAR</a:t>
            </a:r>
            <a:r>
              <a:rPr sz="2450" spc="-5" dirty="0">
                <a:latin typeface="Times New Roman"/>
                <a:cs typeface="Times New Roman"/>
              </a:rPr>
              <a:t> "poor")hits("excellent")</a:t>
            </a:r>
            <a:endParaRPr sz="2450">
              <a:latin typeface="Times New Roman"/>
              <a:cs typeface="Times New Roman"/>
            </a:endParaRPr>
          </a:p>
        </p:txBody>
      </p:sp>
      <p:sp>
        <p:nvSpPr>
          <p:cNvPr id="10" name="object 10"/>
          <p:cNvSpPr txBox="1"/>
          <p:nvPr/>
        </p:nvSpPr>
        <p:spPr>
          <a:xfrm>
            <a:off x="2114926" y="4362299"/>
            <a:ext cx="146050" cy="400685"/>
          </a:xfrm>
          <a:prstGeom prst="rect">
            <a:avLst/>
          </a:prstGeom>
        </p:spPr>
        <p:txBody>
          <a:bodyPr vert="horz" wrap="square" lIns="0" tIns="13970" rIns="0" bIns="0" rtlCol="0">
            <a:spAutoFit/>
          </a:bodyPr>
          <a:lstStyle/>
          <a:p>
            <a:pPr marL="12700">
              <a:lnSpc>
                <a:spcPct val="100000"/>
              </a:lnSpc>
              <a:spcBef>
                <a:spcPts val="110"/>
              </a:spcBef>
            </a:pPr>
            <a:r>
              <a:rPr sz="2450" spc="5" dirty="0">
                <a:latin typeface="Symbol"/>
                <a:cs typeface="Symbol"/>
              </a:rPr>
              <a:t></a:t>
            </a:r>
            <a:endParaRPr sz="2450">
              <a:latin typeface="Symbol"/>
              <a:cs typeface="Symbol"/>
            </a:endParaRPr>
          </a:p>
        </p:txBody>
      </p:sp>
      <p:sp>
        <p:nvSpPr>
          <p:cNvPr id="11" name="object 11"/>
          <p:cNvSpPr txBox="1"/>
          <p:nvPr/>
        </p:nvSpPr>
        <p:spPr>
          <a:xfrm>
            <a:off x="1299642" y="3900840"/>
            <a:ext cx="6560820" cy="588645"/>
          </a:xfrm>
          <a:prstGeom prst="rect">
            <a:avLst/>
          </a:prstGeom>
        </p:spPr>
        <p:txBody>
          <a:bodyPr vert="horz" wrap="square" lIns="0" tIns="13970" rIns="0" bIns="0" rtlCol="0">
            <a:spAutoFit/>
          </a:bodyPr>
          <a:lstStyle/>
          <a:p>
            <a:pPr marL="827405">
              <a:lnSpc>
                <a:spcPts val="2210"/>
              </a:lnSpc>
              <a:spcBef>
                <a:spcPts val="110"/>
              </a:spcBef>
            </a:pPr>
            <a:r>
              <a:rPr sz="3675" spc="195" baseline="11337" dirty="0">
                <a:latin typeface="Symbol"/>
                <a:cs typeface="Symbol"/>
              </a:rPr>
              <a:t></a:t>
            </a:r>
            <a:r>
              <a:rPr sz="3675" spc="-375" baseline="11337" dirty="0">
                <a:latin typeface="Times New Roman"/>
                <a:cs typeface="Times New Roman"/>
              </a:rPr>
              <a:t> </a:t>
            </a:r>
            <a:r>
              <a:rPr sz="2450" u="heavy" spc="5" dirty="0">
                <a:uFill>
                  <a:solidFill>
                    <a:srgbClr val="000000"/>
                  </a:solidFill>
                </a:uFill>
                <a:latin typeface="Times New Roman"/>
                <a:cs typeface="Times New Roman"/>
              </a:rPr>
              <a:t>h</a:t>
            </a:r>
            <a:r>
              <a:rPr sz="2450" u="heavy" dirty="0">
                <a:uFill>
                  <a:solidFill>
                    <a:srgbClr val="000000"/>
                  </a:solidFill>
                </a:uFill>
                <a:latin typeface="Times New Roman"/>
                <a:cs typeface="Times New Roman"/>
              </a:rPr>
              <a:t>its</a:t>
            </a:r>
            <a:r>
              <a:rPr sz="2450" u="heavy" spc="-15" dirty="0">
                <a:uFill>
                  <a:solidFill>
                    <a:srgbClr val="000000"/>
                  </a:solidFill>
                </a:uFill>
                <a:latin typeface="Times New Roman"/>
                <a:cs typeface="Times New Roman"/>
              </a:rPr>
              <a:t>(</a:t>
            </a:r>
            <a:r>
              <a:rPr sz="2450" i="1" u="heavy" spc="5" dirty="0">
                <a:uFill>
                  <a:solidFill>
                    <a:srgbClr val="000000"/>
                  </a:solidFill>
                </a:uFill>
                <a:latin typeface="Times New Roman"/>
                <a:cs typeface="Times New Roman"/>
              </a:rPr>
              <a:t>ph</a:t>
            </a:r>
            <a:r>
              <a:rPr sz="2450" i="1" u="heavy" dirty="0">
                <a:uFill>
                  <a:solidFill>
                    <a:srgbClr val="000000"/>
                  </a:solidFill>
                </a:uFill>
                <a:latin typeface="Times New Roman"/>
                <a:cs typeface="Times New Roman"/>
              </a:rPr>
              <a:t>r</a:t>
            </a:r>
            <a:r>
              <a:rPr sz="2450" i="1" u="heavy" spc="5" dirty="0">
                <a:uFill>
                  <a:solidFill>
                    <a:srgbClr val="000000"/>
                  </a:solidFill>
                </a:uFill>
                <a:latin typeface="Times New Roman"/>
                <a:cs typeface="Times New Roman"/>
              </a:rPr>
              <a:t>a</a:t>
            </a:r>
            <a:r>
              <a:rPr sz="2450" i="1" u="heavy" dirty="0">
                <a:uFill>
                  <a:solidFill>
                    <a:srgbClr val="000000"/>
                  </a:solidFill>
                </a:uFill>
                <a:latin typeface="Times New Roman"/>
                <a:cs typeface="Times New Roman"/>
              </a:rPr>
              <a:t>s</a:t>
            </a:r>
            <a:r>
              <a:rPr sz="2450" i="1" u="heavy" spc="5" dirty="0">
                <a:uFill>
                  <a:solidFill>
                    <a:srgbClr val="000000"/>
                  </a:solidFill>
                </a:uFill>
                <a:latin typeface="Times New Roman"/>
                <a:cs typeface="Times New Roman"/>
              </a:rPr>
              <a:t>e</a:t>
            </a:r>
            <a:r>
              <a:rPr sz="2450" i="1" u="heavy" spc="110" dirty="0">
                <a:uFill>
                  <a:solidFill>
                    <a:srgbClr val="000000"/>
                  </a:solidFill>
                </a:uFill>
                <a:latin typeface="Times New Roman"/>
                <a:cs typeface="Times New Roman"/>
              </a:rPr>
              <a:t> </a:t>
            </a:r>
            <a:r>
              <a:rPr sz="2450" u="heavy" spc="-15" dirty="0">
                <a:uFill>
                  <a:solidFill>
                    <a:srgbClr val="000000"/>
                  </a:solidFill>
                </a:uFill>
                <a:latin typeface="Times New Roman"/>
                <a:cs typeface="Times New Roman"/>
              </a:rPr>
              <a:t>N</a:t>
            </a:r>
            <a:r>
              <a:rPr sz="2450" u="heavy" spc="-10" dirty="0">
                <a:uFill>
                  <a:solidFill>
                    <a:srgbClr val="000000"/>
                  </a:solidFill>
                </a:uFill>
                <a:latin typeface="Times New Roman"/>
                <a:cs typeface="Times New Roman"/>
              </a:rPr>
              <a:t>E</a:t>
            </a:r>
            <a:r>
              <a:rPr sz="2450" u="heavy" spc="-15" dirty="0">
                <a:uFill>
                  <a:solidFill>
                    <a:srgbClr val="000000"/>
                  </a:solidFill>
                </a:uFill>
                <a:latin typeface="Times New Roman"/>
                <a:cs typeface="Times New Roman"/>
              </a:rPr>
              <a:t>A</a:t>
            </a:r>
            <a:r>
              <a:rPr sz="2450" u="heavy" spc="10" dirty="0">
                <a:uFill>
                  <a:solidFill>
                    <a:srgbClr val="000000"/>
                  </a:solidFill>
                </a:uFill>
                <a:latin typeface="Times New Roman"/>
                <a:cs typeface="Times New Roman"/>
              </a:rPr>
              <a:t>R</a:t>
            </a:r>
            <a:r>
              <a:rPr sz="2450" u="heavy" dirty="0">
                <a:uFill>
                  <a:solidFill>
                    <a:srgbClr val="000000"/>
                  </a:solidFill>
                </a:uFill>
                <a:latin typeface="Times New Roman"/>
                <a:cs typeface="Times New Roman"/>
              </a:rPr>
              <a:t> </a:t>
            </a:r>
            <a:r>
              <a:rPr sz="2450" u="heavy" spc="-15" dirty="0">
                <a:uFill>
                  <a:solidFill>
                    <a:srgbClr val="000000"/>
                  </a:solidFill>
                </a:uFill>
                <a:latin typeface="Times New Roman"/>
                <a:cs typeface="Times New Roman"/>
              </a:rPr>
              <a:t>"e</a:t>
            </a:r>
            <a:r>
              <a:rPr sz="2450" u="heavy" spc="5" dirty="0">
                <a:uFill>
                  <a:solidFill>
                    <a:srgbClr val="000000"/>
                  </a:solidFill>
                </a:uFill>
                <a:latin typeface="Times New Roman"/>
                <a:cs typeface="Times New Roman"/>
              </a:rPr>
              <a:t>x</a:t>
            </a:r>
            <a:r>
              <a:rPr sz="2450" u="heavy" spc="-15" dirty="0">
                <a:uFill>
                  <a:solidFill>
                    <a:srgbClr val="000000"/>
                  </a:solidFill>
                </a:uFill>
                <a:latin typeface="Times New Roman"/>
                <a:cs typeface="Times New Roman"/>
              </a:rPr>
              <a:t>ce</a:t>
            </a:r>
            <a:r>
              <a:rPr sz="2450" u="heavy" spc="-5" dirty="0">
                <a:uFill>
                  <a:solidFill>
                    <a:srgbClr val="000000"/>
                  </a:solidFill>
                </a:uFill>
                <a:latin typeface="Times New Roman"/>
                <a:cs typeface="Times New Roman"/>
              </a:rPr>
              <a:t>ll</a:t>
            </a:r>
            <a:r>
              <a:rPr sz="2450" u="heavy" spc="-15" dirty="0">
                <a:uFill>
                  <a:solidFill>
                    <a:srgbClr val="000000"/>
                  </a:solidFill>
                </a:uFill>
                <a:latin typeface="Times New Roman"/>
                <a:cs typeface="Times New Roman"/>
              </a:rPr>
              <a:t>e</a:t>
            </a:r>
            <a:r>
              <a:rPr sz="2450" u="heavy" spc="5" dirty="0">
                <a:uFill>
                  <a:solidFill>
                    <a:srgbClr val="000000"/>
                  </a:solidFill>
                </a:uFill>
                <a:latin typeface="Times New Roman"/>
                <a:cs typeface="Times New Roman"/>
              </a:rPr>
              <a:t>n</a:t>
            </a:r>
            <a:r>
              <a:rPr sz="2450" u="heavy" spc="-5" dirty="0">
                <a:uFill>
                  <a:solidFill>
                    <a:srgbClr val="000000"/>
                  </a:solidFill>
                </a:uFill>
                <a:latin typeface="Times New Roman"/>
                <a:cs typeface="Times New Roman"/>
              </a:rPr>
              <a:t>t</a:t>
            </a:r>
            <a:r>
              <a:rPr sz="2450" u="heavy" spc="-15" dirty="0">
                <a:uFill>
                  <a:solidFill>
                    <a:srgbClr val="000000"/>
                  </a:solidFill>
                </a:uFill>
                <a:latin typeface="Times New Roman"/>
                <a:cs typeface="Times New Roman"/>
              </a:rPr>
              <a:t>")</a:t>
            </a:r>
            <a:r>
              <a:rPr sz="2450" u="heavy" spc="5" dirty="0">
                <a:uFill>
                  <a:solidFill>
                    <a:srgbClr val="000000"/>
                  </a:solidFill>
                </a:uFill>
                <a:latin typeface="Times New Roman"/>
                <a:cs typeface="Times New Roman"/>
              </a:rPr>
              <a:t>h</a:t>
            </a:r>
            <a:r>
              <a:rPr sz="2450" u="heavy" dirty="0">
                <a:uFill>
                  <a:solidFill>
                    <a:srgbClr val="000000"/>
                  </a:solidFill>
                </a:uFill>
                <a:latin typeface="Times New Roman"/>
                <a:cs typeface="Times New Roman"/>
              </a:rPr>
              <a:t>its</a:t>
            </a:r>
            <a:r>
              <a:rPr sz="2450" u="heavy" spc="-15" dirty="0">
                <a:uFill>
                  <a:solidFill>
                    <a:srgbClr val="000000"/>
                  </a:solidFill>
                </a:uFill>
                <a:latin typeface="Times New Roman"/>
                <a:cs typeface="Times New Roman"/>
              </a:rPr>
              <a:t>("</a:t>
            </a:r>
            <a:r>
              <a:rPr sz="2450" u="heavy" spc="5" dirty="0">
                <a:uFill>
                  <a:solidFill>
                    <a:srgbClr val="000000"/>
                  </a:solidFill>
                </a:uFill>
                <a:latin typeface="Times New Roman"/>
                <a:cs typeface="Times New Roman"/>
              </a:rPr>
              <a:t>poo</a:t>
            </a:r>
            <a:r>
              <a:rPr sz="2450" u="heavy" spc="-15" dirty="0">
                <a:uFill>
                  <a:solidFill>
                    <a:srgbClr val="000000"/>
                  </a:solidFill>
                </a:uFill>
                <a:latin typeface="Times New Roman"/>
                <a:cs typeface="Times New Roman"/>
              </a:rPr>
              <a:t>r"</a:t>
            </a:r>
            <a:r>
              <a:rPr sz="2450" u="heavy" spc="5" dirty="0">
                <a:uFill>
                  <a:solidFill>
                    <a:srgbClr val="000000"/>
                  </a:solidFill>
                </a:uFill>
                <a:latin typeface="Times New Roman"/>
                <a:cs typeface="Times New Roman"/>
              </a:rPr>
              <a:t>)</a:t>
            </a:r>
            <a:r>
              <a:rPr sz="2450" spc="-370" dirty="0">
                <a:latin typeface="Times New Roman"/>
                <a:cs typeface="Times New Roman"/>
              </a:rPr>
              <a:t> </a:t>
            </a:r>
            <a:r>
              <a:rPr sz="3675" spc="7" baseline="11337" dirty="0">
                <a:latin typeface="Symbol"/>
                <a:cs typeface="Symbol"/>
              </a:rPr>
              <a:t></a:t>
            </a:r>
            <a:endParaRPr sz="3675" baseline="11337">
              <a:latin typeface="Symbol"/>
              <a:cs typeface="Symbol"/>
            </a:endParaRPr>
          </a:p>
          <a:p>
            <a:pPr marL="38100">
              <a:lnSpc>
                <a:spcPts val="2210"/>
              </a:lnSpc>
            </a:pPr>
            <a:r>
              <a:rPr sz="2450" spc="5" dirty="0">
                <a:latin typeface="Symbol"/>
                <a:cs typeface="Symbol"/>
              </a:rPr>
              <a:t></a:t>
            </a:r>
            <a:r>
              <a:rPr sz="2450" spc="-135" dirty="0">
                <a:latin typeface="Times New Roman"/>
                <a:cs typeface="Times New Roman"/>
              </a:rPr>
              <a:t> </a:t>
            </a:r>
            <a:r>
              <a:rPr sz="2450" spc="5" dirty="0">
                <a:latin typeface="Times New Roman"/>
                <a:cs typeface="Times New Roman"/>
              </a:rPr>
              <a:t>log</a:t>
            </a:r>
            <a:endParaRPr sz="2450">
              <a:latin typeface="Times New Roman"/>
              <a:cs typeface="Times New Roman"/>
            </a:endParaRPr>
          </a:p>
        </p:txBody>
      </p:sp>
      <p:sp>
        <p:nvSpPr>
          <p:cNvPr id="12" name="object 12"/>
          <p:cNvSpPr txBox="1"/>
          <p:nvPr/>
        </p:nvSpPr>
        <p:spPr>
          <a:xfrm>
            <a:off x="7688991" y="4362299"/>
            <a:ext cx="146050" cy="400685"/>
          </a:xfrm>
          <a:prstGeom prst="rect">
            <a:avLst/>
          </a:prstGeom>
        </p:spPr>
        <p:txBody>
          <a:bodyPr vert="horz" wrap="square" lIns="0" tIns="13970" rIns="0" bIns="0" rtlCol="0">
            <a:spAutoFit/>
          </a:bodyPr>
          <a:lstStyle/>
          <a:p>
            <a:pPr marL="12700">
              <a:lnSpc>
                <a:spcPct val="100000"/>
              </a:lnSpc>
              <a:spcBef>
                <a:spcPts val="110"/>
              </a:spcBef>
            </a:pPr>
            <a:r>
              <a:rPr sz="2450" spc="5" dirty="0">
                <a:latin typeface="Symbol"/>
                <a:cs typeface="Symbol"/>
              </a:rPr>
              <a:t></a:t>
            </a:r>
            <a:endParaRPr sz="2450">
              <a:latin typeface="Symbol"/>
              <a:cs typeface="Symbol"/>
            </a:endParaRPr>
          </a:p>
        </p:txBody>
      </p:sp>
      <p:sp>
        <p:nvSpPr>
          <p:cNvPr id="13" name="object 13"/>
          <p:cNvSpPr txBox="1"/>
          <p:nvPr/>
        </p:nvSpPr>
        <p:spPr>
          <a:xfrm>
            <a:off x="2114926" y="4127907"/>
            <a:ext cx="5720080" cy="400685"/>
          </a:xfrm>
          <a:prstGeom prst="rect">
            <a:avLst/>
          </a:prstGeom>
        </p:spPr>
        <p:txBody>
          <a:bodyPr vert="horz" wrap="square" lIns="0" tIns="13970" rIns="0" bIns="0" rtlCol="0">
            <a:spAutoFit/>
          </a:bodyPr>
          <a:lstStyle/>
          <a:p>
            <a:pPr marL="12700">
              <a:lnSpc>
                <a:spcPct val="100000"/>
              </a:lnSpc>
              <a:spcBef>
                <a:spcPts val="110"/>
              </a:spcBef>
              <a:tabLst>
                <a:tab pos="5586095" algn="l"/>
              </a:tabLst>
            </a:pPr>
            <a:r>
              <a:rPr sz="2450" spc="-735" dirty="0">
                <a:latin typeface="Symbol"/>
                <a:cs typeface="Symbol"/>
              </a:rPr>
              <a:t></a:t>
            </a:r>
            <a:r>
              <a:rPr sz="2450" spc="-735" dirty="0">
                <a:latin typeface="Times New Roman"/>
                <a:cs typeface="Times New Roman"/>
              </a:rPr>
              <a:t>	</a:t>
            </a:r>
            <a:r>
              <a:rPr sz="2450" spc="-735" dirty="0">
                <a:latin typeface="Symbol"/>
                <a:cs typeface="Symbol"/>
              </a:rPr>
              <a:t></a:t>
            </a:r>
            <a:endParaRPr sz="2450">
              <a:latin typeface="Symbol"/>
              <a:cs typeface="Symbol"/>
            </a:endParaRPr>
          </a:p>
        </p:txBody>
      </p:sp>
      <p:sp>
        <p:nvSpPr>
          <p:cNvPr id="14" name="object 14"/>
          <p:cNvSpPr txBox="1"/>
          <p:nvPr/>
        </p:nvSpPr>
        <p:spPr>
          <a:xfrm>
            <a:off x="708818" y="2115810"/>
            <a:ext cx="607695" cy="367665"/>
          </a:xfrm>
          <a:prstGeom prst="rect">
            <a:avLst/>
          </a:prstGeom>
        </p:spPr>
        <p:txBody>
          <a:bodyPr vert="horz" wrap="square" lIns="0" tIns="12065" rIns="0" bIns="0" rtlCol="0">
            <a:spAutoFit/>
          </a:bodyPr>
          <a:lstStyle/>
          <a:p>
            <a:pPr marL="12700">
              <a:lnSpc>
                <a:spcPct val="100000"/>
              </a:lnSpc>
              <a:spcBef>
                <a:spcPts val="95"/>
              </a:spcBef>
            </a:pPr>
            <a:r>
              <a:rPr sz="2250" dirty="0">
                <a:latin typeface="Symbol"/>
                <a:cs typeface="Symbol"/>
              </a:rPr>
              <a:t></a:t>
            </a:r>
            <a:r>
              <a:rPr sz="2250" spc="-90" dirty="0">
                <a:latin typeface="Times New Roman"/>
                <a:cs typeface="Times New Roman"/>
              </a:rPr>
              <a:t> </a:t>
            </a:r>
            <a:r>
              <a:rPr sz="2250" spc="-5" dirty="0">
                <a:latin typeface="Times New Roman"/>
                <a:cs typeface="Times New Roman"/>
              </a:rPr>
              <a:t>l</a:t>
            </a:r>
            <a:r>
              <a:rPr sz="2250" dirty="0">
                <a:latin typeface="Times New Roman"/>
                <a:cs typeface="Times New Roman"/>
              </a:rPr>
              <a:t>og</a:t>
            </a:r>
            <a:endParaRPr sz="2250">
              <a:latin typeface="Times New Roman"/>
              <a:cs typeface="Times New Roman"/>
            </a:endParaRPr>
          </a:p>
        </p:txBody>
      </p:sp>
      <p:sp>
        <p:nvSpPr>
          <p:cNvPr id="15" name="object 15"/>
          <p:cNvSpPr txBox="1"/>
          <p:nvPr/>
        </p:nvSpPr>
        <p:spPr>
          <a:xfrm>
            <a:off x="1301898" y="2307422"/>
            <a:ext cx="108585"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Times New Roman"/>
                <a:cs typeface="Times New Roman"/>
              </a:rPr>
              <a:t>2</a:t>
            </a:r>
            <a:endParaRPr sz="1300">
              <a:latin typeface="Times New Roman"/>
              <a:cs typeface="Times New Roman"/>
            </a:endParaRPr>
          </a:p>
        </p:txBody>
      </p:sp>
      <p:sp>
        <p:nvSpPr>
          <p:cNvPr id="16" name="object 16"/>
          <p:cNvSpPr/>
          <p:nvPr/>
        </p:nvSpPr>
        <p:spPr>
          <a:xfrm>
            <a:off x="1461194" y="2352429"/>
            <a:ext cx="3579495" cy="0"/>
          </a:xfrm>
          <a:custGeom>
            <a:avLst/>
            <a:gdLst/>
            <a:ahLst/>
            <a:cxnLst/>
            <a:rect l="l" t="t" r="r" b="b"/>
            <a:pathLst>
              <a:path w="3579495">
                <a:moveTo>
                  <a:pt x="0" y="0"/>
                </a:moveTo>
                <a:lnTo>
                  <a:pt x="3579316" y="0"/>
                </a:lnTo>
              </a:path>
            </a:pathLst>
          </a:custGeom>
          <a:ln w="14110">
            <a:solidFill>
              <a:srgbClr val="000000"/>
            </a:solidFill>
          </a:ln>
        </p:spPr>
        <p:txBody>
          <a:bodyPr wrap="square" lIns="0" tIns="0" rIns="0" bIns="0" rtlCol="0"/>
          <a:lstStyle/>
          <a:p>
            <a:endParaRPr/>
          </a:p>
        </p:txBody>
      </p:sp>
      <p:sp>
        <p:nvSpPr>
          <p:cNvPr id="17" name="object 17"/>
          <p:cNvSpPr txBox="1"/>
          <p:nvPr/>
        </p:nvSpPr>
        <p:spPr>
          <a:xfrm>
            <a:off x="5657353" y="2307422"/>
            <a:ext cx="108585"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Times New Roman"/>
                <a:cs typeface="Times New Roman"/>
              </a:rPr>
              <a:t>2</a:t>
            </a:r>
            <a:endParaRPr sz="1300">
              <a:latin typeface="Times New Roman"/>
              <a:cs typeface="Times New Roman"/>
            </a:endParaRPr>
          </a:p>
        </p:txBody>
      </p:sp>
      <p:sp>
        <p:nvSpPr>
          <p:cNvPr id="18" name="object 18"/>
          <p:cNvSpPr txBox="1"/>
          <p:nvPr/>
        </p:nvSpPr>
        <p:spPr>
          <a:xfrm>
            <a:off x="1428997" y="1944250"/>
            <a:ext cx="7498715" cy="367665"/>
          </a:xfrm>
          <a:prstGeom prst="rect">
            <a:avLst/>
          </a:prstGeom>
        </p:spPr>
        <p:txBody>
          <a:bodyPr vert="horz" wrap="square" lIns="0" tIns="12065" rIns="0" bIns="0" rtlCol="0">
            <a:spAutoFit/>
          </a:bodyPr>
          <a:lstStyle/>
          <a:p>
            <a:pPr marL="50800">
              <a:lnSpc>
                <a:spcPct val="100000"/>
              </a:lnSpc>
              <a:spcBef>
                <a:spcPts val="95"/>
              </a:spcBef>
              <a:tabLst>
                <a:tab pos="4405630" algn="l"/>
              </a:tabLst>
            </a:pPr>
            <a:r>
              <a:rPr sz="2250" spc="-5" dirty="0">
                <a:latin typeface="Times New Roman"/>
                <a:cs typeface="Times New Roman"/>
              </a:rPr>
              <a:t>hits(</a:t>
            </a:r>
            <a:r>
              <a:rPr sz="2250" i="1" spc="-5" dirty="0">
                <a:latin typeface="Times New Roman"/>
                <a:cs typeface="Times New Roman"/>
              </a:rPr>
              <a:t>phrase</a:t>
            </a:r>
            <a:r>
              <a:rPr sz="2250" i="1" spc="100" dirty="0">
                <a:latin typeface="Times New Roman"/>
                <a:cs typeface="Times New Roman"/>
              </a:rPr>
              <a:t> </a:t>
            </a:r>
            <a:r>
              <a:rPr sz="2250" spc="-15" dirty="0">
                <a:latin typeface="Times New Roman"/>
                <a:cs typeface="Times New Roman"/>
              </a:rPr>
              <a:t>NEAR</a:t>
            </a:r>
            <a:r>
              <a:rPr sz="2250" dirty="0">
                <a:latin typeface="Times New Roman"/>
                <a:cs typeface="Times New Roman"/>
              </a:rPr>
              <a:t> </a:t>
            </a:r>
            <a:r>
              <a:rPr sz="2250" spc="-10" dirty="0">
                <a:latin typeface="Times New Roman"/>
                <a:cs typeface="Times New Roman"/>
              </a:rPr>
              <a:t>"excellent")</a:t>
            </a:r>
            <a:r>
              <a:rPr sz="2250" spc="-120" dirty="0">
                <a:latin typeface="Times New Roman"/>
                <a:cs typeface="Times New Roman"/>
              </a:rPr>
              <a:t> </a:t>
            </a:r>
            <a:r>
              <a:rPr sz="3375" baseline="-33333" dirty="0">
                <a:latin typeface="Symbol"/>
                <a:cs typeface="Symbol"/>
              </a:rPr>
              <a:t></a:t>
            </a:r>
            <a:r>
              <a:rPr sz="3375" spc="-292" baseline="-33333" dirty="0">
                <a:latin typeface="Times New Roman"/>
                <a:cs typeface="Times New Roman"/>
              </a:rPr>
              <a:t> </a:t>
            </a:r>
            <a:r>
              <a:rPr sz="3375" spc="-7" baseline="-33333" dirty="0">
                <a:latin typeface="Times New Roman"/>
                <a:cs typeface="Times New Roman"/>
              </a:rPr>
              <a:t>log	</a:t>
            </a:r>
            <a:r>
              <a:rPr sz="2250" spc="-5" dirty="0">
                <a:latin typeface="Times New Roman"/>
                <a:cs typeface="Times New Roman"/>
              </a:rPr>
              <a:t>hits(</a:t>
            </a:r>
            <a:r>
              <a:rPr sz="2250" i="1" spc="-5" dirty="0">
                <a:latin typeface="Times New Roman"/>
                <a:cs typeface="Times New Roman"/>
              </a:rPr>
              <a:t>phrase</a:t>
            </a:r>
            <a:r>
              <a:rPr sz="2250" i="1" spc="65" dirty="0">
                <a:latin typeface="Times New Roman"/>
                <a:cs typeface="Times New Roman"/>
              </a:rPr>
              <a:t> </a:t>
            </a:r>
            <a:r>
              <a:rPr sz="2250" spc="-15" dirty="0">
                <a:latin typeface="Times New Roman"/>
                <a:cs typeface="Times New Roman"/>
              </a:rPr>
              <a:t>NEAR</a:t>
            </a:r>
            <a:r>
              <a:rPr sz="2250" spc="-35" dirty="0">
                <a:latin typeface="Times New Roman"/>
                <a:cs typeface="Times New Roman"/>
              </a:rPr>
              <a:t> </a:t>
            </a:r>
            <a:r>
              <a:rPr sz="2250" spc="-10" dirty="0">
                <a:latin typeface="Times New Roman"/>
                <a:cs typeface="Times New Roman"/>
              </a:rPr>
              <a:t>"poor")</a:t>
            </a:r>
            <a:endParaRPr sz="2250">
              <a:latin typeface="Times New Roman"/>
              <a:cs typeface="Times New Roman"/>
            </a:endParaRPr>
          </a:p>
        </p:txBody>
      </p:sp>
      <p:sp>
        <p:nvSpPr>
          <p:cNvPr id="19" name="object 19"/>
          <p:cNvSpPr txBox="1"/>
          <p:nvPr/>
        </p:nvSpPr>
        <p:spPr>
          <a:xfrm>
            <a:off x="1629320" y="2343070"/>
            <a:ext cx="7110730" cy="367665"/>
          </a:xfrm>
          <a:prstGeom prst="rect">
            <a:avLst/>
          </a:prstGeom>
        </p:spPr>
        <p:txBody>
          <a:bodyPr vert="horz" wrap="square" lIns="0" tIns="12065" rIns="0" bIns="0" rtlCol="0">
            <a:spAutoFit/>
          </a:bodyPr>
          <a:lstStyle/>
          <a:p>
            <a:pPr marL="12700">
              <a:lnSpc>
                <a:spcPct val="100000"/>
              </a:lnSpc>
              <a:spcBef>
                <a:spcPts val="95"/>
              </a:spcBef>
              <a:tabLst>
                <a:tab pos="4366895" algn="l"/>
              </a:tabLst>
            </a:pPr>
            <a:r>
              <a:rPr sz="2250" spc="-10" dirty="0">
                <a:latin typeface="Times New Roman"/>
                <a:cs typeface="Times New Roman"/>
              </a:rPr>
              <a:t>hits(</a:t>
            </a:r>
            <a:r>
              <a:rPr sz="2250" i="1" spc="-10" dirty="0">
                <a:latin typeface="Times New Roman"/>
                <a:cs typeface="Times New Roman"/>
              </a:rPr>
              <a:t>phrase</a:t>
            </a:r>
            <a:r>
              <a:rPr sz="2250" spc="-10" dirty="0">
                <a:latin typeface="Times New Roman"/>
                <a:cs typeface="Times New Roman"/>
              </a:rPr>
              <a:t>)hits("excellent")	hits(</a:t>
            </a:r>
            <a:r>
              <a:rPr sz="2250" i="1" spc="-10" dirty="0">
                <a:latin typeface="Times New Roman"/>
                <a:cs typeface="Times New Roman"/>
              </a:rPr>
              <a:t>phrase</a:t>
            </a:r>
            <a:r>
              <a:rPr sz="2250" spc="-10" dirty="0">
                <a:latin typeface="Times New Roman"/>
                <a:cs typeface="Times New Roman"/>
              </a:rPr>
              <a:t>)hits("poor")</a:t>
            </a:r>
            <a:endParaRPr sz="2250">
              <a:latin typeface="Times New Roman"/>
              <a:cs typeface="Times New Roman"/>
            </a:endParaRPr>
          </a:p>
        </p:txBody>
      </p:sp>
      <p:sp>
        <p:nvSpPr>
          <p:cNvPr id="20" name="object 20"/>
          <p:cNvSpPr/>
          <p:nvPr/>
        </p:nvSpPr>
        <p:spPr>
          <a:xfrm>
            <a:off x="5816649" y="2352429"/>
            <a:ext cx="3079115" cy="0"/>
          </a:xfrm>
          <a:custGeom>
            <a:avLst/>
            <a:gdLst/>
            <a:ahLst/>
            <a:cxnLst/>
            <a:rect l="l" t="t" r="r" b="b"/>
            <a:pathLst>
              <a:path w="3079115">
                <a:moveTo>
                  <a:pt x="0" y="0"/>
                </a:moveTo>
                <a:lnTo>
                  <a:pt x="3078509" y="0"/>
                </a:lnTo>
              </a:path>
            </a:pathLst>
          </a:custGeom>
          <a:ln w="14110">
            <a:solidFill>
              <a:srgbClr val="000000"/>
            </a:solidFill>
          </a:ln>
        </p:spPr>
        <p:txBody>
          <a:bodyPr wrap="square" lIns="0" tIns="0" rIns="0" bIns="0" rtlCol="0"/>
          <a:lstStyle/>
          <a:p>
            <a:endParaRPr/>
          </a:p>
        </p:txBody>
      </p:sp>
      <p:sp>
        <p:nvSpPr>
          <p:cNvPr id="21" name="object 21"/>
          <p:cNvSpPr txBox="1"/>
          <p:nvPr/>
        </p:nvSpPr>
        <p:spPr>
          <a:xfrm>
            <a:off x="861218" y="3030209"/>
            <a:ext cx="607695" cy="367665"/>
          </a:xfrm>
          <a:prstGeom prst="rect">
            <a:avLst/>
          </a:prstGeom>
        </p:spPr>
        <p:txBody>
          <a:bodyPr vert="horz" wrap="square" lIns="0" tIns="12065" rIns="0" bIns="0" rtlCol="0">
            <a:spAutoFit/>
          </a:bodyPr>
          <a:lstStyle/>
          <a:p>
            <a:pPr marL="12700">
              <a:lnSpc>
                <a:spcPct val="100000"/>
              </a:lnSpc>
              <a:spcBef>
                <a:spcPts val="95"/>
              </a:spcBef>
            </a:pPr>
            <a:r>
              <a:rPr sz="2250" dirty="0">
                <a:latin typeface="Symbol"/>
                <a:cs typeface="Symbol"/>
              </a:rPr>
              <a:t></a:t>
            </a:r>
            <a:r>
              <a:rPr sz="2250" spc="-90" dirty="0">
                <a:latin typeface="Times New Roman"/>
                <a:cs typeface="Times New Roman"/>
              </a:rPr>
              <a:t> </a:t>
            </a:r>
            <a:r>
              <a:rPr sz="2250" spc="-5" dirty="0">
                <a:latin typeface="Times New Roman"/>
                <a:cs typeface="Times New Roman"/>
              </a:rPr>
              <a:t>l</a:t>
            </a:r>
            <a:r>
              <a:rPr sz="2250" dirty="0">
                <a:latin typeface="Times New Roman"/>
                <a:cs typeface="Times New Roman"/>
              </a:rPr>
              <a:t>og</a:t>
            </a:r>
            <a:endParaRPr sz="2250">
              <a:latin typeface="Times New Roman"/>
              <a:cs typeface="Times New Roman"/>
            </a:endParaRPr>
          </a:p>
        </p:txBody>
      </p:sp>
      <p:sp>
        <p:nvSpPr>
          <p:cNvPr id="22" name="object 22"/>
          <p:cNvSpPr txBox="1"/>
          <p:nvPr/>
        </p:nvSpPr>
        <p:spPr>
          <a:xfrm>
            <a:off x="1454298" y="3221821"/>
            <a:ext cx="108585" cy="223520"/>
          </a:xfrm>
          <a:prstGeom prst="rect">
            <a:avLst/>
          </a:prstGeom>
        </p:spPr>
        <p:txBody>
          <a:bodyPr vert="horz" wrap="square" lIns="0" tIns="12065" rIns="0" bIns="0" rtlCol="0">
            <a:spAutoFit/>
          </a:bodyPr>
          <a:lstStyle/>
          <a:p>
            <a:pPr marL="12700">
              <a:lnSpc>
                <a:spcPct val="100000"/>
              </a:lnSpc>
              <a:spcBef>
                <a:spcPts val="95"/>
              </a:spcBef>
            </a:pPr>
            <a:r>
              <a:rPr sz="1300" dirty="0">
                <a:latin typeface="Times New Roman"/>
                <a:cs typeface="Times New Roman"/>
              </a:rPr>
              <a:t>2</a:t>
            </a:r>
            <a:endParaRPr sz="1300">
              <a:latin typeface="Times New Roman"/>
              <a:cs typeface="Times New Roman"/>
            </a:endParaRPr>
          </a:p>
        </p:txBody>
      </p:sp>
      <p:sp>
        <p:nvSpPr>
          <p:cNvPr id="23" name="object 23"/>
          <p:cNvSpPr/>
          <p:nvPr/>
        </p:nvSpPr>
        <p:spPr>
          <a:xfrm>
            <a:off x="1613594" y="3266829"/>
            <a:ext cx="3579495" cy="0"/>
          </a:xfrm>
          <a:custGeom>
            <a:avLst/>
            <a:gdLst/>
            <a:ahLst/>
            <a:cxnLst/>
            <a:rect l="l" t="t" r="r" b="b"/>
            <a:pathLst>
              <a:path w="3579495">
                <a:moveTo>
                  <a:pt x="0" y="0"/>
                </a:moveTo>
                <a:lnTo>
                  <a:pt x="3579315" y="0"/>
                </a:lnTo>
              </a:path>
            </a:pathLst>
          </a:custGeom>
          <a:ln w="14110">
            <a:solidFill>
              <a:srgbClr val="000000"/>
            </a:solidFill>
          </a:ln>
        </p:spPr>
        <p:txBody>
          <a:bodyPr wrap="square" lIns="0" tIns="0" rIns="0" bIns="0" rtlCol="0"/>
          <a:lstStyle/>
          <a:p>
            <a:endParaRPr/>
          </a:p>
        </p:txBody>
      </p:sp>
      <p:sp>
        <p:nvSpPr>
          <p:cNvPr id="24" name="object 24"/>
          <p:cNvSpPr txBox="1"/>
          <p:nvPr/>
        </p:nvSpPr>
        <p:spPr>
          <a:xfrm>
            <a:off x="1619497" y="2802057"/>
            <a:ext cx="6704330" cy="823594"/>
          </a:xfrm>
          <a:prstGeom prst="rect">
            <a:avLst/>
          </a:prstGeom>
        </p:spPr>
        <p:txBody>
          <a:bodyPr vert="horz" wrap="square" lIns="0" tIns="12700" rIns="0" bIns="0" rtlCol="0">
            <a:spAutoFit/>
          </a:bodyPr>
          <a:lstStyle/>
          <a:p>
            <a:pPr marL="174625" marR="5080" indent="-162560">
              <a:lnSpc>
                <a:spcPct val="116300"/>
              </a:lnSpc>
              <a:spcBef>
                <a:spcPts val="100"/>
              </a:spcBef>
              <a:tabLst>
                <a:tab pos="3637279" algn="l"/>
                <a:tab pos="3798570" algn="l"/>
              </a:tabLst>
            </a:pPr>
            <a:r>
              <a:rPr sz="2250" spc="-5" dirty="0">
                <a:latin typeface="Times New Roman"/>
                <a:cs typeface="Times New Roman"/>
              </a:rPr>
              <a:t>hits(</a:t>
            </a:r>
            <a:r>
              <a:rPr sz="2250" i="1" spc="-5" dirty="0">
                <a:latin typeface="Times New Roman"/>
                <a:cs typeface="Times New Roman"/>
              </a:rPr>
              <a:t>phrase</a:t>
            </a:r>
            <a:r>
              <a:rPr sz="2250" i="1" spc="100" dirty="0">
                <a:latin typeface="Times New Roman"/>
                <a:cs typeface="Times New Roman"/>
              </a:rPr>
              <a:t> </a:t>
            </a:r>
            <a:r>
              <a:rPr sz="2250" spc="-15" dirty="0">
                <a:latin typeface="Times New Roman"/>
                <a:cs typeface="Times New Roman"/>
              </a:rPr>
              <a:t>NEAR</a:t>
            </a:r>
            <a:r>
              <a:rPr sz="2250" dirty="0">
                <a:latin typeface="Times New Roman"/>
                <a:cs typeface="Times New Roman"/>
              </a:rPr>
              <a:t> </a:t>
            </a:r>
            <a:r>
              <a:rPr sz="2250" spc="-10" dirty="0">
                <a:latin typeface="Times New Roman"/>
                <a:cs typeface="Times New Roman"/>
              </a:rPr>
              <a:t>"excellent")		hits(</a:t>
            </a:r>
            <a:r>
              <a:rPr sz="2250" i="1" spc="-10" dirty="0">
                <a:latin typeface="Times New Roman"/>
                <a:cs typeface="Times New Roman"/>
              </a:rPr>
              <a:t>phrase</a:t>
            </a:r>
            <a:r>
              <a:rPr sz="2250" spc="-10" dirty="0">
                <a:latin typeface="Times New Roman"/>
                <a:cs typeface="Times New Roman"/>
              </a:rPr>
              <a:t>)hits("poor") </a:t>
            </a:r>
            <a:r>
              <a:rPr sz="2250" spc="-5" dirty="0">
                <a:latin typeface="Times New Roman"/>
                <a:cs typeface="Times New Roman"/>
              </a:rPr>
              <a:t> </a:t>
            </a:r>
            <a:r>
              <a:rPr sz="2250" spc="-10" dirty="0">
                <a:latin typeface="Times New Roman"/>
                <a:cs typeface="Times New Roman"/>
              </a:rPr>
              <a:t>hits(</a:t>
            </a:r>
            <a:r>
              <a:rPr sz="2250" i="1" spc="-10" dirty="0">
                <a:latin typeface="Times New Roman"/>
                <a:cs typeface="Times New Roman"/>
              </a:rPr>
              <a:t>phrase</a:t>
            </a:r>
            <a:r>
              <a:rPr sz="2250" spc="-10" dirty="0">
                <a:latin typeface="Times New Roman"/>
                <a:cs typeface="Times New Roman"/>
              </a:rPr>
              <a:t>)hits("excellent")	</a:t>
            </a:r>
            <a:r>
              <a:rPr sz="2250" spc="-5" dirty="0">
                <a:latin typeface="Times New Roman"/>
                <a:cs typeface="Times New Roman"/>
              </a:rPr>
              <a:t>hits(</a:t>
            </a:r>
            <a:r>
              <a:rPr sz="2250" i="1" spc="-5" dirty="0">
                <a:latin typeface="Times New Roman"/>
                <a:cs typeface="Times New Roman"/>
              </a:rPr>
              <a:t>phrase</a:t>
            </a:r>
            <a:r>
              <a:rPr sz="2250" i="1" spc="55" dirty="0">
                <a:latin typeface="Times New Roman"/>
                <a:cs typeface="Times New Roman"/>
              </a:rPr>
              <a:t> </a:t>
            </a:r>
            <a:r>
              <a:rPr sz="2250" spc="-15" dirty="0">
                <a:latin typeface="Times New Roman"/>
                <a:cs typeface="Times New Roman"/>
              </a:rPr>
              <a:t>NEAR</a:t>
            </a:r>
            <a:r>
              <a:rPr sz="2250" spc="-40" dirty="0">
                <a:latin typeface="Times New Roman"/>
                <a:cs typeface="Times New Roman"/>
              </a:rPr>
              <a:t> </a:t>
            </a:r>
            <a:r>
              <a:rPr sz="2250" spc="-10" dirty="0">
                <a:latin typeface="Times New Roman"/>
                <a:cs typeface="Times New Roman"/>
              </a:rPr>
              <a:t>"poor")</a:t>
            </a:r>
            <a:endParaRPr sz="2250">
              <a:latin typeface="Times New Roman"/>
              <a:cs typeface="Times New Roman"/>
            </a:endParaRPr>
          </a:p>
        </p:txBody>
      </p:sp>
      <p:sp>
        <p:nvSpPr>
          <p:cNvPr id="25" name="object 25"/>
          <p:cNvSpPr/>
          <p:nvPr/>
        </p:nvSpPr>
        <p:spPr>
          <a:xfrm>
            <a:off x="5238302" y="3266829"/>
            <a:ext cx="3079115" cy="0"/>
          </a:xfrm>
          <a:custGeom>
            <a:avLst/>
            <a:gdLst/>
            <a:ahLst/>
            <a:cxnLst/>
            <a:rect l="l" t="t" r="r" b="b"/>
            <a:pathLst>
              <a:path w="3079115">
                <a:moveTo>
                  <a:pt x="0" y="0"/>
                </a:moveTo>
                <a:lnTo>
                  <a:pt x="3078509" y="0"/>
                </a:lnTo>
              </a:path>
            </a:pathLst>
          </a:custGeom>
          <a:ln w="14110">
            <a:solidFill>
              <a:srgbClr val="000000"/>
            </a:solidFill>
          </a:ln>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330200"/>
            <a:ext cx="5716905" cy="513080"/>
          </a:xfrm>
          <a:prstGeom prst="rect">
            <a:avLst/>
          </a:prstGeom>
        </p:spPr>
        <p:txBody>
          <a:bodyPr vert="horz" wrap="square" lIns="0" tIns="12700" rIns="0" bIns="0" rtlCol="0">
            <a:spAutoFit/>
          </a:bodyPr>
          <a:lstStyle/>
          <a:p>
            <a:pPr marL="12700">
              <a:lnSpc>
                <a:spcPct val="100000"/>
              </a:lnSpc>
              <a:spcBef>
                <a:spcPts val="100"/>
              </a:spcBef>
            </a:pPr>
            <a:r>
              <a:rPr spc="-5" dirty="0"/>
              <a:t>Phra</a:t>
            </a:r>
            <a:r>
              <a:rPr dirty="0"/>
              <a:t>ses </a:t>
            </a:r>
            <a:r>
              <a:rPr spc="-5" dirty="0"/>
              <a:t>fro</a:t>
            </a:r>
            <a:r>
              <a:rPr dirty="0"/>
              <a:t>m</a:t>
            </a:r>
            <a:r>
              <a:rPr spc="-5" dirty="0"/>
              <a:t> </a:t>
            </a:r>
            <a:r>
              <a:rPr dirty="0"/>
              <a:t>a</a:t>
            </a:r>
            <a:r>
              <a:rPr spc="-5" dirty="0"/>
              <a:t> thumb</a:t>
            </a:r>
            <a:r>
              <a:rPr spc="-350" dirty="0"/>
              <a:t>s-­‐</a:t>
            </a:r>
            <a:r>
              <a:rPr spc="-575" dirty="0"/>
              <a:t>u</a:t>
            </a:r>
            <a:r>
              <a:rPr dirty="0"/>
              <a:t>p</a:t>
            </a:r>
            <a:r>
              <a:rPr spc="-5" dirty="0"/>
              <a:t> review</a:t>
            </a:r>
          </a:p>
        </p:txBody>
      </p:sp>
      <p:graphicFrame>
        <p:nvGraphicFramePr>
          <p:cNvPr id="7" name="object 7"/>
          <p:cNvGraphicFramePr>
            <a:graphicFrameLocks noGrp="1"/>
          </p:cNvGraphicFramePr>
          <p:nvPr/>
        </p:nvGraphicFramePr>
        <p:xfrm>
          <a:off x="2736850" y="1041399"/>
          <a:ext cx="4800600" cy="3931910"/>
        </p:xfrm>
        <a:graphic>
          <a:graphicData uri="http://schemas.openxmlformats.org/drawingml/2006/table">
            <a:tbl>
              <a:tblPr firstRow="1" bandRow="1">
                <a:tableStyleId>{2D5ABB26-0587-4C30-8999-92F81FD0307C}</a:tableStyleId>
              </a:tblPr>
              <a:tblGrid>
                <a:gridCol w="2554605">
                  <a:extLst>
                    <a:ext uri="{9D8B030D-6E8A-4147-A177-3AD203B41FA5}">
                      <a16:colId xmlns:a16="http://schemas.microsoft.com/office/drawing/2014/main" val="20000"/>
                    </a:ext>
                  </a:extLst>
                </a:gridCol>
                <a:gridCol w="110299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65759">
                <a:tc>
                  <a:txBody>
                    <a:bodyPr/>
                    <a:lstStyle/>
                    <a:p>
                      <a:pPr marL="91440">
                        <a:lnSpc>
                          <a:spcPct val="100000"/>
                        </a:lnSpc>
                        <a:spcBef>
                          <a:spcPts val="359"/>
                        </a:spcBef>
                      </a:pPr>
                      <a:r>
                        <a:rPr sz="1800" b="1" spc="-5" dirty="0">
                          <a:solidFill>
                            <a:srgbClr val="FFFFFF"/>
                          </a:solidFill>
                          <a:latin typeface="Calibri"/>
                          <a:cs typeface="Calibri"/>
                        </a:rPr>
                        <a:t>Phrase</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0805">
                        <a:lnSpc>
                          <a:spcPct val="100000"/>
                        </a:lnSpc>
                        <a:spcBef>
                          <a:spcPts val="359"/>
                        </a:spcBef>
                      </a:pPr>
                      <a:r>
                        <a:rPr sz="1800" b="1" dirty="0">
                          <a:solidFill>
                            <a:srgbClr val="FFFFFF"/>
                          </a:solidFill>
                          <a:latin typeface="Calibri"/>
                          <a:cs typeface="Calibri"/>
                        </a:rPr>
                        <a:t>POS</a:t>
                      </a:r>
                      <a:r>
                        <a:rPr sz="1800" b="1" spc="-50" dirty="0">
                          <a:solidFill>
                            <a:srgbClr val="FFFFFF"/>
                          </a:solidFill>
                          <a:latin typeface="Calibri"/>
                          <a:cs typeface="Calibri"/>
                        </a:rPr>
                        <a:t> </a:t>
                      </a:r>
                      <a:r>
                        <a:rPr sz="1800" b="1" spc="-5" dirty="0">
                          <a:solidFill>
                            <a:srgbClr val="FFFFFF"/>
                          </a:solidFill>
                          <a:latin typeface="Calibri"/>
                          <a:cs typeface="Calibri"/>
                        </a:rPr>
                        <a:t>tags</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1440">
                        <a:lnSpc>
                          <a:spcPct val="100000"/>
                        </a:lnSpc>
                        <a:spcBef>
                          <a:spcPts val="359"/>
                        </a:spcBef>
                      </a:pPr>
                      <a:r>
                        <a:rPr sz="1800" b="1" spc="-5" dirty="0">
                          <a:solidFill>
                            <a:srgbClr val="FFFFFF"/>
                          </a:solidFill>
                          <a:latin typeface="Calibri"/>
                          <a:cs typeface="Calibri"/>
                        </a:rPr>
                        <a:t>Polarity</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extLst>
                  <a:ext uri="{0D108BD9-81ED-4DB2-BD59-A6C34878D82A}">
                    <a16:rowId xmlns:a16="http://schemas.microsoft.com/office/drawing/2014/main" val="10000"/>
                  </a:ext>
                </a:extLst>
              </a:tr>
              <a:tr h="365760">
                <a:tc>
                  <a:txBody>
                    <a:bodyPr/>
                    <a:lstStyle/>
                    <a:p>
                      <a:pPr marL="91440">
                        <a:lnSpc>
                          <a:spcPct val="100000"/>
                        </a:lnSpc>
                        <a:spcBef>
                          <a:spcPts val="360"/>
                        </a:spcBef>
                      </a:pPr>
                      <a:r>
                        <a:rPr sz="1800" spc="-5" dirty="0">
                          <a:latin typeface="Calibri"/>
                          <a:cs typeface="Calibri"/>
                        </a:rPr>
                        <a:t>online</a:t>
                      </a:r>
                      <a:r>
                        <a:rPr sz="1800" spc="-45" dirty="0">
                          <a:latin typeface="Calibri"/>
                          <a:cs typeface="Calibri"/>
                        </a:rPr>
                        <a:t> </a:t>
                      </a:r>
                      <a:r>
                        <a:rPr sz="1800" spc="-5" dirty="0">
                          <a:latin typeface="Calibri"/>
                          <a:cs typeface="Calibri"/>
                        </a:rPr>
                        <a:t>service</a:t>
                      </a:r>
                      <a:endParaRPr sz="18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a:t>
                      </a:r>
                      <a:endParaRPr sz="18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tc>
                  <a:txBody>
                    <a:bodyPr/>
                    <a:lstStyle/>
                    <a:p>
                      <a:pPr marR="79375" algn="r">
                        <a:lnSpc>
                          <a:spcPct val="100000"/>
                        </a:lnSpc>
                        <a:spcBef>
                          <a:spcPts val="360"/>
                        </a:spcBef>
                      </a:pPr>
                      <a:r>
                        <a:rPr sz="1800" dirty="0">
                          <a:latin typeface="Courier New"/>
                          <a:cs typeface="Courier New"/>
                        </a:rPr>
                        <a:t>2.8</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1"/>
                  </a:ext>
                </a:extLst>
              </a:tr>
              <a:tr h="365759">
                <a:tc>
                  <a:txBody>
                    <a:bodyPr/>
                    <a:lstStyle/>
                    <a:p>
                      <a:pPr marL="91440">
                        <a:lnSpc>
                          <a:spcPct val="100000"/>
                        </a:lnSpc>
                        <a:spcBef>
                          <a:spcPts val="359"/>
                        </a:spcBef>
                      </a:pPr>
                      <a:r>
                        <a:rPr sz="1800" spc="-5" dirty="0">
                          <a:latin typeface="Calibri"/>
                          <a:cs typeface="Calibri"/>
                        </a:rPr>
                        <a:t>online</a:t>
                      </a:r>
                      <a:r>
                        <a:rPr sz="1800" spc="-40" dirty="0">
                          <a:latin typeface="Calibri"/>
                          <a:cs typeface="Calibri"/>
                        </a:rPr>
                        <a:t> </a:t>
                      </a:r>
                      <a:r>
                        <a:rPr sz="1800" spc="-5" dirty="0">
                          <a:latin typeface="Calibri"/>
                          <a:cs typeface="Calibri"/>
                        </a:rPr>
                        <a:t>experience</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0805">
                        <a:lnSpc>
                          <a:spcPct val="100000"/>
                        </a:lnSpc>
                        <a:spcBef>
                          <a:spcPts val="359"/>
                        </a:spcBef>
                      </a:pPr>
                      <a:r>
                        <a:rPr sz="1800" dirty="0">
                          <a:latin typeface="Calibri"/>
                          <a:cs typeface="Calibri"/>
                        </a:rPr>
                        <a:t>JJ</a:t>
                      </a:r>
                      <a:r>
                        <a:rPr sz="1800" spc="-50" dirty="0">
                          <a:latin typeface="Calibri"/>
                          <a:cs typeface="Calibri"/>
                        </a:rPr>
                        <a:t> </a:t>
                      </a:r>
                      <a:r>
                        <a:rPr sz="1800" dirty="0">
                          <a:latin typeface="Calibri"/>
                          <a:cs typeface="Calibri"/>
                        </a:rPr>
                        <a:t>NN</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9375" algn="r">
                        <a:lnSpc>
                          <a:spcPct val="100000"/>
                        </a:lnSpc>
                        <a:spcBef>
                          <a:spcPts val="359"/>
                        </a:spcBef>
                      </a:pPr>
                      <a:r>
                        <a:rPr sz="1800" dirty="0">
                          <a:latin typeface="Courier New"/>
                          <a:cs typeface="Courier New"/>
                        </a:rPr>
                        <a:t>2.3</a:t>
                      </a:r>
                      <a:endParaRPr sz="1800">
                        <a:latin typeface="Courier New"/>
                        <a:cs typeface="Courier New"/>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2"/>
                  </a:ext>
                </a:extLst>
              </a:tr>
              <a:tr h="365759">
                <a:tc>
                  <a:txBody>
                    <a:bodyPr/>
                    <a:lstStyle/>
                    <a:p>
                      <a:pPr marL="91440">
                        <a:lnSpc>
                          <a:spcPct val="100000"/>
                        </a:lnSpc>
                        <a:spcBef>
                          <a:spcPts val="360"/>
                        </a:spcBef>
                      </a:pPr>
                      <a:r>
                        <a:rPr sz="1800" spc="-5" dirty="0">
                          <a:latin typeface="Calibri"/>
                          <a:cs typeface="Calibri"/>
                        </a:rPr>
                        <a:t>direct</a:t>
                      </a:r>
                      <a:r>
                        <a:rPr sz="1800" spc="-20" dirty="0">
                          <a:latin typeface="Calibri"/>
                          <a:cs typeface="Calibri"/>
                        </a:rPr>
                        <a:t> </a:t>
                      </a:r>
                      <a:r>
                        <a:rPr sz="1800" spc="-5" dirty="0">
                          <a:latin typeface="Calibri"/>
                          <a:cs typeface="Calibri"/>
                        </a:rPr>
                        <a:t>deposit</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R="79375" algn="r">
                        <a:lnSpc>
                          <a:spcPct val="100000"/>
                        </a:lnSpc>
                        <a:spcBef>
                          <a:spcPts val="360"/>
                        </a:spcBef>
                      </a:pPr>
                      <a:r>
                        <a:rPr sz="1800" dirty="0">
                          <a:latin typeface="Courier New"/>
                          <a:cs typeface="Courier New"/>
                        </a:rPr>
                        <a:t>1.3</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3"/>
                  </a:ext>
                </a:extLst>
              </a:tr>
              <a:tr h="365759">
                <a:tc>
                  <a:txBody>
                    <a:bodyPr/>
                    <a:lstStyle/>
                    <a:p>
                      <a:pPr marL="91440">
                        <a:lnSpc>
                          <a:spcPct val="100000"/>
                        </a:lnSpc>
                        <a:spcBef>
                          <a:spcPts val="360"/>
                        </a:spcBef>
                      </a:pPr>
                      <a:r>
                        <a:rPr sz="1800" spc="-5" dirty="0">
                          <a:latin typeface="Calibri"/>
                          <a:cs typeface="Calibri"/>
                        </a:rPr>
                        <a:t>local</a:t>
                      </a:r>
                      <a:r>
                        <a:rPr sz="1800" spc="-25" dirty="0">
                          <a:latin typeface="Calibri"/>
                          <a:cs typeface="Calibri"/>
                        </a:rPr>
                        <a:t> </a:t>
                      </a:r>
                      <a:r>
                        <a:rPr sz="1800" spc="-5" dirty="0">
                          <a:latin typeface="Calibri"/>
                          <a:cs typeface="Calibri"/>
                        </a:rPr>
                        <a:t>branch</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9375" algn="r">
                        <a:lnSpc>
                          <a:spcPct val="100000"/>
                        </a:lnSpc>
                        <a:spcBef>
                          <a:spcPts val="360"/>
                        </a:spcBef>
                      </a:pPr>
                      <a:r>
                        <a:rPr sz="1800" dirty="0">
                          <a:latin typeface="Courier New"/>
                          <a:cs typeface="Courier New"/>
                        </a:rPr>
                        <a:t>0.42</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4"/>
                  </a:ext>
                </a:extLst>
              </a:tr>
              <a:tr h="274319">
                <a:tc>
                  <a:txBody>
                    <a:bodyPr/>
                    <a:lstStyle/>
                    <a:p>
                      <a:pPr marL="91440">
                        <a:lnSpc>
                          <a:spcPct val="100000"/>
                        </a:lnSpc>
                        <a:spcBef>
                          <a:spcPts val="359"/>
                        </a:spcBef>
                      </a:pPr>
                      <a:r>
                        <a:rPr sz="1200" dirty="0">
                          <a:latin typeface="Calibri"/>
                          <a:cs typeface="Calibri"/>
                        </a:rPr>
                        <a:t>…</a:t>
                      </a:r>
                      <a:endParaRPr sz="12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5"/>
                  </a:ext>
                </a:extLst>
              </a:tr>
              <a:tr h="365759">
                <a:tc>
                  <a:txBody>
                    <a:bodyPr/>
                    <a:lstStyle/>
                    <a:p>
                      <a:pPr marL="91440">
                        <a:lnSpc>
                          <a:spcPct val="100000"/>
                        </a:lnSpc>
                        <a:spcBef>
                          <a:spcPts val="360"/>
                        </a:spcBef>
                      </a:pPr>
                      <a:r>
                        <a:rPr sz="1800" dirty="0">
                          <a:latin typeface="Calibri"/>
                          <a:cs typeface="Calibri"/>
                        </a:rPr>
                        <a:t>low</a:t>
                      </a:r>
                      <a:r>
                        <a:rPr sz="1800" spc="-45" dirty="0">
                          <a:latin typeface="Calibri"/>
                          <a:cs typeface="Calibri"/>
                        </a:rPr>
                        <a:t> </a:t>
                      </a:r>
                      <a:r>
                        <a:rPr sz="1800" spc="-5" dirty="0">
                          <a:latin typeface="Calibri"/>
                          <a:cs typeface="Calibri"/>
                        </a:rPr>
                        <a:t>fees</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NNS</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9375" algn="r">
                        <a:lnSpc>
                          <a:spcPct val="100000"/>
                        </a:lnSpc>
                        <a:spcBef>
                          <a:spcPts val="360"/>
                        </a:spcBef>
                      </a:pPr>
                      <a:r>
                        <a:rPr sz="1800" dirty="0">
                          <a:latin typeface="Courier New"/>
                          <a:cs typeface="Courier New"/>
                        </a:rPr>
                        <a:t>0.33</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6"/>
                  </a:ext>
                </a:extLst>
              </a:tr>
              <a:tr h="365759">
                <a:tc>
                  <a:txBody>
                    <a:bodyPr/>
                    <a:lstStyle/>
                    <a:p>
                      <a:pPr marL="91440">
                        <a:lnSpc>
                          <a:spcPct val="100000"/>
                        </a:lnSpc>
                        <a:spcBef>
                          <a:spcPts val="360"/>
                        </a:spcBef>
                      </a:pPr>
                      <a:r>
                        <a:rPr sz="1800" spc="-5" dirty="0">
                          <a:latin typeface="Calibri"/>
                          <a:cs typeface="Calibri"/>
                        </a:rPr>
                        <a:t>true</a:t>
                      </a:r>
                      <a:r>
                        <a:rPr sz="1800" spc="-25" dirty="0">
                          <a:latin typeface="Calibri"/>
                          <a:cs typeface="Calibri"/>
                        </a:rPr>
                        <a:t> </a:t>
                      </a:r>
                      <a:r>
                        <a:rPr sz="1800" spc="-5" dirty="0">
                          <a:latin typeface="Calibri"/>
                          <a:cs typeface="Calibri"/>
                        </a:rPr>
                        <a:t>service</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R="79375" algn="r">
                        <a:lnSpc>
                          <a:spcPct val="100000"/>
                        </a:lnSpc>
                        <a:spcBef>
                          <a:spcPts val="360"/>
                        </a:spcBef>
                      </a:pPr>
                      <a:r>
                        <a:rPr sz="1800" dirty="0">
                          <a:latin typeface="Courier New"/>
                          <a:cs typeface="Courier New"/>
                        </a:rPr>
                        <a:t>-0.73</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7"/>
                  </a:ext>
                </a:extLst>
              </a:tr>
              <a:tr h="365759">
                <a:tc>
                  <a:txBody>
                    <a:bodyPr/>
                    <a:lstStyle/>
                    <a:p>
                      <a:pPr marL="91440">
                        <a:lnSpc>
                          <a:spcPct val="100000"/>
                        </a:lnSpc>
                        <a:spcBef>
                          <a:spcPts val="360"/>
                        </a:spcBef>
                      </a:pPr>
                      <a:r>
                        <a:rPr sz="1800" spc="-5" dirty="0">
                          <a:latin typeface="Calibri"/>
                          <a:cs typeface="Calibri"/>
                        </a:rPr>
                        <a:t>other</a:t>
                      </a:r>
                      <a:r>
                        <a:rPr sz="1800" spc="-35" dirty="0">
                          <a:latin typeface="Calibri"/>
                          <a:cs typeface="Calibri"/>
                        </a:rPr>
                        <a:t> </a:t>
                      </a:r>
                      <a:r>
                        <a:rPr sz="1800" dirty="0">
                          <a:latin typeface="Calibri"/>
                          <a:cs typeface="Calibri"/>
                        </a:rPr>
                        <a:t>bank</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9375" algn="r">
                        <a:lnSpc>
                          <a:spcPct val="100000"/>
                        </a:lnSpc>
                        <a:spcBef>
                          <a:spcPts val="360"/>
                        </a:spcBef>
                      </a:pPr>
                      <a:r>
                        <a:rPr sz="1800" dirty="0">
                          <a:latin typeface="Courier New"/>
                          <a:cs typeface="Courier New"/>
                        </a:rPr>
                        <a:t>-0.85</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8"/>
                  </a:ext>
                </a:extLst>
              </a:tr>
              <a:tr h="365759">
                <a:tc>
                  <a:txBody>
                    <a:bodyPr/>
                    <a:lstStyle/>
                    <a:p>
                      <a:pPr marL="91440">
                        <a:lnSpc>
                          <a:spcPct val="100000"/>
                        </a:lnSpc>
                        <a:spcBef>
                          <a:spcPts val="360"/>
                        </a:spcBef>
                      </a:pPr>
                      <a:r>
                        <a:rPr sz="1800" spc="-5" dirty="0">
                          <a:latin typeface="Calibri"/>
                          <a:cs typeface="Calibri"/>
                        </a:rPr>
                        <a:t>inconveniently located</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R="79375" algn="r">
                        <a:lnSpc>
                          <a:spcPct val="100000"/>
                        </a:lnSpc>
                        <a:spcBef>
                          <a:spcPts val="360"/>
                        </a:spcBef>
                      </a:pPr>
                      <a:r>
                        <a:rPr sz="1800" dirty="0">
                          <a:latin typeface="Courier New"/>
                          <a:cs typeface="Courier New"/>
                        </a:rPr>
                        <a:t>-1.5</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9"/>
                  </a:ext>
                </a:extLst>
              </a:tr>
              <a:tr h="365759">
                <a:tc>
                  <a:txBody>
                    <a:bodyPr/>
                    <a:lstStyle/>
                    <a:p>
                      <a:pPr marL="91440">
                        <a:lnSpc>
                          <a:spcPct val="100000"/>
                        </a:lnSpc>
                        <a:spcBef>
                          <a:spcPts val="360"/>
                        </a:spcBef>
                      </a:pPr>
                      <a:r>
                        <a:rPr sz="1800" i="1" dirty="0">
                          <a:latin typeface="Calibri"/>
                          <a:cs typeface="Calibri"/>
                        </a:rPr>
                        <a:t>Average</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9375" algn="r">
                        <a:lnSpc>
                          <a:spcPct val="100000"/>
                        </a:lnSpc>
                        <a:spcBef>
                          <a:spcPts val="360"/>
                        </a:spcBef>
                      </a:pPr>
                      <a:r>
                        <a:rPr sz="1800" dirty="0">
                          <a:latin typeface="Courier New"/>
                          <a:cs typeface="Courier New"/>
                        </a:rPr>
                        <a:t>0.32</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330200"/>
            <a:ext cx="6237605" cy="513080"/>
          </a:xfrm>
          <a:prstGeom prst="rect">
            <a:avLst/>
          </a:prstGeom>
        </p:spPr>
        <p:txBody>
          <a:bodyPr vert="horz" wrap="square" lIns="0" tIns="12700" rIns="0" bIns="0" rtlCol="0">
            <a:spAutoFit/>
          </a:bodyPr>
          <a:lstStyle/>
          <a:p>
            <a:pPr marL="12700">
              <a:lnSpc>
                <a:spcPct val="100000"/>
              </a:lnSpc>
              <a:spcBef>
                <a:spcPts val="100"/>
              </a:spcBef>
            </a:pPr>
            <a:r>
              <a:rPr spc="-5" dirty="0"/>
              <a:t>Phrases</a:t>
            </a:r>
            <a:r>
              <a:rPr spc="-15" dirty="0"/>
              <a:t> </a:t>
            </a:r>
            <a:r>
              <a:rPr spc="-5" dirty="0"/>
              <a:t>from</a:t>
            </a:r>
            <a:r>
              <a:rPr spc="-20" dirty="0"/>
              <a:t> </a:t>
            </a:r>
            <a:r>
              <a:rPr dirty="0"/>
              <a:t>a</a:t>
            </a:r>
            <a:r>
              <a:rPr spc="-20" dirty="0"/>
              <a:t> </a:t>
            </a:r>
            <a:r>
              <a:rPr spc="-155" dirty="0"/>
              <a:t>thumbs-­‐down</a:t>
            </a:r>
            <a:r>
              <a:rPr spc="-20" dirty="0"/>
              <a:t> </a:t>
            </a:r>
            <a:r>
              <a:rPr spc="-5" dirty="0"/>
              <a:t>review</a:t>
            </a:r>
          </a:p>
        </p:txBody>
      </p:sp>
      <p:graphicFrame>
        <p:nvGraphicFramePr>
          <p:cNvPr id="7" name="object 7"/>
          <p:cNvGraphicFramePr>
            <a:graphicFrameLocks noGrp="1"/>
          </p:cNvGraphicFramePr>
          <p:nvPr/>
        </p:nvGraphicFramePr>
        <p:xfrm>
          <a:off x="2736850" y="1041399"/>
          <a:ext cx="4876800" cy="3931910"/>
        </p:xfrm>
        <a:graphic>
          <a:graphicData uri="http://schemas.openxmlformats.org/drawingml/2006/table">
            <a:tbl>
              <a:tblPr firstRow="1" bandRow="1">
                <a:tableStyleId>{2D5ABB26-0587-4C30-8999-92F81FD0307C}</a:tableStyleId>
              </a:tblPr>
              <a:tblGrid>
                <a:gridCol w="2554605">
                  <a:extLst>
                    <a:ext uri="{9D8B030D-6E8A-4147-A177-3AD203B41FA5}">
                      <a16:colId xmlns:a16="http://schemas.microsoft.com/office/drawing/2014/main" val="20000"/>
                    </a:ext>
                  </a:extLst>
                </a:gridCol>
                <a:gridCol w="110299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365759">
                <a:tc>
                  <a:txBody>
                    <a:bodyPr/>
                    <a:lstStyle/>
                    <a:p>
                      <a:pPr marL="91440">
                        <a:lnSpc>
                          <a:spcPct val="100000"/>
                        </a:lnSpc>
                        <a:spcBef>
                          <a:spcPts val="359"/>
                        </a:spcBef>
                      </a:pPr>
                      <a:r>
                        <a:rPr sz="1800" b="1" spc="-5" dirty="0">
                          <a:solidFill>
                            <a:srgbClr val="FFFFFF"/>
                          </a:solidFill>
                          <a:latin typeface="Calibri"/>
                          <a:cs typeface="Calibri"/>
                        </a:rPr>
                        <a:t>Phrase</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0805">
                        <a:lnSpc>
                          <a:spcPct val="100000"/>
                        </a:lnSpc>
                        <a:spcBef>
                          <a:spcPts val="359"/>
                        </a:spcBef>
                      </a:pPr>
                      <a:r>
                        <a:rPr sz="1800" b="1" dirty="0">
                          <a:solidFill>
                            <a:srgbClr val="FFFFFF"/>
                          </a:solidFill>
                          <a:latin typeface="Calibri"/>
                          <a:cs typeface="Calibri"/>
                        </a:rPr>
                        <a:t>POS</a:t>
                      </a:r>
                      <a:r>
                        <a:rPr sz="1800" b="1" spc="-50" dirty="0">
                          <a:solidFill>
                            <a:srgbClr val="FFFFFF"/>
                          </a:solidFill>
                          <a:latin typeface="Calibri"/>
                          <a:cs typeface="Calibri"/>
                        </a:rPr>
                        <a:t> </a:t>
                      </a:r>
                      <a:r>
                        <a:rPr sz="1800" b="1" spc="-5" dirty="0">
                          <a:solidFill>
                            <a:srgbClr val="FFFFFF"/>
                          </a:solidFill>
                          <a:latin typeface="Calibri"/>
                          <a:cs typeface="Calibri"/>
                        </a:rPr>
                        <a:t>tags</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tc>
                  <a:txBody>
                    <a:bodyPr/>
                    <a:lstStyle/>
                    <a:p>
                      <a:pPr marL="91440">
                        <a:lnSpc>
                          <a:spcPct val="100000"/>
                        </a:lnSpc>
                        <a:spcBef>
                          <a:spcPts val="359"/>
                        </a:spcBef>
                      </a:pPr>
                      <a:r>
                        <a:rPr sz="1800" b="1" spc="-5" dirty="0">
                          <a:solidFill>
                            <a:srgbClr val="FFFFFF"/>
                          </a:solidFill>
                          <a:latin typeface="Calibri"/>
                          <a:cs typeface="Calibri"/>
                        </a:rPr>
                        <a:t>Polarity</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51826"/>
                    </a:solidFill>
                  </a:tcPr>
                </a:tc>
                <a:extLst>
                  <a:ext uri="{0D108BD9-81ED-4DB2-BD59-A6C34878D82A}">
                    <a16:rowId xmlns:a16="http://schemas.microsoft.com/office/drawing/2014/main" val="10000"/>
                  </a:ext>
                </a:extLst>
              </a:tr>
              <a:tr h="365760">
                <a:tc>
                  <a:txBody>
                    <a:bodyPr/>
                    <a:lstStyle/>
                    <a:p>
                      <a:pPr marL="91440">
                        <a:lnSpc>
                          <a:spcPct val="100000"/>
                        </a:lnSpc>
                        <a:spcBef>
                          <a:spcPts val="360"/>
                        </a:spcBef>
                      </a:pPr>
                      <a:r>
                        <a:rPr sz="1800" spc="-5" dirty="0">
                          <a:latin typeface="Calibri"/>
                          <a:cs typeface="Calibri"/>
                        </a:rPr>
                        <a:t>direct</a:t>
                      </a:r>
                      <a:r>
                        <a:rPr sz="1800" spc="-20" dirty="0">
                          <a:latin typeface="Calibri"/>
                          <a:cs typeface="Calibri"/>
                        </a:rPr>
                        <a:t> </a:t>
                      </a:r>
                      <a:r>
                        <a:rPr sz="1800" spc="-5" dirty="0">
                          <a:latin typeface="Calibri"/>
                          <a:cs typeface="Calibri"/>
                        </a:rPr>
                        <a:t>deposits</a:t>
                      </a:r>
                      <a:endParaRPr sz="18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NNS</a:t>
                      </a:r>
                      <a:endParaRPr sz="1800">
                        <a:latin typeface="Calibri"/>
                        <a:cs typeface="Calibri"/>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tc>
                  <a:txBody>
                    <a:bodyPr/>
                    <a:lstStyle/>
                    <a:p>
                      <a:pPr marR="79375" algn="r">
                        <a:lnSpc>
                          <a:spcPct val="100000"/>
                        </a:lnSpc>
                        <a:spcBef>
                          <a:spcPts val="360"/>
                        </a:spcBef>
                      </a:pPr>
                      <a:r>
                        <a:rPr sz="1800" dirty="0">
                          <a:latin typeface="Courier New"/>
                          <a:cs typeface="Courier New"/>
                        </a:rPr>
                        <a:t>5.8</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1"/>
                  </a:ext>
                </a:extLst>
              </a:tr>
              <a:tr h="365759">
                <a:tc>
                  <a:txBody>
                    <a:bodyPr/>
                    <a:lstStyle/>
                    <a:p>
                      <a:pPr marL="91440">
                        <a:lnSpc>
                          <a:spcPct val="100000"/>
                        </a:lnSpc>
                        <a:spcBef>
                          <a:spcPts val="359"/>
                        </a:spcBef>
                      </a:pPr>
                      <a:r>
                        <a:rPr sz="1800" spc="-5" dirty="0">
                          <a:latin typeface="Calibri"/>
                          <a:cs typeface="Calibri"/>
                        </a:rPr>
                        <a:t>online</a:t>
                      </a:r>
                      <a:r>
                        <a:rPr sz="1800" spc="-45" dirty="0">
                          <a:latin typeface="Calibri"/>
                          <a:cs typeface="Calibri"/>
                        </a:rPr>
                        <a:t> </a:t>
                      </a:r>
                      <a:r>
                        <a:rPr sz="1800" spc="-5" dirty="0">
                          <a:latin typeface="Calibri"/>
                          <a:cs typeface="Calibri"/>
                        </a:rPr>
                        <a:t>web</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0805">
                        <a:lnSpc>
                          <a:spcPct val="100000"/>
                        </a:lnSpc>
                        <a:spcBef>
                          <a:spcPts val="359"/>
                        </a:spcBef>
                      </a:pPr>
                      <a:r>
                        <a:rPr sz="1800" dirty="0">
                          <a:latin typeface="Calibri"/>
                          <a:cs typeface="Calibri"/>
                        </a:rPr>
                        <a:t>JJ</a:t>
                      </a:r>
                      <a:r>
                        <a:rPr sz="1800" spc="-50" dirty="0">
                          <a:latin typeface="Calibri"/>
                          <a:cs typeface="Calibri"/>
                        </a:rPr>
                        <a:t> </a:t>
                      </a:r>
                      <a:r>
                        <a:rPr sz="1800" dirty="0">
                          <a:latin typeface="Calibri"/>
                          <a:cs typeface="Calibri"/>
                        </a:rPr>
                        <a:t>NN</a:t>
                      </a:r>
                      <a:endParaRPr sz="1800">
                        <a:latin typeface="Calibri"/>
                        <a:cs typeface="Calibri"/>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9375" algn="r">
                        <a:lnSpc>
                          <a:spcPct val="100000"/>
                        </a:lnSpc>
                        <a:spcBef>
                          <a:spcPts val="359"/>
                        </a:spcBef>
                      </a:pPr>
                      <a:r>
                        <a:rPr sz="1800" dirty="0">
                          <a:latin typeface="Courier New"/>
                          <a:cs typeface="Courier New"/>
                        </a:rPr>
                        <a:t>1.9</a:t>
                      </a:r>
                      <a:endParaRPr sz="1800">
                        <a:latin typeface="Courier New"/>
                        <a:cs typeface="Courier New"/>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2"/>
                  </a:ext>
                </a:extLst>
              </a:tr>
              <a:tr h="365759">
                <a:tc>
                  <a:txBody>
                    <a:bodyPr/>
                    <a:lstStyle/>
                    <a:p>
                      <a:pPr marL="91440">
                        <a:lnSpc>
                          <a:spcPct val="100000"/>
                        </a:lnSpc>
                        <a:spcBef>
                          <a:spcPts val="360"/>
                        </a:spcBef>
                      </a:pPr>
                      <a:r>
                        <a:rPr sz="1800" spc="-5" dirty="0">
                          <a:latin typeface="Calibri"/>
                          <a:cs typeface="Calibri"/>
                        </a:rPr>
                        <a:t>very</a:t>
                      </a:r>
                      <a:r>
                        <a:rPr sz="1800" spc="-35" dirty="0">
                          <a:latin typeface="Calibri"/>
                          <a:cs typeface="Calibri"/>
                        </a:rPr>
                        <a:t> </a:t>
                      </a:r>
                      <a:r>
                        <a:rPr sz="1800" dirty="0">
                          <a:latin typeface="Calibri"/>
                          <a:cs typeface="Calibri"/>
                        </a:rPr>
                        <a:t>handy</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0805">
                        <a:lnSpc>
                          <a:spcPct val="100000"/>
                        </a:lnSpc>
                        <a:spcBef>
                          <a:spcPts val="360"/>
                        </a:spcBef>
                      </a:pPr>
                      <a:r>
                        <a:rPr sz="1800" dirty="0">
                          <a:latin typeface="Calibri"/>
                          <a:cs typeface="Calibri"/>
                        </a:rPr>
                        <a:t>RB</a:t>
                      </a:r>
                      <a:r>
                        <a:rPr sz="1800" spc="-45" dirty="0">
                          <a:latin typeface="Calibri"/>
                          <a:cs typeface="Calibri"/>
                        </a:rPr>
                        <a:t> </a:t>
                      </a:r>
                      <a:r>
                        <a:rPr sz="1800" spc="-5" dirty="0">
                          <a:latin typeface="Calibri"/>
                          <a:cs typeface="Calibri"/>
                        </a:rPr>
                        <a:t>JJ</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R="79375" algn="r">
                        <a:lnSpc>
                          <a:spcPct val="100000"/>
                        </a:lnSpc>
                        <a:spcBef>
                          <a:spcPts val="360"/>
                        </a:spcBef>
                      </a:pPr>
                      <a:r>
                        <a:rPr sz="1800" dirty="0">
                          <a:latin typeface="Courier New"/>
                          <a:cs typeface="Courier New"/>
                        </a:rPr>
                        <a:t>1.4</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3"/>
                  </a:ext>
                </a:extLst>
              </a:tr>
              <a:tr h="274319">
                <a:tc>
                  <a:txBody>
                    <a:bodyPr/>
                    <a:lstStyle/>
                    <a:p>
                      <a:pPr marL="91440">
                        <a:lnSpc>
                          <a:spcPct val="100000"/>
                        </a:lnSpc>
                        <a:spcBef>
                          <a:spcPts val="360"/>
                        </a:spcBef>
                      </a:pPr>
                      <a:r>
                        <a:rPr sz="1200" dirty="0">
                          <a:latin typeface="Calibri"/>
                          <a:cs typeface="Calibri"/>
                        </a:rPr>
                        <a:t>…</a:t>
                      </a:r>
                      <a:endParaRPr sz="12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4"/>
                  </a:ext>
                </a:extLst>
              </a:tr>
              <a:tr h="365759">
                <a:tc>
                  <a:txBody>
                    <a:bodyPr/>
                    <a:lstStyle/>
                    <a:p>
                      <a:pPr marL="91440">
                        <a:lnSpc>
                          <a:spcPct val="100000"/>
                        </a:lnSpc>
                        <a:spcBef>
                          <a:spcPts val="360"/>
                        </a:spcBef>
                      </a:pPr>
                      <a:r>
                        <a:rPr sz="1800" spc="-5" dirty="0">
                          <a:latin typeface="Calibri"/>
                          <a:cs typeface="Calibri"/>
                        </a:rPr>
                        <a:t>virtual</a:t>
                      </a:r>
                      <a:r>
                        <a:rPr sz="1800" spc="-25" dirty="0">
                          <a:latin typeface="Calibri"/>
                          <a:cs typeface="Calibri"/>
                        </a:rPr>
                        <a:t> </a:t>
                      </a:r>
                      <a:r>
                        <a:rPr sz="1800" spc="-5" dirty="0">
                          <a:latin typeface="Calibri"/>
                          <a:cs typeface="Calibri"/>
                        </a:rPr>
                        <a:t>monopoly</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R="79375" algn="r">
                        <a:lnSpc>
                          <a:spcPct val="100000"/>
                        </a:lnSpc>
                        <a:spcBef>
                          <a:spcPts val="360"/>
                        </a:spcBef>
                      </a:pPr>
                      <a:r>
                        <a:rPr sz="1800" dirty="0">
                          <a:latin typeface="Courier New"/>
                          <a:cs typeface="Courier New"/>
                        </a:rPr>
                        <a:t>-2.0</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5"/>
                  </a:ext>
                </a:extLst>
              </a:tr>
              <a:tr h="365759">
                <a:tc>
                  <a:txBody>
                    <a:bodyPr/>
                    <a:lstStyle/>
                    <a:p>
                      <a:pPr marL="91440">
                        <a:lnSpc>
                          <a:spcPct val="100000"/>
                        </a:lnSpc>
                        <a:spcBef>
                          <a:spcPts val="360"/>
                        </a:spcBef>
                      </a:pPr>
                      <a:r>
                        <a:rPr sz="1800" spc="-5" dirty="0">
                          <a:latin typeface="Calibri"/>
                          <a:cs typeface="Calibri"/>
                        </a:rPr>
                        <a:t>lesser</a:t>
                      </a:r>
                      <a:r>
                        <a:rPr sz="1800" spc="-35" dirty="0">
                          <a:latin typeface="Calibri"/>
                          <a:cs typeface="Calibri"/>
                        </a:rPr>
                        <a:t> </a:t>
                      </a:r>
                      <a:r>
                        <a:rPr sz="1800" spc="-5" dirty="0">
                          <a:latin typeface="Calibri"/>
                          <a:cs typeface="Calibri"/>
                        </a:rPr>
                        <a:t>evil</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0805">
                        <a:lnSpc>
                          <a:spcPct val="100000"/>
                        </a:lnSpc>
                        <a:spcBef>
                          <a:spcPts val="360"/>
                        </a:spcBef>
                      </a:pPr>
                      <a:r>
                        <a:rPr sz="1800" spc="-5" dirty="0">
                          <a:latin typeface="Calibri"/>
                          <a:cs typeface="Calibri"/>
                        </a:rPr>
                        <a:t>RBR</a:t>
                      </a:r>
                      <a:r>
                        <a:rPr sz="1800" spc="-35" dirty="0">
                          <a:latin typeface="Calibri"/>
                          <a:cs typeface="Calibri"/>
                        </a:rPr>
                        <a:t> </a:t>
                      </a:r>
                      <a:r>
                        <a:rPr sz="1800" spc="-5" dirty="0">
                          <a:latin typeface="Calibri"/>
                          <a:cs typeface="Calibri"/>
                        </a:rPr>
                        <a:t>JJ</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9375" algn="r">
                        <a:lnSpc>
                          <a:spcPct val="100000"/>
                        </a:lnSpc>
                        <a:spcBef>
                          <a:spcPts val="360"/>
                        </a:spcBef>
                      </a:pPr>
                      <a:r>
                        <a:rPr sz="1800" dirty="0">
                          <a:latin typeface="Courier New"/>
                          <a:cs typeface="Courier New"/>
                        </a:rPr>
                        <a:t>-2.3</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6"/>
                  </a:ext>
                </a:extLst>
              </a:tr>
              <a:tr h="365759">
                <a:tc>
                  <a:txBody>
                    <a:bodyPr/>
                    <a:lstStyle/>
                    <a:p>
                      <a:pPr marL="91440">
                        <a:lnSpc>
                          <a:spcPct val="100000"/>
                        </a:lnSpc>
                        <a:spcBef>
                          <a:spcPts val="360"/>
                        </a:spcBef>
                      </a:pPr>
                      <a:r>
                        <a:rPr sz="1800" spc="-5" dirty="0">
                          <a:latin typeface="Calibri"/>
                          <a:cs typeface="Calibri"/>
                        </a:rPr>
                        <a:t>other</a:t>
                      </a:r>
                      <a:r>
                        <a:rPr sz="1800" spc="-25" dirty="0">
                          <a:latin typeface="Calibri"/>
                          <a:cs typeface="Calibri"/>
                        </a:rPr>
                        <a:t> </a:t>
                      </a:r>
                      <a:r>
                        <a:rPr sz="1800" spc="-5" dirty="0">
                          <a:latin typeface="Calibri"/>
                          <a:cs typeface="Calibri"/>
                        </a:rPr>
                        <a:t>problems</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NNS</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R="79375" algn="r">
                        <a:lnSpc>
                          <a:spcPct val="100000"/>
                        </a:lnSpc>
                        <a:spcBef>
                          <a:spcPts val="360"/>
                        </a:spcBef>
                      </a:pPr>
                      <a:r>
                        <a:rPr sz="1800" dirty="0">
                          <a:latin typeface="Courier New"/>
                          <a:cs typeface="Courier New"/>
                        </a:rPr>
                        <a:t>-2.8</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7"/>
                  </a:ext>
                </a:extLst>
              </a:tr>
              <a:tr h="365759">
                <a:tc>
                  <a:txBody>
                    <a:bodyPr/>
                    <a:lstStyle/>
                    <a:p>
                      <a:pPr marL="91440">
                        <a:lnSpc>
                          <a:spcPct val="100000"/>
                        </a:lnSpc>
                        <a:spcBef>
                          <a:spcPts val="360"/>
                        </a:spcBef>
                      </a:pPr>
                      <a:r>
                        <a:rPr sz="1800" dirty="0">
                          <a:latin typeface="Calibri"/>
                          <a:cs typeface="Calibri"/>
                        </a:rPr>
                        <a:t>low</a:t>
                      </a:r>
                      <a:r>
                        <a:rPr sz="1800" spc="-50" dirty="0">
                          <a:latin typeface="Calibri"/>
                          <a:cs typeface="Calibri"/>
                        </a:rPr>
                        <a:t> </a:t>
                      </a:r>
                      <a:r>
                        <a:rPr sz="1800" dirty="0">
                          <a:latin typeface="Calibri"/>
                          <a:cs typeface="Calibri"/>
                        </a:rPr>
                        <a:t>funds</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NNS</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9375" algn="r">
                        <a:lnSpc>
                          <a:spcPct val="100000"/>
                        </a:lnSpc>
                        <a:spcBef>
                          <a:spcPts val="360"/>
                        </a:spcBef>
                      </a:pPr>
                      <a:r>
                        <a:rPr sz="1800" dirty="0">
                          <a:latin typeface="Courier New"/>
                          <a:cs typeface="Courier New"/>
                        </a:rPr>
                        <a:t>-6.8</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08"/>
                  </a:ext>
                </a:extLst>
              </a:tr>
              <a:tr h="365759">
                <a:tc>
                  <a:txBody>
                    <a:bodyPr/>
                    <a:lstStyle/>
                    <a:p>
                      <a:pPr marL="91440">
                        <a:lnSpc>
                          <a:spcPct val="100000"/>
                        </a:lnSpc>
                        <a:spcBef>
                          <a:spcPts val="360"/>
                        </a:spcBef>
                      </a:pPr>
                      <a:r>
                        <a:rPr sz="1800" dirty="0">
                          <a:latin typeface="Calibri"/>
                          <a:cs typeface="Calibri"/>
                        </a:rPr>
                        <a:t>unethical</a:t>
                      </a:r>
                      <a:r>
                        <a:rPr sz="1800" spc="-35" dirty="0">
                          <a:latin typeface="Calibri"/>
                          <a:cs typeface="Calibri"/>
                        </a:rPr>
                        <a:t> </a:t>
                      </a:r>
                      <a:r>
                        <a:rPr sz="1800" spc="-5" dirty="0">
                          <a:latin typeface="Calibri"/>
                          <a:cs typeface="Calibri"/>
                        </a:rPr>
                        <a:t>practices</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L="90805">
                        <a:lnSpc>
                          <a:spcPct val="100000"/>
                        </a:lnSpc>
                        <a:spcBef>
                          <a:spcPts val="360"/>
                        </a:spcBef>
                      </a:pPr>
                      <a:r>
                        <a:rPr sz="1800" dirty="0">
                          <a:latin typeface="Calibri"/>
                          <a:cs typeface="Calibri"/>
                        </a:rPr>
                        <a:t>JJ</a:t>
                      </a:r>
                      <a:r>
                        <a:rPr sz="1800" spc="-50" dirty="0">
                          <a:latin typeface="Calibri"/>
                          <a:cs typeface="Calibri"/>
                        </a:rPr>
                        <a:t> </a:t>
                      </a:r>
                      <a:r>
                        <a:rPr sz="1800" dirty="0">
                          <a:latin typeface="Calibri"/>
                          <a:cs typeface="Calibri"/>
                        </a:rPr>
                        <a:t>NNS</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tc>
                  <a:txBody>
                    <a:bodyPr/>
                    <a:lstStyle/>
                    <a:p>
                      <a:pPr marR="79375" algn="r">
                        <a:lnSpc>
                          <a:spcPct val="100000"/>
                        </a:lnSpc>
                        <a:spcBef>
                          <a:spcPts val="360"/>
                        </a:spcBef>
                      </a:pPr>
                      <a:r>
                        <a:rPr sz="1800" dirty="0">
                          <a:latin typeface="Courier New"/>
                          <a:cs typeface="Courier New"/>
                        </a:rPr>
                        <a:t>-8.5</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6D5D5"/>
                    </a:solidFill>
                  </a:tcPr>
                </a:tc>
                <a:extLst>
                  <a:ext uri="{0D108BD9-81ED-4DB2-BD59-A6C34878D82A}">
                    <a16:rowId xmlns:a16="http://schemas.microsoft.com/office/drawing/2014/main" val="10009"/>
                  </a:ext>
                </a:extLst>
              </a:tr>
              <a:tr h="365759">
                <a:tc>
                  <a:txBody>
                    <a:bodyPr/>
                    <a:lstStyle/>
                    <a:p>
                      <a:pPr marL="91440">
                        <a:lnSpc>
                          <a:spcPct val="100000"/>
                        </a:lnSpc>
                        <a:spcBef>
                          <a:spcPts val="360"/>
                        </a:spcBef>
                      </a:pPr>
                      <a:r>
                        <a:rPr sz="1800" i="1" dirty="0">
                          <a:latin typeface="Calibri"/>
                          <a:cs typeface="Calibri"/>
                        </a:rPr>
                        <a:t>Average</a:t>
                      </a:r>
                      <a:endParaRPr sz="1800">
                        <a:latin typeface="Calibri"/>
                        <a:cs typeface="Calibri"/>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tc>
                  <a:txBody>
                    <a:bodyPr/>
                    <a:lstStyle/>
                    <a:p>
                      <a:pPr marR="79375" algn="r">
                        <a:lnSpc>
                          <a:spcPct val="100000"/>
                        </a:lnSpc>
                        <a:spcBef>
                          <a:spcPts val="360"/>
                        </a:spcBef>
                      </a:pPr>
                      <a:r>
                        <a:rPr sz="1800" dirty="0">
                          <a:latin typeface="Courier New"/>
                          <a:cs typeface="Courier New"/>
                        </a:rPr>
                        <a:t>-1.2</a:t>
                      </a:r>
                      <a:endParaRPr sz="1800">
                        <a:latin typeface="Courier New"/>
                        <a:cs typeface="Courier New"/>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3ECEC"/>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4688205" cy="513080"/>
          </a:xfrm>
          <a:prstGeom prst="rect">
            <a:avLst/>
          </a:prstGeom>
        </p:spPr>
        <p:txBody>
          <a:bodyPr vert="horz" wrap="square" lIns="0" tIns="12700" rIns="0" bIns="0" rtlCol="0">
            <a:spAutoFit/>
          </a:bodyPr>
          <a:lstStyle/>
          <a:p>
            <a:pPr marL="12700">
              <a:lnSpc>
                <a:spcPct val="100000"/>
              </a:lnSpc>
              <a:spcBef>
                <a:spcPts val="100"/>
              </a:spcBef>
            </a:pPr>
            <a:r>
              <a:rPr spc="-5" dirty="0"/>
              <a:t>Results</a:t>
            </a:r>
            <a:r>
              <a:rPr spc="-20" dirty="0"/>
              <a:t> </a:t>
            </a:r>
            <a:r>
              <a:rPr dirty="0"/>
              <a:t>of</a:t>
            </a:r>
            <a:r>
              <a:rPr spc="-20" dirty="0"/>
              <a:t> </a:t>
            </a:r>
            <a:r>
              <a:rPr spc="-5" dirty="0"/>
              <a:t>Turney</a:t>
            </a:r>
            <a:r>
              <a:rPr spc="-10" dirty="0"/>
              <a:t> </a:t>
            </a:r>
            <a:r>
              <a:rPr spc="-5" dirty="0"/>
              <a:t>algorithm</a:t>
            </a:r>
          </a:p>
        </p:txBody>
      </p:sp>
      <p:sp>
        <p:nvSpPr>
          <p:cNvPr id="7" name="object 7"/>
          <p:cNvSpPr txBox="1"/>
          <p:nvPr/>
        </p:nvSpPr>
        <p:spPr>
          <a:xfrm>
            <a:off x="383539" y="1324609"/>
            <a:ext cx="4742180" cy="3370579"/>
          </a:xfrm>
          <a:prstGeom prst="rect">
            <a:avLst/>
          </a:prstGeom>
        </p:spPr>
        <p:txBody>
          <a:bodyPr vert="horz" wrap="square" lIns="0" tIns="73660" rIns="0" bIns="0" rtlCol="0">
            <a:spAutoFit/>
          </a:bodyPr>
          <a:lstStyle/>
          <a:p>
            <a:pPr marL="355600" indent="-342900">
              <a:lnSpc>
                <a:spcPct val="100000"/>
              </a:lnSpc>
              <a:spcBef>
                <a:spcPts val="580"/>
              </a:spcBef>
              <a:buClr>
                <a:srgbClr val="CC0000"/>
              </a:buClr>
              <a:buFont typeface="Times New Roman"/>
              <a:buChar char="•"/>
              <a:tabLst>
                <a:tab pos="354965" algn="l"/>
                <a:tab pos="355600" algn="l"/>
              </a:tabLst>
            </a:pPr>
            <a:r>
              <a:rPr sz="2400" dirty="0">
                <a:latin typeface="Calibri"/>
                <a:cs typeface="Calibri"/>
              </a:rPr>
              <a:t>410</a:t>
            </a:r>
            <a:r>
              <a:rPr sz="2400" spc="-30" dirty="0">
                <a:latin typeface="Calibri"/>
                <a:cs typeface="Calibri"/>
              </a:rPr>
              <a:t> </a:t>
            </a:r>
            <a:r>
              <a:rPr sz="2400" dirty="0">
                <a:latin typeface="Calibri"/>
                <a:cs typeface="Calibri"/>
              </a:rPr>
              <a:t>reviews</a:t>
            </a:r>
            <a:r>
              <a:rPr sz="2400" spc="-20" dirty="0">
                <a:latin typeface="Calibri"/>
                <a:cs typeface="Calibri"/>
              </a:rPr>
              <a:t> </a:t>
            </a:r>
            <a:r>
              <a:rPr sz="2400" spc="-5" dirty="0">
                <a:latin typeface="Calibri"/>
                <a:cs typeface="Calibri"/>
              </a:rPr>
              <a:t>from</a:t>
            </a:r>
            <a:r>
              <a:rPr sz="2400" spc="-30" dirty="0">
                <a:latin typeface="Calibri"/>
                <a:cs typeface="Calibri"/>
              </a:rPr>
              <a:t> </a:t>
            </a:r>
            <a:r>
              <a:rPr sz="2400" dirty="0">
                <a:latin typeface="Calibri"/>
                <a:cs typeface="Calibri"/>
              </a:rPr>
              <a:t>Epinions</a:t>
            </a:r>
            <a:endParaRPr sz="2400">
              <a:latin typeface="Calibri"/>
              <a:cs typeface="Calibri"/>
            </a:endParaRPr>
          </a:p>
          <a:p>
            <a:pPr marL="698500" lvl="1" indent="-228600">
              <a:lnSpc>
                <a:spcPct val="100000"/>
              </a:lnSpc>
              <a:spcBef>
                <a:spcPts val="400"/>
              </a:spcBef>
              <a:buFont typeface="Times New Roman"/>
              <a:buChar char="•"/>
              <a:tabLst>
                <a:tab pos="697865" algn="l"/>
                <a:tab pos="698500" algn="l"/>
              </a:tabLst>
            </a:pPr>
            <a:r>
              <a:rPr sz="2000" spc="-5" dirty="0">
                <a:latin typeface="Calibri"/>
                <a:cs typeface="Calibri"/>
              </a:rPr>
              <a:t>170</a:t>
            </a:r>
            <a:r>
              <a:rPr sz="2000" spc="-20" dirty="0">
                <a:latin typeface="Calibri"/>
                <a:cs typeface="Calibri"/>
              </a:rPr>
              <a:t> </a:t>
            </a:r>
            <a:r>
              <a:rPr sz="2000" spc="-5" dirty="0">
                <a:latin typeface="Calibri"/>
                <a:cs typeface="Calibri"/>
              </a:rPr>
              <a:t>(41%)</a:t>
            </a:r>
            <a:r>
              <a:rPr sz="2000" spc="-15" dirty="0">
                <a:latin typeface="Calibri"/>
                <a:cs typeface="Calibri"/>
              </a:rPr>
              <a:t> </a:t>
            </a:r>
            <a:r>
              <a:rPr sz="2000" spc="-5" dirty="0">
                <a:latin typeface="Calibri"/>
                <a:cs typeface="Calibri"/>
              </a:rPr>
              <a:t>negative</a:t>
            </a:r>
            <a:endParaRPr sz="200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dirty="0">
                <a:latin typeface="Calibri"/>
                <a:cs typeface="Calibri"/>
              </a:rPr>
              <a:t>240</a:t>
            </a:r>
            <a:r>
              <a:rPr sz="2000" spc="-35" dirty="0">
                <a:latin typeface="Calibri"/>
                <a:cs typeface="Calibri"/>
              </a:rPr>
              <a:t> </a:t>
            </a:r>
            <a:r>
              <a:rPr sz="2000" spc="-5" dirty="0">
                <a:latin typeface="Calibri"/>
                <a:cs typeface="Calibri"/>
              </a:rPr>
              <a:t>(59%)</a:t>
            </a:r>
            <a:r>
              <a:rPr sz="2000" spc="-30" dirty="0">
                <a:latin typeface="Calibri"/>
                <a:cs typeface="Calibri"/>
              </a:rPr>
              <a:t> </a:t>
            </a:r>
            <a:r>
              <a:rPr sz="2000" spc="-5" dirty="0">
                <a:latin typeface="Calibri"/>
                <a:cs typeface="Calibri"/>
              </a:rPr>
              <a:t>positive</a:t>
            </a:r>
            <a:endParaRPr sz="2000">
              <a:latin typeface="Calibri"/>
              <a:cs typeface="Calibri"/>
            </a:endParaRPr>
          </a:p>
          <a:p>
            <a:pPr marL="355600" indent="-342900">
              <a:lnSpc>
                <a:spcPct val="100000"/>
              </a:lnSpc>
              <a:spcBef>
                <a:spcPts val="595"/>
              </a:spcBef>
              <a:buClr>
                <a:srgbClr val="CC0000"/>
              </a:buClr>
              <a:buFont typeface="Times New Roman"/>
              <a:buChar char="•"/>
              <a:tabLst>
                <a:tab pos="354965" algn="l"/>
                <a:tab pos="355600" algn="l"/>
              </a:tabLst>
            </a:pPr>
            <a:r>
              <a:rPr sz="2400" spc="-5" dirty="0">
                <a:latin typeface="Calibri"/>
                <a:cs typeface="Calibri"/>
              </a:rPr>
              <a:t>Majority</a:t>
            </a:r>
            <a:r>
              <a:rPr sz="2400" spc="-20" dirty="0">
                <a:latin typeface="Calibri"/>
                <a:cs typeface="Calibri"/>
              </a:rPr>
              <a:t> </a:t>
            </a:r>
            <a:r>
              <a:rPr sz="2400" dirty="0">
                <a:latin typeface="Calibri"/>
                <a:cs typeface="Calibri"/>
              </a:rPr>
              <a:t>class</a:t>
            </a:r>
            <a:r>
              <a:rPr sz="2400" spc="-15" dirty="0">
                <a:latin typeface="Calibri"/>
                <a:cs typeface="Calibri"/>
              </a:rPr>
              <a:t> </a:t>
            </a:r>
            <a:r>
              <a:rPr sz="2400" dirty="0">
                <a:latin typeface="Calibri"/>
                <a:cs typeface="Calibri"/>
              </a:rPr>
              <a:t>baseline:</a:t>
            </a:r>
            <a:r>
              <a:rPr sz="2400" spc="-15" dirty="0">
                <a:latin typeface="Calibri"/>
                <a:cs typeface="Calibri"/>
              </a:rPr>
              <a:t> </a:t>
            </a:r>
            <a:r>
              <a:rPr sz="2400" spc="-5" dirty="0">
                <a:latin typeface="Calibri"/>
                <a:cs typeface="Calibri"/>
              </a:rPr>
              <a:t>59%</a:t>
            </a:r>
            <a:endParaRPr sz="2400">
              <a:latin typeface="Calibri"/>
              <a:cs typeface="Calibri"/>
            </a:endParaRPr>
          </a:p>
          <a:p>
            <a:pPr marL="355600" indent="-342900">
              <a:lnSpc>
                <a:spcPct val="100000"/>
              </a:lnSpc>
              <a:spcBef>
                <a:spcPts val="520"/>
              </a:spcBef>
              <a:buClr>
                <a:srgbClr val="CC0000"/>
              </a:buClr>
              <a:buFont typeface="Times New Roman"/>
              <a:buChar char="•"/>
              <a:tabLst>
                <a:tab pos="354965" algn="l"/>
                <a:tab pos="355600" algn="l"/>
              </a:tabLst>
            </a:pPr>
            <a:r>
              <a:rPr sz="2400" spc="-5" dirty="0">
                <a:latin typeface="Calibri"/>
                <a:cs typeface="Calibri"/>
              </a:rPr>
              <a:t>Turney</a:t>
            </a:r>
            <a:r>
              <a:rPr sz="2400" spc="-10" dirty="0">
                <a:latin typeface="Calibri"/>
                <a:cs typeface="Calibri"/>
              </a:rPr>
              <a:t> </a:t>
            </a:r>
            <a:r>
              <a:rPr sz="2400" spc="-5" dirty="0">
                <a:latin typeface="Calibri"/>
                <a:cs typeface="Calibri"/>
              </a:rPr>
              <a:t>algorithm:</a:t>
            </a:r>
            <a:r>
              <a:rPr sz="2400" spc="-15" dirty="0">
                <a:latin typeface="Calibri"/>
                <a:cs typeface="Calibri"/>
              </a:rPr>
              <a:t> </a:t>
            </a:r>
            <a:r>
              <a:rPr sz="2400" spc="-5" dirty="0">
                <a:latin typeface="Calibri"/>
                <a:cs typeface="Calibri"/>
              </a:rPr>
              <a:t>74%</a:t>
            </a:r>
            <a:endParaRPr sz="2400">
              <a:latin typeface="Calibri"/>
              <a:cs typeface="Calibri"/>
            </a:endParaRPr>
          </a:p>
          <a:p>
            <a:pPr>
              <a:lnSpc>
                <a:spcPct val="100000"/>
              </a:lnSpc>
              <a:spcBef>
                <a:spcPts val="30"/>
              </a:spcBef>
              <a:buClr>
                <a:srgbClr val="CC0000"/>
              </a:buClr>
              <a:buFont typeface="Times New Roman"/>
              <a:buChar char="•"/>
            </a:pPr>
            <a:endParaRPr sz="3350">
              <a:latin typeface="Calibri"/>
              <a:cs typeface="Calibri"/>
            </a:endParaRPr>
          </a:p>
          <a:p>
            <a:pPr marL="355600" indent="-342900">
              <a:lnSpc>
                <a:spcPct val="100000"/>
              </a:lnSpc>
              <a:buClr>
                <a:srgbClr val="CC0000"/>
              </a:buClr>
              <a:buFont typeface="Times New Roman"/>
              <a:buChar char="•"/>
              <a:tabLst>
                <a:tab pos="354965" algn="l"/>
                <a:tab pos="355600" algn="l"/>
              </a:tabLst>
            </a:pPr>
            <a:r>
              <a:rPr sz="2400" spc="-5" dirty="0">
                <a:latin typeface="Calibri"/>
                <a:cs typeface="Calibri"/>
              </a:rPr>
              <a:t>Phrases</a:t>
            </a:r>
            <a:r>
              <a:rPr sz="2400" spc="-10" dirty="0">
                <a:latin typeface="Calibri"/>
                <a:cs typeface="Calibri"/>
              </a:rPr>
              <a:t> </a:t>
            </a:r>
            <a:r>
              <a:rPr sz="2400" spc="-5" dirty="0">
                <a:latin typeface="Calibri"/>
                <a:cs typeface="Calibri"/>
              </a:rPr>
              <a:t>rather</a:t>
            </a:r>
            <a:r>
              <a:rPr sz="2400" spc="-10" dirty="0">
                <a:latin typeface="Calibri"/>
                <a:cs typeface="Calibri"/>
              </a:rPr>
              <a:t> </a:t>
            </a:r>
            <a:r>
              <a:rPr sz="2400" dirty="0">
                <a:latin typeface="Calibri"/>
                <a:cs typeface="Calibri"/>
              </a:rPr>
              <a:t>than</a:t>
            </a:r>
            <a:r>
              <a:rPr sz="2400" spc="-5" dirty="0">
                <a:latin typeface="Calibri"/>
                <a:cs typeface="Calibri"/>
              </a:rPr>
              <a:t> words</a:t>
            </a:r>
            <a:endParaRPr sz="2400">
              <a:latin typeface="Calibri"/>
              <a:cs typeface="Calibri"/>
            </a:endParaRPr>
          </a:p>
          <a:p>
            <a:pPr marL="355600" indent="-342900">
              <a:lnSpc>
                <a:spcPct val="100000"/>
              </a:lnSpc>
              <a:spcBef>
                <a:spcPts val="520"/>
              </a:spcBef>
              <a:buClr>
                <a:srgbClr val="CC0000"/>
              </a:buClr>
              <a:buFont typeface="Times New Roman"/>
              <a:buChar char="•"/>
              <a:tabLst>
                <a:tab pos="354965" algn="l"/>
                <a:tab pos="355600" algn="l"/>
              </a:tabLst>
            </a:pPr>
            <a:r>
              <a:rPr sz="2400" spc="-5" dirty="0">
                <a:latin typeface="Calibri"/>
                <a:cs typeface="Calibri"/>
              </a:rPr>
              <a:t>Learns</a:t>
            </a:r>
            <a:r>
              <a:rPr sz="2400" spc="-10" dirty="0">
                <a:latin typeface="Calibri"/>
                <a:cs typeface="Calibri"/>
              </a:rPr>
              <a:t> </a:t>
            </a:r>
            <a:r>
              <a:rPr sz="2400" spc="-90" dirty="0">
                <a:latin typeface="Calibri"/>
                <a:cs typeface="Calibri"/>
              </a:rPr>
              <a:t>domain-­‐specific</a:t>
            </a:r>
            <a:r>
              <a:rPr sz="2400" spc="-10" dirty="0">
                <a:latin typeface="Calibri"/>
                <a:cs typeface="Calibri"/>
              </a:rPr>
              <a:t> </a:t>
            </a:r>
            <a:r>
              <a:rPr sz="2400" spc="-5" dirty="0">
                <a:latin typeface="Calibri"/>
                <a:cs typeface="Calibri"/>
              </a:rPr>
              <a:t>information</a:t>
            </a:r>
            <a:endParaRPr sz="24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254000"/>
            <a:ext cx="5434330" cy="513080"/>
          </a:xfrm>
          <a:prstGeom prst="rect">
            <a:avLst/>
          </a:prstGeom>
        </p:spPr>
        <p:txBody>
          <a:bodyPr vert="horz" wrap="square" lIns="0" tIns="12700" rIns="0" bIns="0" rtlCol="0">
            <a:spAutoFit/>
          </a:bodyPr>
          <a:lstStyle/>
          <a:p>
            <a:pPr marL="12700">
              <a:lnSpc>
                <a:spcPct val="100000"/>
              </a:lnSpc>
              <a:spcBef>
                <a:spcPts val="100"/>
              </a:spcBef>
            </a:pPr>
            <a:r>
              <a:rPr dirty="0"/>
              <a:t>Using</a:t>
            </a:r>
            <a:r>
              <a:rPr spc="-25" dirty="0"/>
              <a:t> </a:t>
            </a:r>
            <a:r>
              <a:rPr spc="-5" dirty="0"/>
              <a:t>WordNet</a:t>
            </a:r>
            <a:r>
              <a:rPr spc="-10" dirty="0"/>
              <a:t> </a:t>
            </a:r>
            <a:r>
              <a:rPr dirty="0"/>
              <a:t>to</a:t>
            </a:r>
            <a:r>
              <a:rPr spc="-20" dirty="0"/>
              <a:t> </a:t>
            </a:r>
            <a:r>
              <a:rPr spc="-5" dirty="0"/>
              <a:t>learn</a:t>
            </a:r>
            <a:r>
              <a:rPr spc="-20" dirty="0"/>
              <a:t> </a:t>
            </a:r>
            <a:r>
              <a:rPr spc="-5" dirty="0"/>
              <a:t>polarity</a:t>
            </a:r>
          </a:p>
        </p:txBody>
      </p:sp>
      <p:sp>
        <p:nvSpPr>
          <p:cNvPr id="8" name="object 8"/>
          <p:cNvSpPr txBox="1"/>
          <p:nvPr/>
        </p:nvSpPr>
        <p:spPr>
          <a:xfrm>
            <a:off x="358139" y="4495906"/>
            <a:ext cx="1071880" cy="494030"/>
          </a:xfrm>
          <a:prstGeom prst="rect">
            <a:avLst/>
          </a:prstGeom>
        </p:spPr>
        <p:txBody>
          <a:bodyPr vert="horz" wrap="square" lIns="0" tIns="0" rIns="0" bIns="0" rtlCol="0">
            <a:spAutoFit/>
          </a:bodyPr>
          <a:lstStyle/>
          <a:p>
            <a:pPr marL="38100">
              <a:lnSpc>
                <a:spcPts val="2865"/>
              </a:lnSpc>
              <a:tabLst>
                <a:tab pos="380365" algn="l"/>
              </a:tabLst>
            </a:pPr>
            <a:r>
              <a:rPr sz="2400" dirty="0">
                <a:solidFill>
                  <a:srgbClr val="CC0000"/>
                </a:solidFill>
                <a:latin typeface="Times New Roman"/>
                <a:cs typeface="Times New Roman"/>
              </a:rPr>
              <a:t>•	</a:t>
            </a:r>
            <a:r>
              <a:rPr sz="2400" spc="-5" dirty="0">
                <a:latin typeface="Calibri"/>
                <a:cs typeface="Calibri"/>
              </a:rPr>
              <a:t>Filter</a:t>
            </a:r>
            <a:endParaRPr sz="2400">
              <a:latin typeface="Calibri"/>
              <a:cs typeface="Calibri"/>
            </a:endParaRPr>
          </a:p>
        </p:txBody>
      </p:sp>
      <p:sp>
        <p:nvSpPr>
          <p:cNvPr id="7" name="object 7"/>
          <p:cNvSpPr txBox="1"/>
          <p:nvPr/>
        </p:nvSpPr>
        <p:spPr>
          <a:xfrm>
            <a:off x="383539" y="938550"/>
            <a:ext cx="8354059" cy="3489960"/>
          </a:xfrm>
          <a:prstGeom prst="rect">
            <a:avLst/>
          </a:prstGeom>
        </p:spPr>
        <p:txBody>
          <a:bodyPr vert="horz" wrap="square" lIns="0" tIns="12700" rIns="0" bIns="0" rtlCol="0">
            <a:spAutoFit/>
          </a:bodyPr>
          <a:lstStyle/>
          <a:p>
            <a:pPr marL="1881505">
              <a:lnSpc>
                <a:spcPts val="1639"/>
              </a:lnSpc>
              <a:spcBef>
                <a:spcPts val="100"/>
              </a:spcBef>
            </a:pPr>
            <a:r>
              <a:rPr sz="1400" spc="-5" dirty="0">
                <a:solidFill>
                  <a:srgbClr val="30928D"/>
                </a:solidFill>
                <a:latin typeface="Calibri"/>
                <a:cs typeface="Calibri"/>
              </a:rPr>
              <a:t>S.M.</a:t>
            </a:r>
            <a:r>
              <a:rPr sz="1400" spc="5" dirty="0">
                <a:solidFill>
                  <a:srgbClr val="30928D"/>
                </a:solidFill>
                <a:latin typeface="Calibri"/>
                <a:cs typeface="Calibri"/>
              </a:rPr>
              <a:t> </a:t>
            </a:r>
            <a:r>
              <a:rPr sz="1400" dirty="0">
                <a:solidFill>
                  <a:srgbClr val="30928D"/>
                </a:solidFill>
                <a:latin typeface="Calibri"/>
                <a:cs typeface="Calibri"/>
              </a:rPr>
              <a:t>Kim</a:t>
            </a:r>
            <a:r>
              <a:rPr sz="1400" spc="5" dirty="0">
                <a:solidFill>
                  <a:srgbClr val="30928D"/>
                </a:solidFill>
                <a:latin typeface="Calibri"/>
                <a:cs typeface="Calibri"/>
              </a:rPr>
              <a:t> </a:t>
            </a:r>
            <a:r>
              <a:rPr sz="1400" dirty="0">
                <a:solidFill>
                  <a:srgbClr val="30928D"/>
                </a:solidFill>
                <a:latin typeface="Calibri"/>
                <a:cs typeface="Calibri"/>
              </a:rPr>
              <a:t>and</a:t>
            </a:r>
            <a:r>
              <a:rPr sz="1400" spc="10" dirty="0">
                <a:solidFill>
                  <a:srgbClr val="30928D"/>
                </a:solidFill>
                <a:latin typeface="Calibri"/>
                <a:cs typeface="Calibri"/>
              </a:rPr>
              <a:t> </a:t>
            </a:r>
            <a:r>
              <a:rPr sz="1400" dirty="0">
                <a:solidFill>
                  <a:srgbClr val="30928D"/>
                </a:solidFill>
                <a:latin typeface="Calibri"/>
                <a:cs typeface="Calibri"/>
              </a:rPr>
              <a:t>E. </a:t>
            </a:r>
            <a:r>
              <a:rPr sz="1400" spc="-5" dirty="0">
                <a:solidFill>
                  <a:srgbClr val="28817A"/>
                </a:solidFill>
                <a:latin typeface="Calibri"/>
                <a:cs typeface="Calibri"/>
              </a:rPr>
              <a:t>Hovy.</a:t>
            </a:r>
            <a:r>
              <a:rPr sz="1400" spc="5" dirty="0">
                <a:solidFill>
                  <a:srgbClr val="28817A"/>
                </a:solidFill>
                <a:latin typeface="Calibri"/>
                <a:cs typeface="Calibri"/>
              </a:rPr>
              <a:t> </a:t>
            </a:r>
            <a:r>
              <a:rPr sz="1400" spc="-5" dirty="0">
                <a:solidFill>
                  <a:srgbClr val="28817A"/>
                </a:solidFill>
                <a:latin typeface="Calibri"/>
                <a:cs typeface="Calibri"/>
              </a:rPr>
              <a:t>2004.</a:t>
            </a:r>
            <a:r>
              <a:rPr sz="1400" spc="5" dirty="0">
                <a:solidFill>
                  <a:srgbClr val="28817A"/>
                </a:solidFill>
                <a:latin typeface="Calibri"/>
                <a:cs typeface="Calibri"/>
              </a:rPr>
              <a:t> </a:t>
            </a:r>
            <a:r>
              <a:rPr sz="1400" spc="-5" dirty="0">
                <a:solidFill>
                  <a:srgbClr val="28817A"/>
                </a:solidFill>
                <a:latin typeface="Calibri"/>
                <a:cs typeface="Calibri"/>
              </a:rPr>
              <a:t>Determining</a:t>
            </a:r>
            <a:r>
              <a:rPr sz="1400" spc="10" dirty="0">
                <a:solidFill>
                  <a:srgbClr val="28817A"/>
                </a:solidFill>
                <a:latin typeface="Calibri"/>
                <a:cs typeface="Calibri"/>
              </a:rPr>
              <a:t> </a:t>
            </a:r>
            <a:r>
              <a:rPr sz="1400" dirty="0">
                <a:solidFill>
                  <a:srgbClr val="28817A"/>
                </a:solidFill>
                <a:latin typeface="Calibri"/>
                <a:cs typeface="Calibri"/>
              </a:rPr>
              <a:t>the</a:t>
            </a:r>
            <a:r>
              <a:rPr sz="1400" spc="5" dirty="0">
                <a:solidFill>
                  <a:srgbClr val="28817A"/>
                </a:solidFill>
                <a:latin typeface="Calibri"/>
                <a:cs typeface="Calibri"/>
              </a:rPr>
              <a:t> </a:t>
            </a:r>
            <a:r>
              <a:rPr sz="1400" spc="-5" dirty="0">
                <a:solidFill>
                  <a:srgbClr val="28817A"/>
                </a:solidFill>
                <a:latin typeface="Calibri"/>
                <a:cs typeface="Calibri"/>
              </a:rPr>
              <a:t>sentiment</a:t>
            </a:r>
            <a:r>
              <a:rPr sz="1400" spc="5" dirty="0">
                <a:solidFill>
                  <a:srgbClr val="28817A"/>
                </a:solidFill>
                <a:latin typeface="Calibri"/>
                <a:cs typeface="Calibri"/>
              </a:rPr>
              <a:t> </a:t>
            </a:r>
            <a:r>
              <a:rPr sz="1400" spc="-5" dirty="0">
                <a:solidFill>
                  <a:srgbClr val="28817A"/>
                </a:solidFill>
                <a:latin typeface="Calibri"/>
                <a:cs typeface="Calibri"/>
              </a:rPr>
              <a:t>of</a:t>
            </a:r>
            <a:r>
              <a:rPr sz="1400" spc="10" dirty="0">
                <a:solidFill>
                  <a:srgbClr val="28817A"/>
                </a:solidFill>
                <a:latin typeface="Calibri"/>
                <a:cs typeface="Calibri"/>
              </a:rPr>
              <a:t> </a:t>
            </a:r>
            <a:r>
              <a:rPr sz="1400" spc="-5" dirty="0">
                <a:solidFill>
                  <a:srgbClr val="28817A"/>
                </a:solidFill>
                <a:latin typeface="Calibri"/>
                <a:cs typeface="Calibri"/>
              </a:rPr>
              <a:t>opinions.</a:t>
            </a:r>
            <a:r>
              <a:rPr sz="1400" spc="5" dirty="0">
                <a:solidFill>
                  <a:srgbClr val="28817A"/>
                </a:solidFill>
                <a:latin typeface="Calibri"/>
                <a:cs typeface="Calibri"/>
              </a:rPr>
              <a:t> </a:t>
            </a:r>
            <a:r>
              <a:rPr sz="1400" spc="-5" dirty="0">
                <a:solidFill>
                  <a:srgbClr val="28817A"/>
                </a:solidFill>
                <a:latin typeface="Calibri"/>
                <a:cs typeface="Calibri"/>
              </a:rPr>
              <a:t>COLING</a:t>
            </a:r>
            <a:r>
              <a:rPr sz="1400" spc="5" dirty="0">
                <a:solidFill>
                  <a:srgbClr val="28817A"/>
                </a:solidFill>
                <a:latin typeface="Calibri"/>
                <a:cs typeface="Calibri"/>
              </a:rPr>
              <a:t> </a:t>
            </a:r>
            <a:r>
              <a:rPr sz="1400" spc="-5" dirty="0">
                <a:solidFill>
                  <a:srgbClr val="28817A"/>
                </a:solidFill>
                <a:latin typeface="Calibri"/>
                <a:cs typeface="Calibri"/>
              </a:rPr>
              <a:t>2004</a:t>
            </a:r>
            <a:endParaRPr sz="1400" dirty="0">
              <a:latin typeface="Calibri"/>
              <a:cs typeface="Calibri"/>
            </a:endParaRPr>
          </a:p>
          <a:p>
            <a:pPr marL="1841500">
              <a:lnSpc>
                <a:spcPts val="1639"/>
              </a:lnSpc>
            </a:pPr>
            <a:r>
              <a:rPr sz="1400" dirty="0">
                <a:solidFill>
                  <a:srgbClr val="28817A"/>
                </a:solidFill>
                <a:latin typeface="Calibri"/>
                <a:cs typeface="Calibri"/>
              </a:rPr>
              <a:t>M. </a:t>
            </a:r>
            <a:r>
              <a:rPr sz="1400" spc="-5" dirty="0">
                <a:solidFill>
                  <a:srgbClr val="28817A"/>
                </a:solidFill>
                <a:latin typeface="Calibri"/>
                <a:cs typeface="Calibri"/>
              </a:rPr>
              <a:t>Hu</a:t>
            </a:r>
            <a:r>
              <a:rPr sz="1400" spc="5" dirty="0">
                <a:solidFill>
                  <a:srgbClr val="28817A"/>
                </a:solidFill>
                <a:latin typeface="Calibri"/>
                <a:cs typeface="Calibri"/>
              </a:rPr>
              <a:t> </a:t>
            </a:r>
            <a:r>
              <a:rPr sz="1400" dirty="0">
                <a:solidFill>
                  <a:srgbClr val="28817A"/>
                </a:solidFill>
                <a:latin typeface="Calibri"/>
                <a:cs typeface="Calibri"/>
              </a:rPr>
              <a:t>and</a:t>
            </a:r>
            <a:r>
              <a:rPr sz="1400" spc="5" dirty="0">
                <a:solidFill>
                  <a:srgbClr val="28817A"/>
                </a:solidFill>
                <a:latin typeface="Calibri"/>
                <a:cs typeface="Calibri"/>
              </a:rPr>
              <a:t> </a:t>
            </a:r>
            <a:r>
              <a:rPr sz="1400" spc="-5" dirty="0">
                <a:solidFill>
                  <a:srgbClr val="28817A"/>
                </a:solidFill>
                <a:latin typeface="Calibri"/>
                <a:cs typeface="Calibri"/>
              </a:rPr>
              <a:t>B.</a:t>
            </a:r>
            <a:r>
              <a:rPr sz="1400" spc="5" dirty="0">
                <a:solidFill>
                  <a:srgbClr val="28817A"/>
                </a:solidFill>
                <a:latin typeface="Calibri"/>
                <a:cs typeface="Calibri"/>
              </a:rPr>
              <a:t> </a:t>
            </a:r>
            <a:r>
              <a:rPr sz="1400" dirty="0">
                <a:solidFill>
                  <a:srgbClr val="28817A"/>
                </a:solidFill>
                <a:latin typeface="Calibri"/>
                <a:cs typeface="Calibri"/>
              </a:rPr>
              <a:t>Liu. Mining</a:t>
            </a:r>
            <a:r>
              <a:rPr sz="1400" spc="5" dirty="0">
                <a:solidFill>
                  <a:srgbClr val="28817A"/>
                </a:solidFill>
                <a:latin typeface="Calibri"/>
                <a:cs typeface="Calibri"/>
              </a:rPr>
              <a:t> </a:t>
            </a:r>
            <a:r>
              <a:rPr sz="1400" dirty="0">
                <a:solidFill>
                  <a:srgbClr val="28817A"/>
                </a:solidFill>
                <a:latin typeface="Calibri"/>
                <a:cs typeface="Calibri"/>
              </a:rPr>
              <a:t>and</a:t>
            </a:r>
            <a:r>
              <a:rPr sz="1400" spc="5" dirty="0">
                <a:solidFill>
                  <a:srgbClr val="28817A"/>
                </a:solidFill>
                <a:latin typeface="Calibri"/>
                <a:cs typeface="Calibri"/>
              </a:rPr>
              <a:t> </a:t>
            </a:r>
            <a:r>
              <a:rPr sz="1400" spc="-5" dirty="0">
                <a:solidFill>
                  <a:srgbClr val="28817A"/>
                </a:solidFill>
                <a:latin typeface="Calibri"/>
                <a:cs typeface="Calibri"/>
              </a:rPr>
              <a:t>summarizing</a:t>
            </a:r>
            <a:r>
              <a:rPr sz="1400" spc="5" dirty="0">
                <a:solidFill>
                  <a:srgbClr val="28817A"/>
                </a:solidFill>
                <a:latin typeface="Calibri"/>
                <a:cs typeface="Calibri"/>
              </a:rPr>
              <a:t> </a:t>
            </a:r>
            <a:r>
              <a:rPr sz="1400" dirty="0">
                <a:solidFill>
                  <a:srgbClr val="28817A"/>
                </a:solidFill>
                <a:latin typeface="Calibri"/>
                <a:cs typeface="Calibri"/>
              </a:rPr>
              <a:t>customer </a:t>
            </a:r>
            <a:r>
              <a:rPr sz="1400" spc="-5" dirty="0">
                <a:solidFill>
                  <a:srgbClr val="28817A"/>
                </a:solidFill>
                <a:latin typeface="Calibri"/>
                <a:cs typeface="Calibri"/>
              </a:rPr>
              <a:t>reviews.</a:t>
            </a:r>
            <a:r>
              <a:rPr sz="1400" spc="5" dirty="0">
                <a:solidFill>
                  <a:srgbClr val="28817A"/>
                </a:solidFill>
                <a:latin typeface="Calibri"/>
                <a:cs typeface="Calibri"/>
              </a:rPr>
              <a:t> </a:t>
            </a:r>
            <a:r>
              <a:rPr sz="1400" dirty="0">
                <a:solidFill>
                  <a:srgbClr val="28817A"/>
                </a:solidFill>
                <a:latin typeface="Calibri"/>
                <a:cs typeface="Calibri"/>
              </a:rPr>
              <a:t>In</a:t>
            </a:r>
            <a:r>
              <a:rPr sz="1400" spc="5" dirty="0">
                <a:solidFill>
                  <a:srgbClr val="28817A"/>
                </a:solidFill>
                <a:latin typeface="Calibri"/>
                <a:cs typeface="Calibri"/>
              </a:rPr>
              <a:t> </a:t>
            </a:r>
            <a:r>
              <a:rPr sz="1400" spc="-5" dirty="0">
                <a:solidFill>
                  <a:srgbClr val="28817A"/>
                </a:solidFill>
                <a:latin typeface="Calibri"/>
                <a:cs typeface="Calibri"/>
              </a:rPr>
              <a:t>Proceedings</a:t>
            </a:r>
            <a:r>
              <a:rPr sz="1400" spc="5" dirty="0">
                <a:solidFill>
                  <a:srgbClr val="28817A"/>
                </a:solidFill>
                <a:latin typeface="Calibri"/>
                <a:cs typeface="Calibri"/>
              </a:rPr>
              <a:t> </a:t>
            </a:r>
            <a:r>
              <a:rPr sz="1400" spc="-5" dirty="0">
                <a:solidFill>
                  <a:srgbClr val="28817A"/>
                </a:solidFill>
                <a:latin typeface="Calibri"/>
                <a:cs typeface="Calibri"/>
              </a:rPr>
              <a:t>of</a:t>
            </a:r>
            <a:r>
              <a:rPr sz="1400" dirty="0">
                <a:solidFill>
                  <a:srgbClr val="28817A"/>
                </a:solidFill>
                <a:latin typeface="Calibri"/>
                <a:cs typeface="Calibri"/>
              </a:rPr>
              <a:t> KDD,</a:t>
            </a:r>
            <a:r>
              <a:rPr sz="1400" spc="5" dirty="0">
                <a:solidFill>
                  <a:srgbClr val="28817A"/>
                </a:solidFill>
                <a:latin typeface="Calibri"/>
                <a:cs typeface="Calibri"/>
              </a:rPr>
              <a:t> </a:t>
            </a:r>
            <a:r>
              <a:rPr sz="1400" spc="-5" dirty="0">
                <a:solidFill>
                  <a:srgbClr val="28817A"/>
                </a:solidFill>
                <a:latin typeface="Calibri"/>
                <a:cs typeface="Calibri"/>
              </a:rPr>
              <a:t>2004</a:t>
            </a:r>
            <a:endParaRPr sz="1400" dirty="0">
              <a:latin typeface="Calibri"/>
              <a:cs typeface="Calibri"/>
            </a:endParaRPr>
          </a:p>
          <a:p>
            <a:pPr marL="355600" indent="-342900">
              <a:lnSpc>
                <a:spcPct val="100000"/>
              </a:lnSpc>
              <a:spcBef>
                <a:spcPts val="240"/>
              </a:spcBef>
              <a:buClr>
                <a:srgbClr val="CC0000"/>
              </a:buClr>
              <a:buFont typeface="Times New Roman"/>
              <a:buChar char="•"/>
              <a:tabLst>
                <a:tab pos="354965" algn="l"/>
                <a:tab pos="355600" algn="l"/>
              </a:tabLst>
            </a:pPr>
            <a:r>
              <a:rPr sz="2400" spc="-5" dirty="0">
                <a:latin typeface="Calibri"/>
                <a:cs typeface="Calibri"/>
              </a:rPr>
              <a:t>WordNet:</a:t>
            </a:r>
            <a:r>
              <a:rPr sz="2400" spc="5" dirty="0">
                <a:latin typeface="Calibri"/>
                <a:cs typeface="Calibri"/>
              </a:rPr>
              <a:t> </a:t>
            </a:r>
            <a:r>
              <a:rPr sz="2400" spc="-5" dirty="0">
                <a:latin typeface="Calibri"/>
                <a:cs typeface="Calibri"/>
              </a:rPr>
              <a:t>online</a:t>
            </a:r>
            <a:r>
              <a:rPr sz="2400" spc="10" dirty="0">
                <a:latin typeface="Calibri"/>
                <a:cs typeface="Calibri"/>
              </a:rPr>
              <a:t> </a:t>
            </a:r>
            <a:r>
              <a:rPr sz="2400" spc="-5" dirty="0">
                <a:latin typeface="Calibri"/>
                <a:cs typeface="Calibri"/>
              </a:rPr>
              <a:t>thesaurus</a:t>
            </a:r>
            <a:r>
              <a:rPr sz="2400" spc="10" dirty="0">
                <a:latin typeface="Calibri"/>
                <a:cs typeface="Calibri"/>
              </a:rPr>
              <a:t> </a:t>
            </a:r>
            <a:r>
              <a:rPr sz="2400" spc="-5" dirty="0">
                <a:latin typeface="Calibri"/>
                <a:cs typeface="Calibri"/>
              </a:rPr>
              <a:t>(covered</a:t>
            </a:r>
            <a:r>
              <a:rPr sz="2400" spc="10" dirty="0">
                <a:latin typeface="Calibri"/>
                <a:cs typeface="Calibri"/>
              </a:rPr>
              <a:t> </a:t>
            </a:r>
            <a:r>
              <a:rPr sz="2400" dirty="0">
                <a:latin typeface="Calibri"/>
                <a:cs typeface="Calibri"/>
              </a:rPr>
              <a:t>in</a:t>
            </a:r>
            <a:r>
              <a:rPr sz="2400" spc="10" dirty="0">
                <a:latin typeface="Calibri"/>
                <a:cs typeface="Calibri"/>
              </a:rPr>
              <a:t> </a:t>
            </a:r>
            <a:r>
              <a:rPr sz="2400" spc="-5" dirty="0">
                <a:latin typeface="Calibri"/>
                <a:cs typeface="Calibri"/>
              </a:rPr>
              <a:t>later</a:t>
            </a:r>
            <a:r>
              <a:rPr sz="2400" spc="10" dirty="0">
                <a:latin typeface="Calibri"/>
                <a:cs typeface="Calibri"/>
              </a:rPr>
              <a:t> </a:t>
            </a:r>
            <a:r>
              <a:rPr sz="2400" spc="-5" dirty="0">
                <a:latin typeface="Calibri"/>
                <a:cs typeface="Calibri"/>
              </a:rPr>
              <a:t>lecture).</a:t>
            </a:r>
            <a:endParaRPr sz="2400" dirty="0">
              <a:latin typeface="Calibri"/>
              <a:cs typeface="Calibri"/>
            </a:endParaRPr>
          </a:p>
          <a:p>
            <a:pPr marL="355600" indent="-342900">
              <a:lnSpc>
                <a:spcPct val="100000"/>
              </a:lnSpc>
              <a:spcBef>
                <a:spcPts val="495"/>
              </a:spcBef>
              <a:buClr>
                <a:srgbClr val="CC0000"/>
              </a:buClr>
              <a:buFont typeface="Times New Roman"/>
              <a:buChar char="•"/>
              <a:tabLst>
                <a:tab pos="354965" algn="l"/>
                <a:tab pos="355600" algn="l"/>
              </a:tabLst>
            </a:pPr>
            <a:r>
              <a:rPr sz="2400" spc="-5" dirty="0">
                <a:latin typeface="Calibri"/>
                <a:cs typeface="Calibri"/>
              </a:rPr>
              <a:t>Create</a:t>
            </a:r>
            <a:r>
              <a:rPr sz="2400" dirty="0">
                <a:latin typeface="Calibri"/>
                <a:cs typeface="Calibri"/>
              </a:rPr>
              <a:t> </a:t>
            </a:r>
            <a:r>
              <a:rPr sz="2400" spc="-5" dirty="0">
                <a:latin typeface="Calibri"/>
                <a:cs typeface="Calibri"/>
              </a:rPr>
              <a:t>positive</a:t>
            </a:r>
            <a:r>
              <a:rPr sz="2400" spc="5" dirty="0">
                <a:latin typeface="Calibri"/>
                <a:cs typeface="Calibri"/>
              </a:rPr>
              <a:t> </a:t>
            </a:r>
            <a:r>
              <a:rPr sz="2400" spc="-5" dirty="0">
                <a:latin typeface="Calibri"/>
                <a:cs typeface="Calibri"/>
              </a:rPr>
              <a:t>(“good”)</a:t>
            </a:r>
            <a:r>
              <a:rPr sz="2400" spc="5" dirty="0">
                <a:latin typeface="Calibri"/>
                <a:cs typeface="Calibri"/>
              </a:rPr>
              <a:t> </a:t>
            </a:r>
            <a:r>
              <a:rPr sz="2400" dirty="0">
                <a:latin typeface="Calibri"/>
                <a:cs typeface="Calibri"/>
              </a:rPr>
              <a:t>and</a:t>
            </a:r>
            <a:r>
              <a:rPr sz="2400" spc="5" dirty="0">
                <a:latin typeface="Calibri"/>
                <a:cs typeface="Calibri"/>
              </a:rPr>
              <a:t> </a:t>
            </a:r>
            <a:r>
              <a:rPr sz="2400" spc="-5" dirty="0">
                <a:latin typeface="Calibri"/>
                <a:cs typeface="Calibri"/>
              </a:rPr>
              <a:t>negative</a:t>
            </a:r>
            <a:r>
              <a:rPr sz="2400" spc="5" dirty="0">
                <a:latin typeface="Calibri"/>
                <a:cs typeface="Calibri"/>
              </a:rPr>
              <a:t> </a:t>
            </a:r>
            <a:r>
              <a:rPr sz="2400" spc="-125" dirty="0">
                <a:latin typeface="Calibri"/>
                <a:cs typeface="Calibri"/>
              </a:rPr>
              <a:t>seed-­‐words</a:t>
            </a:r>
            <a:r>
              <a:rPr sz="2400" spc="5" dirty="0">
                <a:latin typeface="Calibri"/>
                <a:cs typeface="Calibri"/>
              </a:rPr>
              <a:t> </a:t>
            </a:r>
            <a:r>
              <a:rPr sz="2400" spc="-5" dirty="0">
                <a:latin typeface="Calibri"/>
                <a:cs typeface="Calibri"/>
              </a:rPr>
              <a:t>(“terrible”)</a:t>
            </a:r>
            <a:endParaRPr sz="2400" dirty="0">
              <a:latin typeface="Calibri"/>
              <a:cs typeface="Calibri"/>
            </a:endParaRPr>
          </a:p>
          <a:p>
            <a:pPr marL="355600" indent="-342900">
              <a:lnSpc>
                <a:spcPct val="100000"/>
              </a:lnSpc>
              <a:spcBef>
                <a:spcPts val="620"/>
              </a:spcBef>
              <a:buClr>
                <a:srgbClr val="CC0000"/>
              </a:buClr>
              <a:buFont typeface="Times New Roman"/>
              <a:buChar char="•"/>
              <a:tabLst>
                <a:tab pos="354965" algn="l"/>
                <a:tab pos="355600" algn="l"/>
              </a:tabLst>
            </a:pPr>
            <a:r>
              <a:rPr sz="2400" dirty="0">
                <a:latin typeface="Calibri"/>
                <a:cs typeface="Calibri"/>
              </a:rPr>
              <a:t>Find</a:t>
            </a:r>
            <a:r>
              <a:rPr sz="2400" spc="-15" dirty="0">
                <a:latin typeface="Calibri"/>
                <a:cs typeface="Calibri"/>
              </a:rPr>
              <a:t> </a:t>
            </a:r>
            <a:r>
              <a:rPr sz="2400" spc="-5" dirty="0">
                <a:latin typeface="Calibri"/>
                <a:cs typeface="Calibri"/>
              </a:rPr>
              <a:t>Synonyms</a:t>
            </a:r>
            <a:r>
              <a:rPr sz="2400" spc="-10" dirty="0">
                <a:latin typeface="Calibri"/>
                <a:cs typeface="Calibri"/>
              </a:rPr>
              <a:t> </a:t>
            </a:r>
            <a:r>
              <a:rPr sz="2400" dirty="0">
                <a:latin typeface="Calibri"/>
                <a:cs typeface="Calibri"/>
              </a:rPr>
              <a:t>and</a:t>
            </a:r>
            <a:r>
              <a:rPr sz="2400" spc="-10" dirty="0">
                <a:latin typeface="Calibri"/>
                <a:cs typeface="Calibri"/>
              </a:rPr>
              <a:t> </a:t>
            </a:r>
            <a:r>
              <a:rPr sz="2400" spc="-5" dirty="0">
                <a:latin typeface="Calibri"/>
                <a:cs typeface="Calibri"/>
              </a:rPr>
              <a:t>Antonyms</a:t>
            </a:r>
            <a:endParaRPr sz="2400" dirty="0">
              <a:latin typeface="Calibri"/>
              <a:cs typeface="Calibri"/>
            </a:endParaRPr>
          </a:p>
          <a:p>
            <a:pPr marL="698500" marR="238125" lvl="1" indent="-228600">
              <a:lnSpc>
                <a:spcPct val="100800"/>
              </a:lnSpc>
              <a:spcBef>
                <a:spcPts val="405"/>
              </a:spcBef>
              <a:buFont typeface="Times New Roman"/>
              <a:buChar char="•"/>
              <a:tabLst>
                <a:tab pos="697865" algn="l"/>
                <a:tab pos="698500" algn="l"/>
              </a:tabLst>
            </a:pPr>
            <a:r>
              <a:rPr sz="2000" spc="-5" dirty="0">
                <a:latin typeface="Calibri"/>
                <a:cs typeface="Calibri"/>
              </a:rPr>
              <a:t>Positive</a:t>
            </a:r>
            <a:r>
              <a:rPr sz="2000" dirty="0">
                <a:latin typeface="Calibri"/>
                <a:cs typeface="Calibri"/>
              </a:rPr>
              <a:t> Set:</a:t>
            </a:r>
            <a:r>
              <a:rPr sz="2000" spc="5" dirty="0">
                <a:latin typeface="Calibri"/>
                <a:cs typeface="Calibri"/>
              </a:rPr>
              <a:t> </a:t>
            </a:r>
            <a:r>
              <a:rPr sz="2000" dirty="0">
                <a:latin typeface="Calibri"/>
                <a:cs typeface="Calibri"/>
              </a:rPr>
              <a:t>Add</a:t>
            </a:r>
            <a:r>
              <a:rPr sz="2000" spc="10" dirty="0">
                <a:latin typeface="Calibri"/>
                <a:cs typeface="Calibri"/>
              </a:rPr>
              <a:t> </a:t>
            </a:r>
            <a:r>
              <a:rPr sz="2000" spc="-5" dirty="0">
                <a:latin typeface="Calibri"/>
                <a:cs typeface="Calibri"/>
              </a:rPr>
              <a:t>synonyms</a:t>
            </a:r>
            <a:r>
              <a:rPr sz="2000" spc="5" dirty="0">
                <a:latin typeface="Calibri"/>
                <a:cs typeface="Calibri"/>
              </a:rPr>
              <a:t> </a:t>
            </a:r>
            <a:r>
              <a:rPr sz="2000" spc="-5" dirty="0">
                <a:latin typeface="Calibri"/>
                <a:cs typeface="Calibri"/>
              </a:rPr>
              <a:t>of</a:t>
            </a:r>
            <a:r>
              <a:rPr sz="2000" dirty="0">
                <a:latin typeface="Calibri"/>
                <a:cs typeface="Calibri"/>
              </a:rPr>
              <a:t> </a:t>
            </a:r>
            <a:r>
              <a:rPr sz="2000" spc="-5" dirty="0">
                <a:latin typeface="Calibri"/>
                <a:cs typeface="Calibri"/>
              </a:rPr>
              <a:t>positive</a:t>
            </a:r>
            <a:r>
              <a:rPr sz="2000" spc="5" dirty="0">
                <a:latin typeface="Calibri"/>
                <a:cs typeface="Calibri"/>
              </a:rPr>
              <a:t> </a:t>
            </a:r>
            <a:r>
              <a:rPr sz="2000" spc="-5" dirty="0">
                <a:latin typeface="Calibri"/>
                <a:cs typeface="Calibri"/>
              </a:rPr>
              <a:t>words</a:t>
            </a:r>
            <a:r>
              <a:rPr sz="2000" dirty="0">
                <a:latin typeface="Calibri"/>
                <a:cs typeface="Calibri"/>
              </a:rPr>
              <a:t> </a:t>
            </a:r>
            <a:r>
              <a:rPr sz="2000" spc="-5" dirty="0">
                <a:latin typeface="Calibri"/>
                <a:cs typeface="Calibri"/>
              </a:rPr>
              <a:t>(“well”)</a:t>
            </a:r>
            <a:r>
              <a:rPr sz="2000" spc="5" dirty="0">
                <a:latin typeface="Calibri"/>
                <a:cs typeface="Calibri"/>
              </a:rPr>
              <a:t> </a:t>
            </a:r>
            <a:r>
              <a:rPr sz="2000" dirty="0">
                <a:latin typeface="Calibri"/>
                <a:cs typeface="Calibri"/>
              </a:rPr>
              <a:t>and</a:t>
            </a:r>
            <a:r>
              <a:rPr sz="2000" spc="5" dirty="0">
                <a:latin typeface="Calibri"/>
                <a:cs typeface="Calibri"/>
              </a:rPr>
              <a:t> </a:t>
            </a:r>
            <a:r>
              <a:rPr sz="2000" spc="-5" dirty="0">
                <a:latin typeface="Calibri"/>
                <a:cs typeface="Calibri"/>
              </a:rPr>
              <a:t>antonyms</a:t>
            </a:r>
            <a:r>
              <a:rPr sz="2000" dirty="0">
                <a:latin typeface="Calibri"/>
                <a:cs typeface="Calibri"/>
              </a:rPr>
              <a:t> </a:t>
            </a:r>
            <a:r>
              <a:rPr sz="2000" spc="-5" dirty="0">
                <a:latin typeface="Calibri"/>
                <a:cs typeface="Calibri"/>
              </a:rPr>
              <a:t>of </a:t>
            </a:r>
            <a:r>
              <a:rPr sz="2000" spc="-440" dirty="0">
                <a:latin typeface="Calibri"/>
                <a:cs typeface="Calibri"/>
              </a:rPr>
              <a:t> </a:t>
            </a:r>
            <a:r>
              <a:rPr sz="2000" spc="-5" dirty="0">
                <a:latin typeface="Calibri"/>
                <a:cs typeface="Calibri"/>
              </a:rPr>
              <a:t>negative words</a:t>
            </a:r>
            <a:endParaRPr sz="2000" dirty="0">
              <a:latin typeface="Calibri"/>
              <a:cs typeface="Calibri"/>
            </a:endParaRPr>
          </a:p>
          <a:p>
            <a:pPr marL="698500" marR="231775" lvl="1" indent="-228600">
              <a:lnSpc>
                <a:spcPct val="100800"/>
              </a:lnSpc>
              <a:spcBef>
                <a:spcPts val="459"/>
              </a:spcBef>
              <a:buFont typeface="Times New Roman"/>
              <a:buChar char="•"/>
              <a:tabLst>
                <a:tab pos="697865" algn="l"/>
                <a:tab pos="698500" algn="l"/>
              </a:tabLst>
            </a:pPr>
            <a:r>
              <a:rPr sz="2000" spc="-5" dirty="0">
                <a:latin typeface="Calibri"/>
                <a:cs typeface="Calibri"/>
              </a:rPr>
              <a:t>Negative</a:t>
            </a:r>
            <a:r>
              <a:rPr sz="2000" spc="5" dirty="0">
                <a:latin typeface="Calibri"/>
                <a:cs typeface="Calibri"/>
              </a:rPr>
              <a:t> </a:t>
            </a:r>
            <a:r>
              <a:rPr sz="2000" dirty="0">
                <a:latin typeface="Calibri"/>
                <a:cs typeface="Calibri"/>
              </a:rPr>
              <a:t>Set: Add</a:t>
            </a:r>
            <a:r>
              <a:rPr sz="2000" spc="5" dirty="0">
                <a:latin typeface="Calibri"/>
                <a:cs typeface="Calibri"/>
              </a:rPr>
              <a:t> </a:t>
            </a:r>
            <a:r>
              <a:rPr sz="2000" spc="-5" dirty="0">
                <a:latin typeface="Calibri"/>
                <a:cs typeface="Calibri"/>
              </a:rPr>
              <a:t>synonyms</a:t>
            </a:r>
            <a:r>
              <a:rPr sz="2000" spc="5" dirty="0">
                <a:latin typeface="Calibri"/>
                <a:cs typeface="Calibri"/>
              </a:rPr>
              <a:t> </a:t>
            </a:r>
            <a:r>
              <a:rPr sz="2000" spc="-5" dirty="0">
                <a:latin typeface="Calibri"/>
                <a:cs typeface="Calibri"/>
              </a:rPr>
              <a:t>of</a:t>
            </a:r>
            <a:r>
              <a:rPr sz="2000" spc="5" dirty="0">
                <a:latin typeface="Calibri"/>
                <a:cs typeface="Calibri"/>
              </a:rPr>
              <a:t> </a:t>
            </a:r>
            <a:r>
              <a:rPr sz="2000" spc="-5" dirty="0">
                <a:latin typeface="Calibri"/>
                <a:cs typeface="Calibri"/>
              </a:rPr>
              <a:t>negative</a:t>
            </a:r>
            <a:r>
              <a:rPr sz="2000" spc="5" dirty="0">
                <a:latin typeface="Calibri"/>
                <a:cs typeface="Calibri"/>
              </a:rPr>
              <a:t> </a:t>
            </a:r>
            <a:r>
              <a:rPr sz="2000" spc="-5" dirty="0">
                <a:latin typeface="Calibri"/>
                <a:cs typeface="Calibri"/>
              </a:rPr>
              <a:t>words</a:t>
            </a:r>
            <a:r>
              <a:rPr sz="2000" spc="5" dirty="0">
                <a:latin typeface="Calibri"/>
                <a:cs typeface="Calibri"/>
              </a:rPr>
              <a:t> </a:t>
            </a:r>
            <a:r>
              <a:rPr sz="2000" spc="-5" dirty="0">
                <a:latin typeface="Calibri"/>
                <a:cs typeface="Calibri"/>
              </a:rPr>
              <a:t>(“awful”)</a:t>
            </a:r>
            <a:r>
              <a:rPr sz="2000" spc="20" dirty="0">
                <a:latin typeface="Calibri"/>
                <a:cs typeface="Calibri"/>
              </a:rPr>
              <a:t> </a:t>
            </a:r>
            <a:r>
              <a:rPr sz="2000" dirty="0">
                <a:latin typeface="Calibri"/>
                <a:cs typeface="Calibri"/>
              </a:rPr>
              <a:t>and</a:t>
            </a:r>
            <a:r>
              <a:rPr sz="2000" spc="5" dirty="0">
                <a:latin typeface="Calibri"/>
                <a:cs typeface="Calibri"/>
              </a:rPr>
              <a:t> </a:t>
            </a:r>
            <a:r>
              <a:rPr sz="2000" spc="-5" dirty="0">
                <a:latin typeface="Calibri"/>
                <a:cs typeface="Calibri"/>
              </a:rPr>
              <a:t>antonyms </a:t>
            </a:r>
            <a:r>
              <a:rPr sz="2000" spc="-440" dirty="0">
                <a:latin typeface="Calibri"/>
                <a:cs typeface="Calibri"/>
              </a:rPr>
              <a:t> </a:t>
            </a:r>
            <a:r>
              <a:rPr sz="2000" spc="-5" dirty="0">
                <a:latin typeface="Calibri"/>
                <a:cs typeface="Calibri"/>
              </a:rPr>
              <a:t>of</a:t>
            </a:r>
            <a:r>
              <a:rPr sz="2000" spc="-10" dirty="0">
                <a:latin typeface="Calibri"/>
                <a:cs typeface="Calibri"/>
              </a:rPr>
              <a:t> positive</a:t>
            </a:r>
            <a:r>
              <a:rPr sz="2000" spc="-5" dirty="0">
                <a:latin typeface="Calibri"/>
                <a:cs typeface="Calibri"/>
              </a:rPr>
              <a:t> words (”evil”)</a:t>
            </a:r>
            <a:endParaRPr sz="2000" dirty="0">
              <a:latin typeface="Calibri"/>
              <a:cs typeface="Calibri"/>
            </a:endParaRPr>
          </a:p>
          <a:p>
            <a:pPr marL="355600" indent="-342900">
              <a:lnSpc>
                <a:spcPct val="100000"/>
              </a:lnSpc>
              <a:spcBef>
                <a:spcPts val="575"/>
              </a:spcBef>
              <a:buClr>
                <a:srgbClr val="CC0000"/>
              </a:buClr>
              <a:buFont typeface="Times New Roman"/>
              <a:buChar char="•"/>
              <a:tabLst>
                <a:tab pos="354965" algn="l"/>
                <a:tab pos="355600" algn="l"/>
              </a:tabLst>
            </a:pPr>
            <a:r>
              <a:rPr sz="2400" spc="-5" dirty="0">
                <a:latin typeface="Calibri"/>
                <a:cs typeface="Calibri"/>
              </a:rPr>
              <a:t>Repeat,</a:t>
            </a:r>
            <a:r>
              <a:rPr sz="2400" spc="-10" dirty="0">
                <a:latin typeface="Calibri"/>
                <a:cs typeface="Calibri"/>
              </a:rPr>
              <a:t> </a:t>
            </a:r>
            <a:r>
              <a:rPr sz="2400" spc="-5" dirty="0">
                <a:latin typeface="Calibri"/>
                <a:cs typeface="Calibri"/>
              </a:rPr>
              <a:t>following </a:t>
            </a:r>
            <a:r>
              <a:rPr sz="2400" dirty="0">
                <a:latin typeface="Calibri"/>
                <a:cs typeface="Calibri"/>
              </a:rPr>
              <a:t>chains </a:t>
            </a:r>
            <a:r>
              <a:rPr sz="2400" spc="-5" dirty="0">
                <a:latin typeface="Calibri"/>
                <a:cs typeface="Calibri"/>
              </a:rPr>
              <a:t>of synonyms</a:t>
            </a:r>
            <a:endParaRPr sz="2400" dirty="0">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5233035" cy="513080"/>
          </a:xfrm>
          <a:prstGeom prst="rect">
            <a:avLst/>
          </a:prstGeom>
        </p:spPr>
        <p:txBody>
          <a:bodyPr vert="horz" wrap="square" lIns="0" tIns="12700" rIns="0" bIns="0" rtlCol="0">
            <a:spAutoFit/>
          </a:bodyPr>
          <a:lstStyle/>
          <a:p>
            <a:pPr marL="12700">
              <a:lnSpc>
                <a:spcPct val="100000"/>
              </a:lnSpc>
              <a:spcBef>
                <a:spcPts val="100"/>
              </a:spcBef>
            </a:pPr>
            <a:r>
              <a:rPr dirty="0"/>
              <a:t>Summary</a:t>
            </a:r>
            <a:r>
              <a:rPr spc="-10" dirty="0"/>
              <a:t> </a:t>
            </a:r>
            <a:r>
              <a:rPr dirty="0"/>
              <a:t>on</a:t>
            </a:r>
            <a:r>
              <a:rPr spc="-10" dirty="0"/>
              <a:t> </a:t>
            </a:r>
            <a:r>
              <a:rPr spc="-5" dirty="0"/>
              <a:t>Learning</a:t>
            </a:r>
            <a:r>
              <a:rPr spc="-10" dirty="0"/>
              <a:t> </a:t>
            </a:r>
            <a:r>
              <a:rPr spc="-5" dirty="0"/>
              <a:t>Lexicons</a:t>
            </a:r>
          </a:p>
        </p:txBody>
      </p:sp>
      <p:sp>
        <p:nvSpPr>
          <p:cNvPr id="7" name="object 7"/>
          <p:cNvSpPr txBox="1"/>
          <p:nvPr/>
        </p:nvSpPr>
        <p:spPr>
          <a:xfrm>
            <a:off x="383539" y="1310893"/>
            <a:ext cx="6581775" cy="3590290"/>
          </a:xfrm>
          <a:prstGeom prst="rect">
            <a:avLst/>
          </a:prstGeom>
        </p:spPr>
        <p:txBody>
          <a:bodyPr vert="horz" wrap="square" lIns="0" tIns="86995" rIns="0" bIns="0" rtlCol="0">
            <a:spAutoFit/>
          </a:bodyPr>
          <a:lstStyle/>
          <a:p>
            <a:pPr marL="355600" indent="-342900">
              <a:lnSpc>
                <a:spcPct val="100000"/>
              </a:lnSpc>
              <a:spcBef>
                <a:spcPts val="685"/>
              </a:spcBef>
              <a:buClr>
                <a:srgbClr val="CC0000"/>
              </a:buClr>
              <a:buFont typeface="Times New Roman"/>
              <a:buChar char="•"/>
              <a:tabLst>
                <a:tab pos="354965" algn="l"/>
                <a:tab pos="355600" algn="l"/>
              </a:tabLst>
            </a:pPr>
            <a:r>
              <a:rPr sz="2800" spc="-5" dirty="0">
                <a:latin typeface="Calibri"/>
                <a:cs typeface="Calibri"/>
              </a:rPr>
              <a:t>Advantages:</a:t>
            </a:r>
            <a:endParaRPr sz="2800" dirty="0">
              <a:latin typeface="Calibri"/>
              <a:cs typeface="Calibri"/>
            </a:endParaRPr>
          </a:p>
          <a:p>
            <a:pPr marL="698500" lvl="1" indent="-228600">
              <a:lnSpc>
                <a:spcPct val="100000"/>
              </a:lnSpc>
              <a:spcBef>
                <a:spcPts val="420"/>
              </a:spcBef>
              <a:buFont typeface="Times New Roman"/>
              <a:buChar char="•"/>
              <a:tabLst>
                <a:tab pos="697865" algn="l"/>
                <a:tab pos="698500" algn="l"/>
              </a:tabLst>
            </a:pPr>
            <a:r>
              <a:rPr sz="2000" dirty="0">
                <a:latin typeface="Calibri"/>
                <a:cs typeface="Calibri"/>
              </a:rPr>
              <a:t>Can</a:t>
            </a:r>
            <a:r>
              <a:rPr sz="2000" spc="-25" dirty="0">
                <a:latin typeface="Calibri"/>
                <a:cs typeface="Calibri"/>
              </a:rPr>
              <a:t> </a:t>
            </a:r>
            <a:r>
              <a:rPr sz="2000" dirty="0">
                <a:latin typeface="Calibri"/>
                <a:cs typeface="Calibri"/>
              </a:rPr>
              <a:t>be</a:t>
            </a:r>
            <a:r>
              <a:rPr sz="2000" spc="-20" dirty="0">
                <a:latin typeface="Calibri"/>
                <a:cs typeface="Calibri"/>
              </a:rPr>
              <a:t> </a:t>
            </a:r>
            <a:r>
              <a:rPr sz="2000" spc="-75" dirty="0">
                <a:latin typeface="Calibri"/>
                <a:cs typeface="Calibri"/>
              </a:rPr>
              <a:t>domain-­‐specific</a:t>
            </a:r>
            <a:endParaRPr sz="2000" dirty="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dirty="0">
                <a:latin typeface="Calibri"/>
                <a:cs typeface="Calibri"/>
              </a:rPr>
              <a:t>Can</a:t>
            </a:r>
            <a:r>
              <a:rPr sz="2000" spc="-10" dirty="0">
                <a:latin typeface="Calibri"/>
                <a:cs typeface="Calibri"/>
              </a:rPr>
              <a:t> </a:t>
            </a:r>
            <a:r>
              <a:rPr sz="2000" dirty="0">
                <a:latin typeface="Calibri"/>
                <a:cs typeface="Calibri"/>
              </a:rPr>
              <a:t>be</a:t>
            </a:r>
            <a:r>
              <a:rPr sz="2000" spc="-10" dirty="0">
                <a:latin typeface="Calibri"/>
                <a:cs typeface="Calibri"/>
              </a:rPr>
              <a:t> </a:t>
            </a:r>
            <a:r>
              <a:rPr sz="2000" spc="-5" dirty="0">
                <a:latin typeface="Calibri"/>
                <a:cs typeface="Calibri"/>
              </a:rPr>
              <a:t>more robust</a:t>
            </a:r>
            <a:r>
              <a:rPr sz="2000" spc="-10" dirty="0">
                <a:latin typeface="Calibri"/>
                <a:cs typeface="Calibri"/>
              </a:rPr>
              <a:t> </a:t>
            </a:r>
            <a:r>
              <a:rPr sz="2000" spc="-5" dirty="0">
                <a:latin typeface="Calibri"/>
                <a:cs typeface="Calibri"/>
              </a:rPr>
              <a:t>(more words)</a:t>
            </a:r>
            <a:endParaRPr sz="2000" dirty="0">
              <a:latin typeface="Calibri"/>
              <a:cs typeface="Calibri"/>
            </a:endParaRPr>
          </a:p>
          <a:p>
            <a:pPr marL="355600" indent="-342900">
              <a:lnSpc>
                <a:spcPct val="100000"/>
              </a:lnSpc>
              <a:spcBef>
                <a:spcPts val="695"/>
              </a:spcBef>
              <a:buClr>
                <a:srgbClr val="CC0000"/>
              </a:buClr>
              <a:buFont typeface="Times New Roman"/>
              <a:buChar char="•"/>
              <a:tabLst>
                <a:tab pos="354965" algn="l"/>
                <a:tab pos="355600" algn="l"/>
              </a:tabLst>
            </a:pPr>
            <a:r>
              <a:rPr sz="2800" spc="-5" dirty="0">
                <a:latin typeface="Calibri"/>
                <a:cs typeface="Calibri"/>
              </a:rPr>
              <a:t>Intuition</a:t>
            </a:r>
            <a:endParaRPr sz="2800" dirty="0">
              <a:latin typeface="Calibri"/>
              <a:cs typeface="Calibri"/>
            </a:endParaRPr>
          </a:p>
          <a:p>
            <a:pPr marL="698500" lvl="1" indent="-228600">
              <a:lnSpc>
                <a:spcPct val="100000"/>
              </a:lnSpc>
              <a:spcBef>
                <a:spcPts val="445"/>
              </a:spcBef>
              <a:buFont typeface="Times New Roman"/>
              <a:buChar char="•"/>
              <a:tabLst>
                <a:tab pos="697865" algn="l"/>
                <a:tab pos="698500" algn="l"/>
              </a:tabLst>
            </a:pPr>
            <a:r>
              <a:rPr sz="2000" spc="-5" dirty="0">
                <a:latin typeface="Calibri"/>
                <a:cs typeface="Calibri"/>
              </a:rPr>
              <a:t>Start</a:t>
            </a:r>
            <a:r>
              <a:rPr sz="2000" dirty="0">
                <a:latin typeface="Calibri"/>
                <a:cs typeface="Calibri"/>
              </a:rPr>
              <a:t> </a:t>
            </a:r>
            <a:r>
              <a:rPr sz="2000" spc="-5" dirty="0">
                <a:latin typeface="Calibri"/>
                <a:cs typeface="Calibri"/>
              </a:rPr>
              <a:t>with</a:t>
            </a:r>
            <a:r>
              <a:rPr sz="2000" dirty="0">
                <a:latin typeface="Calibri"/>
                <a:cs typeface="Calibri"/>
              </a:rPr>
              <a:t> a seed set </a:t>
            </a:r>
            <a:r>
              <a:rPr sz="2000" spc="-5" dirty="0">
                <a:latin typeface="Calibri"/>
                <a:cs typeface="Calibri"/>
              </a:rPr>
              <a:t>of</a:t>
            </a:r>
            <a:r>
              <a:rPr sz="2000" dirty="0">
                <a:latin typeface="Calibri"/>
                <a:cs typeface="Calibri"/>
              </a:rPr>
              <a:t> </a:t>
            </a:r>
            <a:r>
              <a:rPr sz="2000" spc="-5" dirty="0">
                <a:latin typeface="Calibri"/>
                <a:cs typeface="Calibri"/>
              </a:rPr>
              <a:t>words</a:t>
            </a:r>
            <a:r>
              <a:rPr sz="2000" dirty="0">
                <a:latin typeface="Calibri"/>
                <a:cs typeface="Calibri"/>
              </a:rPr>
              <a:t> </a:t>
            </a:r>
            <a:r>
              <a:rPr sz="2000" spc="-5" dirty="0">
                <a:latin typeface="Calibri"/>
                <a:cs typeface="Calibri"/>
              </a:rPr>
              <a:t>(‘good’,</a:t>
            </a:r>
            <a:r>
              <a:rPr sz="2000" dirty="0">
                <a:latin typeface="Calibri"/>
                <a:cs typeface="Calibri"/>
              </a:rPr>
              <a:t> </a:t>
            </a:r>
            <a:r>
              <a:rPr sz="2000" spc="-5" dirty="0">
                <a:latin typeface="Calibri"/>
                <a:cs typeface="Calibri"/>
              </a:rPr>
              <a:t>‘poor’)</a:t>
            </a:r>
            <a:endParaRPr sz="2000" dirty="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dirty="0">
                <a:latin typeface="Calibri"/>
                <a:cs typeface="Calibri"/>
              </a:rPr>
              <a:t>Find </a:t>
            </a:r>
            <a:r>
              <a:rPr sz="2000" spc="-5" dirty="0">
                <a:latin typeface="Calibri"/>
                <a:cs typeface="Calibri"/>
              </a:rPr>
              <a:t>other</a:t>
            </a:r>
            <a:r>
              <a:rPr sz="2000" dirty="0">
                <a:latin typeface="Calibri"/>
                <a:cs typeface="Calibri"/>
              </a:rPr>
              <a:t> </a:t>
            </a:r>
            <a:r>
              <a:rPr sz="2000" spc="-5" dirty="0">
                <a:latin typeface="Calibri"/>
                <a:cs typeface="Calibri"/>
              </a:rPr>
              <a:t>words</a:t>
            </a:r>
            <a:r>
              <a:rPr sz="2000" dirty="0">
                <a:latin typeface="Calibri"/>
                <a:cs typeface="Calibri"/>
              </a:rPr>
              <a:t> that </a:t>
            </a:r>
            <a:r>
              <a:rPr sz="2000" spc="-5" dirty="0">
                <a:latin typeface="Calibri"/>
                <a:cs typeface="Calibri"/>
              </a:rPr>
              <a:t>have</a:t>
            </a:r>
            <a:r>
              <a:rPr sz="2000" dirty="0">
                <a:latin typeface="Calibri"/>
                <a:cs typeface="Calibri"/>
              </a:rPr>
              <a:t> </a:t>
            </a:r>
            <a:r>
              <a:rPr sz="2000" spc="-5" dirty="0">
                <a:latin typeface="Calibri"/>
                <a:cs typeface="Calibri"/>
              </a:rPr>
              <a:t>similar polarity:</a:t>
            </a:r>
            <a:endParaRPr sz="2000" dirty="0">
              <a:latin typeface="Calibri"/>
              <a:cs typeface="Calibri"/>
            </a:endParaRPr>
          </a:p>
          <a:p>
            <a:pPr marL="1041400" lvl="2" indent="-228600">
              <a:lnSpc>
                <a:spcPct val="100000"/>
              </a:lnSpc>
              <a:spcBef>
                <a:spcPts val="500"/>
              </a:spcBef>
              <a:buClr>
                <a:srgbClr val="CC0000"/>
              </a:buClr>
              <a:buFont typeface="Times New Roman"/>
              <a:buChar char="•"/>
              <a:tabLst>
                <a:tab pos="1040765" algn="l"/>
                <a:tab pos="1041400" algn="l"/>
              </a:tabLst>
            </a:pPr>
            <a:r>
              <a:rPr sz="2000" dirty="0">
                <a:latin typeface="Calibri"/>
                <a:cs typeface="Calibri"/>
              </a:rPr>
              <a:t>Using</a:t>
            </a:r>
            <a:r>
              <a:rPr sz="2000" spc="-25" dirty="0">
                <a:latin typeface="Calibri"/>
                <a:cs typeface="Calibri"/>
              </a:rPr>
              <a:t> </a:t>
            </a:r>
            <a:r>
              <a:rPr sz="2000" dirty="0">
                <a:latin typeface="Calibri"/>
                <a:cs typeface="Calibri"/>
              </a:rPr>
              <a:t>“and”</a:t>
            </a:r>
            <a:r>
              <a:rPr sz="2000" spc="-20" dirty="0">
                <a:latin typeface="Calibri"/>
                <a:cs typeface="Calibri"/>
              </a:rPr>
              <a:t> </a:t>
            </a:r>
            <a:r>
              <a:rPr sz="2000" dirty="0">
                <a:latin typeface="Calibri"/>
                <a:cs typeface="Calibri"/>
              </a:rPr>
              <a:t>and</a:t>
            </a:r>
            <a:r>
              <a:rPr sz="2000" spc="-25" dirty="0">
                <a:latin typeface="Calibri"/>
                <a:cs typeface="Calibri"/>
              </a:rPr>
              <a:t> </a:t>
            </a:r>
            <a:r>
              <a:rPr sz="2000" dirty="0">
                <a:latin typeface="Calibri"/>
                <a:cs typeface="Calibri"/>
              </a:rPr>
              <a:t>“but”</a:t>
            </a:r>
          </a:p>
          <a:p>
            <a:pPr marL="1041400" lvl="2" indent="-228600">
              <a:lnSpc>
                <a:spcPct val="100000"/>
              </a:lnSpc>
              <a:spcBef>
                <a:spcPts val="400"/>
              </a:spcBef>
              <a:buClr>
                <a:srgbClr val="CC0000"/>
              </a:buClr>
              <a:buFont typeface="Times New Roman"/>
              <a:buChar char="•"/>
              <a:tabLst>
                <a:tab pos="1040765" algn="l"/>
                <a:tab pos="1041400" algn="l"/>
              </a:tabLst>
            </a:pPr>
            <a:r>
              <a:rPr sz="2000" dirty="0">
                <a:latin typeface="Calibri"/>
                <a:cs typeface="Calibri"/>
              </a:rPr>
              <a:t>Using </a:t>
            </a:r>
            <a:r>
              <a:rPr sz="2000" spc="-5" dirty="0">
                <a:latin typeface="Calibri"/>
                <a:cs typeface="Calibri"/>
              </a:rPr>
              <a:t>words</a:t>
            </a:r>
            <a:r>
              <a:rPr sz="2000" dirty="0">
                <a:latin typeface="Calibri"/>
                <a:cs typeface="Calibri"/>
              </a:rPr>
              <a:t> that </a:t>
            </a:r>
            <a:r>
              <a:rPr sz="2000" spc="-5" dirty="0">
                <a:latin typeface="Calibri"/>
                <a:cs typeface="Calibri"/>
              </a:rPr>
              <a:t>occur</a:t>
            </a:r>
            <a:r>
              <a:rPr sz="2000" dirty="0">
                <a:latin typeface="Calibri"/>
                <a:cs typeface="Calibri"/>
              </a:rPr>
              <a:t> </a:t>
            </a:r>
            <a:r>
              <a:rPr sz="2000" spc="-5" dirty="0">
                <a:latin typeface="Calibri"/>
                <a:cs typeface="Calibri"/>
              </a:rPr>
              <a:t>nearby</a:t>
            </a:r>
            <a:r>
              <a:rPr sz="2000" dirty="0">
                <a:latin typeface="Calibri"/>
                <a:cs typeface="Calibri"/>
              </a:rPr>
              <a:t> in the </a:t>
            </a:r>
            <a:r>
              <a:rPr sz="2000" spc="-5" dirty="0">
                <a:latin typeface="Calibri"/>
                <a:cs typeface="Calibri"/>
              </a:rPr>
              <a:t>same</a:t>
            </a:r>
            <a:r>
              <a:rPr sz="2000" dirty="0">
                <a:latin typeface="Calibri"/>
                <a:cs typeface="Calibri"/>
              </a:rPr>
              <a:t> </a:t>
            </a:r>
            <a:r>
              <a:rPr sz="2000" spc="-5" dirty="0">
                <a:latin typeface="Calibri"/>
                <a:cs typeface="Calibri"/>
              </a:rPr>
              <a:t>document</a:t>
            </a:r>
            <a:endParaRPr sz="2000" dirty="0">
              <a:latin typeface="Calibri"/>
              <a:cs typeface="Calibri"/>
            </a:endParaRPr>
          </a:p>
          <a:p>
            <a:pPr marL="1041400" lvl="2" indent="-228600">
              <a:lnSpc>
                <a:spcPct val="100000"/>
              </a:lnSpc>
              <a:spcBef>
                <a:spcPts val="500"/>
              </a:spcBef>
              <a:buClr>
                <a:srgbClr val="CC0000"/>
              </a:buClr>
              <a:buFont typeface="Times New Roman"/>
              <a:buChar char="•"/>
              <a:tabLst>
                <a:tab pos="1040765" algn="l"/>
                <a:tab pos="1041400" algn="l"/>
              </a:tabLst>
            </a:pPr>
            <a:r>
              <a:rPr sz="2000" dirty="0">
                <a:latin typeface="Calibri"/>
                <a:cs typeface="Calibri"/>
              </a:rPr>
              <a:t>Using</a:t>
            </a:r>
            <a:r>
              <a:rPr sz="2000" spc="-10" dirty="0">
                <a:latin typeface="Calibri"/>
                <a:cs typeface="Calibri"/>
              </a:rPr>
              <a:t> </a:t>
            </a:r>
            <a:r>
              <a:rPr sz="2000" spc="-5" dirty="0">
                <a:latin typeface="Calibri"/>
                <a:cs typeface="Calibri"/>
              </a:rPr>
              <a:t>WordNet</a:t>
            </a:r>
            <a:r>
              <a:rPr sz="2000" spc="-10" dirty="0">
                <a:latin typeface="Calibri"/>
                <a:cs typeface="Calibri"/>
              </a:rPr>
              <a:t> </a:t>
            </a:r>
            <a:r>
              <a:rPr sz="2000" spc="-5" dirty="0">
                <a:latin typeface="Calibri"/>
                <a:cs typeface="Calibri"/>
              </a:rPr>
              <a:t>synonyms </a:t>
            </a:r>
            <a:r>
              <a:rPr sz="2000" dirty="0">
                <a:latin typeface="Calibri"/>
                <a:cs typeface="Calibri"/>
              </a:rPr>
              <a:t>and</a:t>
            </a:r>
            <a:r>
              <a:rPr sz="2000" spc="-5" dirty="0">
                <a:latin typeface="Calibri"/>
                <a:cs typeface="Calibri"/>
              </a:rPr>
              <a:t> antonyms</a:t>
            </a:r>
            <a:endParaRPr sz="20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764" y="0"/>
            <a:ext cx="55244" cy="5153025"/>
            <a:chOff x="-4764" y="0"/>
            <a:chExt cx="55244" cy="5153025"/>
          </a:xfrm>
        </p:grpSpPr>
        <p:sp>
          <p:nvSpPr>
            <p:cNvPr id="4" name="object 4"/>
            <p:cNvSpPr/>
            <p:nvPr/>
          </p:nvSpPr>
          <p:spPr>
            <a:xfrm>
              <a:off x="-2" y="0"/>
              <a:ext cx="45720" cy="5143500"/>
            </a:xfrm>
            <a:custGeom>
              <a:avLst/>
              <a:gdLst/>
              <a:ahLst/>
              <a:cxnLst/>
              <a:rect l="l" t="t" r="r" b="b"/>
              <a:pathLst>
                <a:path w="45720" h="5143500">
                  <a:moveTo>
                    <a:pt x="45719" y="0"/>
                  </a:moveTo>
                  <a:lnTo>
                    <a:pt x="0" y="0"/>
                  </a:lnTo>
                  <a:lnTo>
                    <a:pt x="0" y="5143500"/>
                  </a:lnTo>
                  <a:lnTo>
                    <a:pt x="45719" y="5143500"/>
                  </a:lnTo>
                  <a:lnTo>
                    <a:pt x="45719" y="0"/>
                  </a:lnTo>
                  <a:close/>
                </a:path>
              </a:pathLst>
            </a:custGeom>
            <a:solidFill>
              <a:srgbClr val="B51904"/>
            </a:solidFill>
          </p:spPr>
          <p:txBody>
            <a:bodyPr wrap="square" lIns="0" tIns="0" rIns="0" bIns="0" rtlCol="0"/>
            <a:lstStyle/>
            <a:p>
              <a:endParaRPr/>
            </a:p>
          </p:txBody>
        </p:sp>
        <p:sp>
          <p:nvSpPr>
            <p:cNvPr id="5" name="object 5"/>
            <p:cNvSpPr/>
            <p:nvPr/>
          </p:nvSpPr>
          <p:spPr>
            <a:xfrm>
              <a:off x="-2" y="0"/>
              <a:ext cx="45720" cy="5143500"/>
            </a:xfrm>
            <a:custGeom>
              <a:avLst/>
              <a:gdLst/>
              <a:ahLst/>
              <a:cxnLst/>
              <a:rect l="l" t="t" r="r" b="b"/>
              <a:pathLst>
                <a:path w="45720" h="5143500">
                  <a:moveTo>
                    <a:pt x="45719" y="0"/>
                  </a:moveTo>
                  <a:lnTo>
                    <a:pt x="45719" y="5143499"/>
                  </a:lnTo>
                  <a:lnTo>
                    <a:pt x="0" y="5143499"/>
                  </a:lnTo>
                  <a:lnTo>
                    <a:pt x="0" y="0"/>
                  </a:lnTo>
                  <a:lnTo>
                    <a:pt x="45719" y="0"/>
                  </a:lnTo>
                  <a:close/>
                </a:path>
              </a:pathLst>
            </a:custGeom>
            <a:ln w="9524">
              <a:solidFill>
                <a:srgbClr val="B51826"/>
              </a:solidFill>
            </a:ln>
          </p:spPr>
          <p:txBody>
            <a:bodyPr wrap="square" lIns="0" tIns="0" rIns="0" bIns="0" rtlCol="0"/>
            <a:lstStyle/>
            <a:p>
              <a:endParaRPr/>
            </a:p>
          </p:txBody>
        </p:sp>
      </p:grpSp>
      <p:sp>
        <p:nvSpPr>
          <p:cNvPr id="6" name="object 6"/>
          <p:cNvSpPr txBox="1">
            <a:spLocks noGrp="1"/>
          </p:cNvSpPr>
          <p:nvPr>
            <p:ph type="title"/>
          </p:nvPr>
        </p:nvSpPr>
        <p:spPr>
          <a:xfrm>
            <a:off x="1526539" y="330200"/>
            <a:ext cx="4786630" cy="513080"/>
          </a:xfrm>
          <a:prstGeom prst="rect">
            <a:avLst/>
          </a:prstGeom>
        </p:spPr>
        <p:txBody>
          <a:bodyPr vert="horz" wrap="square" lIns="0" tIns="12700" rIns="0" bIns="0" rtlCol="0">
            <a:spAutoFit/>
          </a:bodyPr>
          <a:lstStyle/>
          <a:p>
            <a:pPr marL="12700">
              <a:lnSpc>
                <a:spcPct val="100000"/>
              </a:lnSpc>
              <a:spcBef>
                <a:spcPts val="100"/>
              </a:spcBef>
            </a:pPr>
            <a:r>
              <a:rPr spc="-5" dirty="0"/>
              <a:t>Target</a:t>
            </a:r>
            <a:r>
              <a:rPr spc="-15" dirty="0"/>
              <a:t> </a:t>
            </a:r>
            <a:r>
              <a:rPr spc="-10" dirty="0"/>
              <a:t>Sentiment </a:t>
            </a:r>
            <a:r>
              <a:rPr spc="-5" dirty="0"/>
              <a:t>on</a:t>
            </a:r>
            <a:r>
              <a:rPr spc="-15" dirty="0"/>
              <a:t> </a:t>
            </a:r>
            <a:r>
              <a:rPr spc="-25" dirty="0"/>
              <a:t>Twitter</a:t>
            </a:r>
          </a:p>
        </p:txBody>
      </p:sp>
      <p:sp>
        <p:nvSpPr>
          <p:cNvPr id="7" name="object 7"/>
          <p:cNvSpPr txBox="1"/>
          <p:nvPr/>
        </p:nvSpPr>
        <p:spPr>
          <a:xfrm>
            <a:off x="154939" y="1406034"/>
            <a:ext cx="3298825" cy="1120140"/>
          </a:xfrm>
          <a:prstGeom prst="rect">
            <a:avLst/>
          </a:prstGeom>
        </p:spPr>
        <p:txBody>
          <a:bodyPr vert="horz" wrap="square" lIns="0" tIns="67945" rIns="0" bIns="0" rtlCol="0">
            <a:spAutoFit/>
          </a:bodyPr>
          <a:lstStyle/>
          <a:p>
            <a:pPr marL="355600" indent="-342900">
              <a:lnSpc>
                <a:spcPct val="100000"/>
              </a:lnSpc>
              <a:spcBef>
                <a:spcPts val="535"/>
              </a:spcBef>
              <a:buClr>
                <a:srgbClr val="CC0000"/>
              </a:buClr>
              <a:buFont typeface="Times New Roman"/>
              <a:buChar char="•"/>
              <a:tabLst>
                <a:tab pos="354965" algn="l"/>
                <a:tab pos="355600" algn="l"/>
              </a:tabLst>
            </a:pPr>
            <a:r>
              <a:rPr sz="2400" u="heavy" spc="-15" dirty="0">
                <a:solidFill>
                  <a:srgbClr val="EF8E1C"/>
                </a:solidFill>
                <a:uFill>
                  <a:solidFill>
                    <a:srgbClr val="F49F23"/>
                  </a:solidFill>
                </a:uFill>
                <a:latin typeface="Calibri"/>
                <a:cs typeface="Calibri"/>
              </a:rPr>
              <a:t>Twitter</a:t>
            </a:r>
            <a:r>
              <a:rPr sz="2400" u="heavy" spc="-20" dirty="0">
                <a:solidFill>
                  <a:srgbClr val="EF8E1C"/>
                </a:solidFill>
                <a:uFill>
                  <a:solidFill>
                    <a:srgbClr val="F49F23"/>
                  </a:solidFill>
                </a:uFill>
                <a:latin typeface="Calibri"/>
                <a:cs typeface="Calibri"/>
              </a:rPr>
              <a:t> </a:t>
            </a:r>
            <a:r>
              <a:rPr sz="2400" u="heavy" spc="-5" dirty="0">
                <a:solidFill>
                  <a:srgbClr val="EF8E1C"/>
                </a:solidFill>
                <a:uFill>
                  <a:solidFill>
                    <a:srgbClr val="F49F23"/>
                  </a:solidFill>
                </a:uFill>
                <a:latin typeface="Calibri"/>
                <a:cs typeface="Calibri"/>
              </a:rPr>
              <a:t>Sentiment</a:t>
            </a:r>
            <a:r>
              <a:rPr sz="2400" u="heavy" spc="-20" dirty="0">
                <a:solidFill>
                  <a:srgbClr val="EF8E1C"/>
                </a:solidFill>
                <a:uFill>
                  <a:solidFill>
                    <a:srgbClr val="F49F23"/>
                  </a:solidFill>
                </a:uFill>
                <a:latin typeface="Calibri"/>
                <a:cs typeface="Calibri"/>
              </a:rPr>
              <a:t> </a:t>
            </a:r>
            <a:r>
              <a:rPr sz="2400" u="heavy" dirty="0">
                <a:solidFill>
                  <a:srgbClr val="EF8E1C"/>
                </a:solidFill>
                <a:uFill>
                  <a:solidFill>
                    <a:srgbClr val="F49F23"/>
                  </a:solidFill>
                </a:uFill>
                <a:latin typeface="Calibri"/>
                <a:cs typeface="Calibri"/>
              </a:rPr>
              <a:t>App</a:t>
            </a:r>
            <a:endParaRPr sz="2400">
              <a:latin typeface="Calibri"/>
              <a:cs typeface="Calibri"/>
            </a:endParaRPr>
          </a:p>
          <a:p>
            <a:pPr marL="355600" marR="5080" indent="-342900">
              <a:lnSpc>
                <a:spcPct val="100099"/>
              </a:lnSpc>
              <a:spcBef>
                <a:spcPts val="254"/>
              </a:spcBef>
              <a:buClr>
                <a:srgbClr val="CC0000"/>
              </a:buClr>
              <a:buFont typeface="Times New Roman"/>
              <a:buChar char="•"/>
              <a:tabLst>
                <a:tab pos="354965" algn="l"/>
                <a:tab pos="355600" algn="l"/>
              </a:tabLst>
            </a:pPr>
            <a:r>
              <a:rPr sz="1400" dirty="0">
                <a:latin typeface="Calibri"/>
                <a:cs typeface="Calibri"/>
              </a:rPr>
              <a:t>Alec </a:t>
            </a:r>
            <a:r>
              <a:rPr sz="1400" spc="-5" dirty="0">
                <a:latin typeface="Calibri"/>
                <a:cs typeface="Calibri"/>
              </a:rPr>
              <a:t>Go, </a:t>
            </a:r>
            <a:r>
              <a:rPr sz="1400" dirty="0">
                <a:latin typeface="Calibri"/>
                <a:cs typeface="Calibri"/>
              </a:rPr>
              <a:t>Richa </a:t>
            </a:r>
            <a:r>
              <a:rPr sz="1400" spc="-5" dirty="0">
                <a:latin typeface="Calibri"/>
                <a:cs typeface="Calibri"/>
              </a:rPr>
              <a:t>Bhayani, </a:t>
            </a:r>
            <a:r>
              <a:rPr sz="1400" dirty="0">
                <a:latin typeface="Calibri"/>
                <a:cs typeface="Calibri"/>
              </a:rPr>
              <a:t>Lei </a:t>
            </a:r>
            <a:r>
              <a:rPr sz="1400" spc="-5" dirty="0">
                <a:latin typeface="Calibri"/>
                <a:cs typeface="Calibri"/>
              </a:rPr>
              <a:t>Huang. 2009. </a:t>
            </a:r>
            <a:r>
              <a:rPr sz="1400" spc="-305" dirty="0">
                <a:latin typeface="Calibri"/>
                <a:cs typeface="Calibri"/>
              </a:rPr>
              <a:t> </a:t>
            </a:r>
            <a:r>
              <a:rPr sz="1400" spc="-10" dirty="0">
                <a:latin typeface="Calibri"/>
                <a:cs typeface="Calibri"/>
              </a:rPr>
              <a:t>Twitter</a:t>
            </a:r>
            <a:r>
              <a:rPr sz="1400" spc="-5" dirty="0">
                <a:latin typeface="Calibri"/>
                <a:cs typeface="Calibri"/>
              </a:rPr>
              <a:t> Sentiment</a:t>
            </a:r>
            <a:r>
              <a:rPr sz="1400" dirty="0">
                <a:latin typeface="Calibri"/>
                <a:cs typeface="Calibri"/>
              </a:rPr>
              <a:t> </a:t>
            </a:r>
            <a:r>
              <a:rPr sz="1400" spc="-5" dirty="0">
                <a:latin typeface="Calibri"/>
                <a:cs typeface="Calibri"/>
              </a:rPr>
              <a:t>Classification</a:t>
            </a:r>
            <a:r>
              <a:rPr sz="1400" dirty="0">
                <a:latin typeface="Calibri"/>
                <a:cs typeface="Calibri"/>
              </a:rPr>
              <a:t> using </a:t>
            </a:r>
            <a:r>
              <a:rPr sz="1400" spc="5" dirty="0">
                <a:latin typeface="Calibri"/>
                <a:cs typeface="Calibri"/>
              </a:rPr>
              <a:t> </a:t>
            </a:r>
            <a:r>
              <a:rPr sz="1400" dirty="0">
                <a:latin typeface="Calibri"/>
                <a:cs typeface="Calibri"/>
              </a:rPr>
              <a:t>Distant</a:t>
            </a:r>
            <a:r>
              <a:rPr sz="1400" spc="-5" dirty="0">
                <a:latin typeface="Calibri"/>
                <a:cs typeface="Calibri"/>
              </a:rPr>
              <a:t> Supervision</a:t>
            </a:r>
            <a:endParaRPr sz="1400">
              <a:latin typeface="Calibri"/>
              <a:cs typeface="Calibri"/>
            </a:endParaRPr>
          </a:p>
        </p:txBody>
      </p:sp>
      <p:pic>
        <p:nvPicPr>
          <p:cNvPr id="8" name="object 8"/>
          <p:cNvPicPr/>
          <p:nvPr/>
        </p:nvPicPr>
        <p:blipFill>
          <a:blip r:embed="rId2" cstate="print"/>
          <a:stretch>
            <a:fillRect/>
          </a:stretch>
        </p:blipFill>
        <p:spPr>
          <a:xfrm>
            <a:off x="3503371" y="1175872"/>
            <a:ext cx="5512504" cy="2440385"/>
          </a:xfrm>
          <a:prstGeom prst="rect">
            <a:avLst/>
          </a:prstGeom>
        </p:spPr>
      </p:pic>
      <p:pic>
        <p:nvPicPr>
          <p:cNvPr id="9" name="object 9"/>
          <p:cNvPicPr/>
          <p:nvPr/>
        </p:nvPicPr>
        <p:blipFill>
          <a:blip r:embed="rId3" cstate="print"/>
          <a:stretch>
            <a:fillRect/>
          </a:stretch>
        </p:blipFill>
        <p:spPr>
          <a:xfrm>
            <a:off x="3657600" y="3685336"/>
            <a:ext cx="5486398" cy="1460240"/>
          </a:xfrm>
          <a:prstGeom prst="rect">
            <a:avLst/>
          </a:prstGeom>
        </p:spPr>
      </p:pic>
      <p:sp>
        <p:nvSpPr>
          <p:cNvPr id="10" name="object 10"/>
          <p:cNvSpPr txBox="1">
            <a:spLocks noGrp="1"/>
          </p:cNvSpPr>
          <p:nvPr>
            <p:ph type="sldNum" sz="quarter" idx="7"/>
          </p:nvPr>
        </p:nvSpPr>
        <p:spPr>
          <a:prstGeom prst="rect">
            <a:avLst/>
          </a:prstGeom>
        </p:spPr>
        <p:txBody>
          <a:bodyPr vert="horz" wrap="square" lIns="0" tIns="80010" rIns="0" bIns="0" rtlCol="0">
            <a:spAutoFit/>
          </a:bodyPr>
          <a:lstStyle/>
          <a:p>
            <a:pPr marL="38100">
              <a:lnSpc>
                <a:spcPct val="100000"/>
              </a:lnSpc>
              <a:spcBef>
                <a:spcPts val="30"/>
              </a:spcBef>
            </a:pPr>
            <a:fld id="{81D60167-4931-47E6-BA6A-407CBD079E47}" type="slidenum">
              <a:rPr dirty="0"/>
              <a:t>6</a:t>
            </a:fld>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257809"/>
            <a:ext cx="6619240" cy="452120"/>
          </a:xfrm>
          <a:prstGeom prst="rect">
            <a:avLst/>
          </a:prstGeom>
        </p:spPr>
        <p:txBody>
          <a:bodyPr vert="horz" wrap="square" lIns="0" tIns="12700" rIns="0" bIns="0" rtlCol="0">
            <a:spAutoFit/>
          </a:bodyPr>
          <a:lstStyle/>
          <a:p>
            <a:pPr marL="12700">
              <a:lnSpc>
                <a:spcPct val="100000"/>
              </a:lnSpc>
              <a:spcBef>
                <a:spcPts val="100"/>
              </a:spcBef>
            </a:pPr>
            <a:r>
              <a:rPr sz="2800" spc="-5" dirty="0"/>
              <a:t>Finding</a:t>
            </a:r>
            <a:r>
              <a:rPr sz="2800" spc="10" dirty="0"/>
              <a:t> </a:t>
            </a:r>
            <a:r>
              <a:rPr sz="2800" spc="-10" dirty="0"/>
              <a:t>aspect/attribute/target</a:t>
            </a:r>
            <a:r>
              <a:rPr sz="2800" spc="15" dirty="0"/>
              <a:t> </a:t>
            </a:r>
            <a:r>
              <a:rPr sz="2800" dirty="0"/>
              <a:t>of</a:t>
            </a:r>
            <a:r>
              <a:rPr sz="2800" spc="10" dirty="0"/>
              <a:t> </a:t>
            </a:r>
            <a:r>
              <a:rPr sz="2800" spc="-10" dirty="0"/>
              <a:t>sentiment</a:t>
            </a:r>
            <a:endParaRPr sz="2800" dirty="0"/>
          </a:p>
        </p:txBody>
      </p:sp>
      <p:sp>
        <p:nvSpPr>
          <p:cNvPr id="7" name="object 7"/>
          <p:cNvSpPr txBox="1"/>
          <p:nvPr/>
        </p:nvSpPr>
        <p:spPr>
          <a:xfrm>
            <a:off x="383539" y="793749"/>
            <a:ext cx="8351520" cy="2246630"/>
          </a:xfrm>
          <a:prstGeom prst="rect">
            <a:avLst/>
          </a:prstGeom>
        </p:spPr>
        <p:txBody>
          <a:bodyPr vert="horz" wrap="square" lIns="0" tIns="12700" rIns="0" bIns="0" rtlCol="0">
            <a:spAutoFit/>
          </a:bodyPr>
          <a:lstStyle/>
          <a:p>
            <a:pPr marL="1417320">
              <a:lnSpc>
                <a:spcPts val="1670"/>
              </a:lnSpc>
              <a:spcBef>
                <a:spcPts val="100"/>
              </a:spcBef>
            </a:pPr>
            <a:r>
              <a:rPr sz="1400" dirty="0">
                <a:solidFill>
                  <a:srgbClr val="28817A"/>
                </a:solidFill>
                <a:latin typeface="Calibri"/>
                <a:cs typeface="Calibri"/>
              </a:rPr>
              <a:t>M. </a:t>
            </a:r>
            <a:r>
              <a:rPr sz="1400" spc="-5" dirty="0">
                <a:solidFill>
                  <a:srgbClr val="28817A"/>
                </a:solidFill>
                <a:latin typeface="Calibri"/>
                <a:cs typeface="Calibri"/>
              </a:rPr>
              <a:t>Hu</a:t>
            </a:r>
            <a:r>
              <a:rPr sz="1400" spc="5" dirty="0">
                <a:solidFill>
                  <a:srgbClr val="28817A"/>
                </a:solidFill>
                <a:latin typeface="Calibri"/>
                <a:cs typeface="Calibri"/>
              </a:rPr>
              <a:t> </a:t>
            </a:r>
            <a:r>
              <a:rPr sz="1400" dirty="0">
                <a:solidFill>
                  <a:srgbClr val="28817A"/>
                </a:solidFill>
                <a:latin typeface="Calibri"/>
                <a:cs typeface="Calibri"/>
              </a:rPr>
              <a:t>and</a:t>
            </a:r>
            <a:r>
              <a:rPr sz="1400" spc="5" dirty="0">
                <a:solidFill>
                  <a:srgbClr val="28817A"/>
                </a:solidFill>
                <a:latin typeface="Calibri"/>
                <a:cs typeface="Calibri"/>
              </a:rPr>
              <a:t> </a:t>
            </a:r>
            <a:r>
              <a:rPr sz="1400" spc="-5" dirty="0">
                <a:solidFill>
                  <a:srgbClr val="28817A"/>
                </a:solidFill>
                <a:latin typeface="Calibri"/>
                <a:cs typeface="Calibri"/>
              </a:rPr>
              <a:t>B.</a:t>
            </a:r>
            <a:r>
              <a:rPr sz="1400" dirty="0">
                <a:solidFill>
                  <a:srgbClr val="28817A"/>
                </a:solidFill>
                <a:latin typeface="Calibri"/>
                <a:cs typeface="Calibri"/>
              </a:rPr>
              <a:t> Liu.</a:t>
            </a:r>
            <a:r>
              <a:rPr sz="1400" spc="5" dirty="0">
                <a:solidFill>
                  <a:srgbClr val="28817A"/>
                </a:solidFill>
                <a:latin typeface="Calibri"/>
                <a:cs typeface="Calibri"/>
              </a:rPr>
              <a:t> </a:t>
            </a:r>
            <a:r>
              <a:rPr sz="1400" spc="-5" dirty="0">
                <a:solidFill>
                  <a:srgbClr val="28817A"/>
                </a:solidFill>
                <a:latin typeface="Calibri"/>
                <a:cs typeface="Calibri"/>
              </a:rPr>
              <a:t>2004.</a:t>
            </a:r>
            <a:r>
              <a:rPr sz="1400" spc="5" dirty="0">
                <a:solidFill>
                  <a:srgbClr val="28817A"/>
                </a:solidFill>
                <a:latin typeface="Calibri"/>
                <a:cs typeface="Calibri"/>
              </a:rPr>
              <a:t> </a:t>
            </a:r>
            <a:r>
              <a:rPr sz="1400" dirty="0">
                <a:solidFill>
                  <a:srgbClr val="28817A"/>
                </a:solidFill>
                <a:latin typeface="Calibri"/>
                <a:cs typeface="Calibri"/>
              </a:rPr>
              <a:t>Mining and</a:t>
            </a:r>
            <a:r>
              <a:rPr sz="1400" spc="5" dirty="0">
                <a:solidFill>
                  <a:srgbClr val="28817A"/>
                </a:solidFill>
                <a:latin typeface="Calibri"/>
                <a:cs typeface="Calibri"/>
              </a:rPr>
              <a:t> </a:t>
            </a:r>
            <a:r>
              <a:rPr sz="1400" spc="-5" dirty="0">
                <a:solidFill>
                  <a:srgbClr val="28817A"/>
                </a:solidFill>
                <a:latin typeface="Calibri"/>
                <a:cs typeface="Calibri"/>
              </a:rPr>
              <a:t>summarizing</a:t>
            </a:r>
            <a:r>
              <a:rPr sz="1400" spc="5" dirty="0">
                <a:solidFill>
                  <a:srgbClr val="28817A"/>
                </a:solidFill>
                <a:latin typeface="Calibri"/>
                <a:cs typeface="Calibri"/>
              </a:rPr>
              <a:t> </a:t>
            </a:r>
            <a:r>
              <a:rPr sz="1400" dirty="0">
                <a:solidFill>
                  <a:srgbClr val="28817A"/>
                </a:solidFill>
                <a:latin typeface="Calibri"/>
                <a:cs typeface="Calibri"/>
              </a:rPr>
              <a:t>customer</a:t>
            </a:r>
            <a:r>
              <a:rPr sz="1400" spc="5" dirty="0">
                <a:solidFill>
                  <a:srgbClr val="28817A"/>
                </a:solidFill>
                <a:latin typeface="Calibri"/>
                <a:cs typeface="Calibri"/>
              </a:rPr>
              <a:t> </a:t>
            </a:r>
            <a:r>
              <a:rPr sz="1400" spc="-5" dirty="0">
                <a:solidFill>
                  <a:srgbClr val="28817A"/>
                </a:solidFill>
                <a:latin typeface="Calibri"/>
                <a:cs typeface="Calibri"/>
              </a:rPr>
              <a:t>reviews.</a:t>
            </a:r>
            <a:r>
              <a:rPr sz="1400" dirty="0">
                <a:solidFill>
                  <a:srgbClr val="28817A"/>
                </a:solidFill>
                <a:latin typeface="Calibri"/>
                <a:cs typeface="Calibri"/>
              </a:rPr>
              <a:t> In</a:t>
            </a:r>
            <a:r>
              <a:rPr sz="1400" spc="5" dirty="0">
                <a:solidFill>
                  <a:srgbClr val="28817A"/>
                </a:solidFill>
                <a:latin typeface="Calibri"/>
                <a:cs typeface="Calibri"/>
              </a:rPr>
              <a:t> </a:t>
            </a:r>
            <a:r>
              <a:rPr sz="1400" spc="-5" dirty="0">
                <a:solidFill>
                  <a:srgbClr val="28817A"/>
                </a:solidFill>
                <a:latin typeface="Calibri"/>
                <a:cs typeface="Calibri"/>
              </a:rPr>
              <a:t>Proceedings</a:t>
            </a:r>
            <a:r>
              <a:rPr sz="1400" spc="5" dirty="0">
                <a:solidFill>
                  <a:srgbClr val="28817A"/>
                </a:solidFill>
                <a:latin typeface="Calibri"/>
                <a:cs typeface="Calibri"/>
              </a:rPr>
              <a:t> </a:t>
            </a:r>
            <a:r>
              <a:rPr sz="1400" spc="-5" dirty="0">
                <a:solidFill>
                  <a:srgbClr val="28817A"/>
                </a:solidFill>
                <a:latin typeface="Calibri"/>
                <a:cs typeface="Calibri"/>
              </a:rPr>
              <a:t>of</a:t>
            </a:r>
            <a:r>
              <a:rPr sz="1400" dirty="0">
                <a:solidFill>
                  <a:srgbClr val="28817A"/>
                </a:solidFill>
                <a:latin typeface="Calibri"/>
                <a:cs typeface="Calibri"/>
              </a:rPr>
              <a:t> KDD.</a:t>
            </a:r>
            <a:endParaRPr sz="1400">
              <a:latin typeface="Calibri"/>
              <a:cs typeface="Calibri"/>
            </a:endParaRPr>
          </a:p>
          <a:p>
            <a:pPr marL="1417320" marR="5080">
              <a:lnSpc>
                <a:spcPts val="1700"/>
              </a:lnSpc>
              <a:spcBef>
                <a:spcPts val="30"/>
              </a:spcBef>
            </a:pPr>
            <a:r>
              <a:rPr sz="1400" dirty="0">
                <a:solidFill>
                  <a:srgbClr val="28817A"/>
                </a:solidFill>
                <a:latin typeface="Calibri"/>
                <a:cs typeface="Calibri"/>
              </a:rPr>
              <a:t>S.</a:t>
            </a:r>
            <a:r>
              <a:rPr sz="1400" spc="5" dirty="0">
                <a:solidFill>
                  <a:srgbClr val="28817A"/>
                </a:solidFill>
                <a:latin typeface="Calibri"/>
                <a:cs typeface="Calibri"/>
              </a:rPr>
              <a:t> </a:t>
            </a:r>
            <a:r>
              <a:rPr sz="1400" spc="-50" dirty="0">
                <a:solidFill>
                  <a:srgbClr val="28817A"/>
                </a:solidFill>
                <a:latin typeface="Calibri"/>
                <a:cs typeface="Calibri"/>
              </a:rPr>
              <a:t>Blair-­‐Goldensohn,</a:t>
            </a:r>
            <a:r>
              <a:rPr sz="1400" spc="10" dirty="0">
                <a:solidFill>
                  <a:srgbClr val="28817A"/>
                </a:solidFill>
                <a:latin typeface="Calibri"/>
                <a:cs typeface="Calibri"/>
              </a:rPr>
              <a:t> </a:t>
            </a:r>
            <a:r>
              <a:rPr sz="1400" dirty="0">
                <a:solidFill>
                  <a:srgbClr val="28817A"/>
                </a:solidFill>
                <a:latin typeface="Calibri"/>
                <a:cs typeface="Calibri"/>
              </a:rPr>
              <a:t>K. </a:t>
            </a:r>
            <a:r>
              <a:rPr sz="1400" spc="-5" dirty="0">
                <a:solidFill>
                  <a:srgbClr val="28817A"/>
                </a:solidFill>
                <a:latin typeface="Calibri"/>
                <a:cs typeface="Calibri"/>
              </a:rPr>
              <a:t>Hannan,</a:t>
            </a:r>
            <a:r>
              <a:rPr sz="1400" spc="10" dirty="0">
                <a:solidFill>
                  <a:srgbClr val="28817A"/>
                </a:solidFill>
                <a:latin typeface="Calibri"/>
                <a:cs typeface="Calibri"/>
              </a:rPr>
              <a:t> </a:t>
            </a:r>
            <a:r>
              <a:rPr sz="1400" dirty="0">
                <a:solidFill>
                  <a:srgbClr val="28817A"/>
                </a:solidFill>
                <a:latin typeface="Calibri"/>
                <a:cs typeface="Calibri"/>
              </a:rPr>
              <a:t>R.</a:t>
            </a:r>
            <a:r>
              <a:rPr sz="1400" spc="10" dirty="0">
                <a:solidFill>
                  <a:srgbClr val="28817A"/>
                </a:solidFill>
                <a:latin typeface="Calibri"/>
                <a:cs typeface="Calibri"/>
              </a:rPr>
              <a:t> </a:t>
            </a:r>
            <a:r>
              <a:rPr sz="1400" spc="-5" dirty="0">
                <a:solidFill>
                  <a:srgbClr val="28817A"/>
                </a:solidFill>
                <a:latin typeface="Calibri"/>
                <a:cs typeface="Calibri"/>
              </a:rPr>
              <a:t>McDonald,</a:t>
            </a:r>
            <a:r>
              <a:rPr sz="1400" spc="5" dirty="0">
                <a:solidFill>
                  <a:srgbClr val="28817A"/>
                </a:solidFill>
                <a:latin typeface="Calibri"/>
                <a:cs typeface="Calibri"/>
              </a:rPr>
              <a:t> </a:t>
            </a:r>
            <a:r>
              <a:rPr sz="1400" dirty="0">
                <a:solidFill>
                  <a:srgbClr val="28817A"/>
                </a:solidFill>
                <a:latin typeface="Calibri"/>
                <a:cs typeface="Calibri"/>
              </a:rPr>
              <a:t>T.</a:t>
            </a:r>
            <a:r>
              <a:rPr sz="1400" spc="5" dirty="0">
                <a:solidFill>
                  <a:srgbClr val="28817A"/>
                </a:solidFill>
                <a:latin typeface="Calibri"/>
                <a:cs typeface="Calibri"/>
              </a:rPr>
              <a:t> </a:t>
            </a:r>
            <a:r>
              <a:rPr sz="1400" spc="-5" dirty="0">
                <a:solidFill>
                  <a:srgbClr val="28817A"/>
                </a:solidFill>
                <a:latin typeface="Calibri"/>
                <a:cs typeface="Calibri"/>
              </a:rPr>
              <a:t>Neylon,</a:t>
            </a:r>
            <a:r>
              <a:rPr sz="1400" spc="5" dirty="0">
                <a:solidFill>
                  <a:srgbClr val="28817A"/>
                </a:solidFill>
                <a:latin typeface="Calibri"/>
                <a:cs typeface="Calibri"/>
              </a:rPr>
              <a:t> </a:t>
            </a:r>
            <a:r>
              <a:rPr sz="1400" dirty="0">
                <a:solidFill>
                  <a:srgbClr val="28817A"/>
                </a:solidFill>
                <a:latin typeface="Calibri"/>
                <a:cs typeface="Calibri"/>
              </a:rPr>
              <a:t>G.</a:t>
            </a:r>
            <a:r>
              <a:rPr sz="1400" spc="10" dirty="0">
                <a:solidFill>
                  <a:srgbClr val="28817A"/>
                </a:solidFill>
                <a:latin typeface="Calibri"/>
                <a:cs typeface="Calibri"/>
              </a:rPr>
              <a:t> </a:t>
            </a:r>
            <a:r>
              <a:rPr sz="1400" spc="-5" dirty="0">
                <a:solidFill>
                  <a:srgbClr val="28817A"/>
                </a:solidFill>
                <a:latin typeface="Calibri"/>
                <a:cs typeface="Calibri"/>
              </a:rPr>
              <a:t>Reis,</a:t>
            </a:r>
            <a:r>
              <a:rPr sz="1400" spc="10" dirty="0">
                <a:solidFill>
                  <a:srgbClr val="28817A"/>
                </a:solidFill>
                <a:latin typeface="Calibri"/>
                <a:cs typeface="Calibri"/>
              </a:rPr>
              <a:t> </a:t>
            </a:r>
            <a:r>
              <a:rPr sz="1400" dirty="0">
                <a:solidFill>
                  <a:srgbClr val="28817A"/>
                </a:solidFill>
                <a:latin typeface="Calibri"/>
                <a:cs typeface="Calibri"/>
              </a:rPr>
              <a:t>and</a:t>
            </a:r>
            <a:r>
              <a:rPr sz="1400" spc="5" dirty="0">
                <a:solidFill>
                  <a:srgbClr val="28817A"/>
                </a:solidFill>
                <a:latin typeface="Calibri"/>
                <a:cs typeface="Calibri"/>
              </a:rPr>
              <a:t> </a:t>
            </a:r>
            <a:r>
              <a:rPr sz="1400" spc="-5" dirty="0">
                <a:solidFill>
                  <a:srgbClr val="28817A"/>
                </a:solidFill>
                <a:latin typeface="Calibri"/>
                <a:cs typeface="Calibri"/>
              </a:rPr>
              <a:t>J.</a:t>
            </a:r>
            <a:r>
              <a:rPr sz="1400" spc="10" dirty="0">
                <a:solidFill>
                  <a:srgbClr val="28817A"/>
                </a:solidFill>
                <a:latin typeface="Calibri"/>
                <a:cs typeface="Calibri"/>
              </a:rPr>
              <a:t> </a:t>
            </a:r>
            <a:r>
              <a:rPr sz="1400" spc="-5" dirty="0">
                <a:solidFill>
                  <a:srgbClr val="28817A"/>
                </a:solidFill>
                <a:latin typeface="Calibri"/>
                <a:cs typeface="Calibri"/>
              </a:rPr>
              <a:t>Reynar.</a:t>
            </a:r>
            <a:r>
              <a:rPr sz="1400" spc="10" dirty="0">
                <a:solidFill>
                  <a:srgbClr val="28817A"/>
                </a:solidFill>
                <a:latin typeface="Calibri"/>
                <a:cs typeface="Calibri"/>
              </a:rPr>
              <a:t> </a:t>
            </a:r>
            <a:r>
              <a:rPr sz="1400" spc="-5" dirty="0">
                <a:solidFill>
                  <a:srgbClr val="28817A"/>
                </a:solidFill>
                <a:latin typeface="Calibri"/>
                <a:cs typeface="Calibri"/>
              </a:rPr>
              <a:t>2008.</a:t>
            </a:r>
            <a:r>
              <a:rPr sz="1400" spc="25" dirty="0">
                <a:solidFill>
                  <a:srgbClr val="28817A"/>
                </a:solidFill>
                <a:latin typeface="Calibri"/>
                <a:cs typeface="Calibri"/>
              </a:rPr>
              <a:t> </a:t>
            </a:r>
            <a:r>
              <a:rPr sz="1400" spc="-5" dirty="0">
                <a:solidFill>
                  <a:srgbClr val="28817A"/>
                </a:solidFill>
                <a:latin typeface="Calibri"/>
                <a:cs typeface="Calibri"/>
              </a:rPr>
              <a:t>Building</a:t>
            </a:r>
            <a:r>
              <a:rPr sz="1400" spc="5" dirty="0">
                <a:solidFill>
                  <a:srgbClr val="28817A"/>
                </a:solidFill>
                <a:latin typeface="Calibri"/>
                <a:cs typeface="Calibri"/>
              </a:rPr>
              <a:t> </a:t>
            </a:r>
            <a:r>
              <a:rPr sz="1400" dirty="0">
                <a:solidFill>
                  <a:srgbClr val="28817A"/>
                </a:solidFill>
                <a:latin typeface="Calibri"/>
                <a:cs typeface="Calibri"/>
              </a:rPr>
              <a:t>a </a:t>
            </a:r>
            <a:r>
              <a:rPr sz="1400" spc="-305" dirty="0">
                <a:solidFill>
                  <a:srgbClr val="28817A"/>
                </a:solidFill>
                <a:latin typeface="Calibri"/>
                <a:cs typeface="Calibri"/>
              </a:rPr>
              <a:t> </a:t>
            </a:r>
            <a:r>
              <a:rPr sz="1400" spc="-5" dirty="0">
                <a:solidFill>
                  <a:srgbClr val="28817A"/>
                </a:solidFill>
                <a:latin typeface="Calibri"/>
                <a:cs typeface="Calibri"/>
              </a:rPr>
              <a:t>Sentiment</a:t>
            </a:r>
            <a:r>
              <a:rPr sz="1400" dirty="0">
                <a:solidFill>
                  <a:srgbClr val="28817A"/>
                </a:solidFill>
                <a:latin typeface="Calibri"/>
                <a:cs typeface="Calibri"/>
              </a:rPr>
              <a:t> </a:t>
            </a:r>
            <a:r>
              <a:rPr sz="1400" spc="-5" dirty="0">
                <a:solidFill>
                  <a:srgbClr val="28817A"/>
                </a:solidFill>
                <a:latin typeface="Calibri"/>
                <a:cs typeface="Calibri"/>
              </a:rPr>
              <a:t>Summarizer</a:t>
            </a:r>
            <a:r>
              <a:rPr sz="1400" dirty="0">
                <a:solidFill>
                  <a:srgbClr val="28817A"/>
                </a:solidFill>
                <a:latin typeface="Calibri"/>
                <a:cs typeface="Calibri"/>
              </a:rPr>
              <a:t> </a:t>
            </a:r>
            <a:r>
              <a:rPr sz="1400" spc="-5" dirty="0">
                <a:solidFill>
                  <a:srgbClr val="28817A"/>
                </a:solidFill>
                <a:latin typeface="Calibri"/>
                <a:cs typeface="Calibri"/>
              </a:rPr>
              <a:t>for</a:t>
            </a:r>
            <a:r>
              <a:rPr sz="1400" dirty="0">
                <a:solidFill>
                  <a:srgbClr val="28817A"/>
                </a:solidFill>
                <a:latin typeface="Calibri"/>
                <a:cs typeface="Calibri"/>
              </a:rPr>
              <a:t> </a:t>
            </a:r>
            <a:r>
              <a:rPr sz="1400" spc="-5" dirty="0">
                <a:solidFill>
                  <a:srgbClr val="28817A"/>
                </a:solidFill>
                <a:latin typeface="Calibri"/>
                <a:cs typeface="Calibri"/>
              </a:rPr>
              <a:t>Local</a:t>
            </a:r>
            <a:r>
              <a:rPr sz="1400" dirty="0">
                <a:solidFill>
                  <a:srgbClr val="28817A"/>
                </a:solidFill>
                <a:latin typeface="Calibri"/>
                <a:cs typeface="Calibri"/>
              </a:rPr>
              <a:t> Service</a:t>
            </a:r>
            <a:r>
              <a:rPr sz="1400" spc="5" dirty="0">
                <a:solidFill>
                  <a:srgbClr val="28817A"/>
                </a:solidFill>
                <a:latin typeface="Calibri"/>
                <a:cs typeface="Calibri"/>
              </a:rPr>
              <a:t> </a:t>
            </a:r>
            <a:r>
              <a:rPr sz="1400" spc="-5" dirty="0">
                <a:solidFill>
                  <a:srgbClr val="28817A"/>
                </a:solidFill>
                <a:latin typeface="Calibri"/>
                <a:cs typeface="Calibri"/>
              </a:rPr>
              <a:t>Reviews.</a:t>
            </a:r>
            <a:r>
              <a:rPr sz="1400" spc="10" dirty="0">
                <a:solidFill>
                  <a:srgbClr val="28817A"/>
                </a:solidFill>
                <a:latin typeface="Calibri"/>
                <a:cs typeface="Calibri"/>
              </a:rPr>
              <a:t> </a:t>
            </a:r>
            <a:r>
              <a:rPr sz="1400" spc="-5" dirty="0">
                <a:solidFill>
                  <a:srgbClr val="28817A"/>
                </a:solidFill>
                <a:latin typeface="Calibri"/>
                <a:cs typeface="Calibri"/>
              </a:rPr>
              <a:t>WWW</a:t>
            </a:r>
            <a:r>
              <a:rPr sz="1400" dirty="0">
                <a:solidFill>
                  <a:srgbClr val="28817A"/>
                </a:solidFill>
                <a:latin typeface="Calibri"/>
                <a:cs typeface="Calibri"/>
              </a:rPr>
              <a:t> </a:t>
            </a:r>
            <a:r>
              <a:rPr sz="1400" spc="-5" dirty="0">
                <a:solidFill>
                  <a:srgbClr val="28817A"/>
                </a:solidFill>
                <a:latin typeface="Calibri"/>
                <a:cs typeface="Calibri"/>
              </a:rPr>
              <a:t>Workshop.</a:t>
            </a:r>
            <a:endParaRPr sz="1400">
              <a:latin typeface="Calibri"/>
              <a:cs typeface="Calibri"/>
            </a:endParaRPr>
          </a:p>
          <a:p>
            <a:pPr marL="355600" indent="-342900">
              <a:lnSpc>
                <a:spcPct val="100000"/>
              </a:lnSpc>
              <a:spcBef>
                <a:spcPts val="910"/>
              </a:spcBef>
              <a:buClr>
                <a:srgbClr val="CC0000"/>
              </a:buClr>
              <a:buFont typeface="Times New Roman"/>
              <a:buChar char="•"/>
              <a:tabLst>
                <a:tab pos="354965" algn="l"/>
                <a:tab pos="355600" algn="l"/>
              </a:tabLst>
            </a:pPr>
            <a:r>
              <a:rPr sz="2400" spc="-5" dirty="0">
                <a:latin typeface="Calibri"/>
                <a:cs typeface="Calibri"/>
              </a:rPr>
              <a:t>Frequent phrases </a:t>
            </a:r>
            <a:r>
              <a:rPr sz="2400" dirty="0">
                <a:latin typeface="Calibri"/>
                <a:cs typeface="Calibri"/>
              </a:rPr>
              <a:t>+</a:t>
            </a:r>
            <a:r>
              <a:rPr sz="2400" spc="-5" dirty="0">
                <a:latin typeface="Calibri"/>
                <a:cs typeface="Calibri"/>
              </a:rPr>
              <a:t> rules</a:t>
            </a:r>
            <a:endParaRPr sz="2400">
              <a:latin typeface="Calibri"/>
              <a:cs typeface="Calibri"/>
            </a:endParaRPr>
          </a:p>
          <a:p>
            <a:pPr marL="698500" lvl="1" indent="-228600">
              <a:lnSpc>
                <a:spcPct val="100000"/>
              </a:lnSpc>
              <a:spcBef>
                <a:spcPts val="400"/>
              </a:spcBef>
              <a:buFont typeface="Times New Roman"/>
              <a:buChar char="•"/>
              <a:tabLst>
                <a:tab pos="697865" algn="l"/>
                <a:tab pos="698500" algn="l"/>
              </a:tabLst>
            </a:pPr>
            <a:r>
              <a:rPr sz="2000" dirty="0">
                <a:latin typeface="Calibri"/>
                <a:cs typeface="Calibri"/>
              </a:rPr>
              <a:t>Find all highly </a:t>
            </a:r>
            <a:r>
              <a:rPr sz="2000" spc="-5" dirty="0">
                <a:latin typeface="Calibri"/>
                <a:cs typeface="Calibri"/>
              </a:rPr>
              <a:t>frequent</a:t>
            </a:r>
            <a:r>
              <a:rPr sz="2000" spc="5" dirty="0">
                <a:latin typeface="Calibri"/>
                <a:cs typeface="Calibri"/>
              </a:rPr>
              <a:t> </a:t>
            </a:r>
            <a:r>
              <a:rPr sz="2000" spc="-5" dirty="0">
                <a:latin typeface="Calibri"/>
                <a:cs typeface="Calibri"/>
              </a:rPr>
              <a:t>phrases</a:t>
            </a:r>
            <a:r>
              <a:rPr sz="2000" dirty="0">
                <a:latin typeface="Calibri"/>
                <a:cs typeface="Calibri"/>
              </a:rPr>
              <a:t> </a:t>
            </a:r>
            <a:r>
              <a:rPr sz="2000" spc="-5" dirty="0">
                <a:latin typeface="Calibri"/>
                <a:cs typeface="Calibri"/>
              </a:rPr>
              <a:t>across</a:t>
            </a:r>
            <a:r>
              <a:rPr sz="2000" dirty="0">
                <a:latin typeface="Calibri"/>
                <a:cs typeface="Calibri"/>
              </a:rPr>
              <a:t> </a:t>
            </a:r>
            <a:r>
              <a:rPr sz="2000" spc="-5" dirty="0">
                <a:latin typeface="Calibri"/>
                <a:cs typeface="Calibri"/>
              </a:rPr>
              <a:t>reviews</a:t>
            </a:r>
            <a:r>
              <a:rPr sz="2000" dirty="0">
                <a:latin typeface="Calibri"/>
                <a:cs typeface="Calibri"/>
              </a:rPr>
              <a:t> </a:t>
            </a:r>
            <a:r>
              <a:rPr sz="2000" spc="-5" dirty="0">
                <a:latin typeface="Calibri"/>
                <a:cs typeface="Calibri"/>
              </a:rPr>
              <a:t>(“</a:t>
            </a:r>
            <a:r>
              <a:rPr sz="2000" spc="-5" dirty="0">
                <a:latin typeface="Courier New"/>
                <a:cs typeface="Courier New"/>
              </a:rPr>
              <a:t>fish</a:t>
            </a:r>
            <a:r>
              <a:rPr sz="2000" dirty="0">
                <a:latin typeface="Courier New"/>
                <a:cs typeface="Courier New"/>
              </a:rPr>
              <a:t> tacos”</a:t>
            </a:r>
            <a:r>
              <a:rPr sz="2000" dirty="0">
                <a:latin typeface="Calibri"/>
                <a:cs typeface="Calibri"/>
              </a:rPr>
              <a:t>)</a:t>
            </a:r>
            <a:endParaRPr sz="200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spc="-5" dirty="0">
                <a:latin typeface="Calibri"/>
                <a:cs typeface="Calibri"/>
              </a:rPr>
              <a:t>Filter</a:t>
            </a:r>
            <a:r>
              <a:rPr sz="2000" dirty="0">
                <a:latin typeface="Calibri"/>
                <a:cs typeface="Calibri"/>
              </a:rPr>
              <a:t> by</a:t>
            </a:r>
            <a:r>
              <a:rPr sz="2000" spc="5" dirty="0">
                <a:latin typeface="Calibri"/>
                <a:cs typeface="Calibri"/>
              </a:rPr>
              <a:t> </a:t>
            </a:r>
            <a:r>
              <a:rPr sz="2000" spc="-5" dirty="0">
                <a:latin typeface="Calibri"/>
                <a:cs typeface="Calibri"/>
              </a:rPr>
              <a:t>rules</a:t>
            </a:r>
            <a:r>
              <a:rPr sz="2000" spc="5" dirty="0">
                <a:latin typeface="Calibri"/>
                <a:cs typeface="Calibri"/>
              </a:rPr>
              <a:t> </a:t>
            </a:r>
            <a:r>
              <a:rPr sz="2000" dirty="0">
                <a:latin typeface="Calibri"/>
                <a:cs typeface="Calibri"/>
              </a:rPr>
              <a:t>like</a:t>
            </a:r>
            <a:r>
              <a:rPr sz="2000" spc="5" dirty="0">
                <a:latin typeface="Calibri"/>
                <a:cs typeface="Calibri"/>
              </a:rPr>
              <a:t> </a:t>
            </a:r>
            <a:r>
              <a:rPr sz="2000" spc="-5" dirty="0">
                <a:latin typeface="Calibri"/>
                <a:cs typeface="Calibri"/>
              </a:rPr>
              <a:t>“occurs</a:t>
            </a:r>
            <a:r>
              <a:rPr sz="2000" spc="5" dirty="0">
                <a:latin typeface="Calibri"/>
                <a:cs typeface="Calibri"/>
              </a:rPr>
              <a:t> </a:t>
            </a:r>
            <a:r>
              <a:rPr sz="2000" spc="-5" dirty="0">
                <a:latin typeface="Calibri"/>
                <a:cs typeface="Calibri"/>
              </a:rPr>
              <a:t>right</a:t>
            </a:r>
            <a:r>
              <a:rPr sz="2000" spc="5" dirty="0">
                <a:latin typeface="Calibri"/>
                <a:cs typeface="Calibri"/>
              </a:rPr>
              <a:t> </a:t>
            </a:r>
            <a:r>
              <a:rPr sz="2000" spc="-15" dirty="0">
                <a:latin typeface="Calibri"/>
                <a:cs typeface="Calibri"/>
              </a:rPr>
              <a:t>after</a:t>
            </a:r>
            <a:r>
              <a:rPr sz="2000" spc="5" dirty="0">
                <a:latin typeface="Calibri"/>
                <a:cs typeface="Calibri"/>
              </a:rPr>
              <a:t> </a:t>
            </a:r>
            <a:r>
              <a:rPr sz="2000" spc="-5" dirty="0">
                <a:latin typeface="Calibri"/>
                <a:cs typeface="Calibri"/>
              </a:rPr>
              <a:t>sentiment</a:t>
            </a:r>
            <a:r>
              <a:rPr sz="2000" spc="5" dirty="0">
                <a:latin typeface="Calibri"/>
                <a:cs typeface="Calibri"/>
              </a:rPr>
              <a:t> </a:t>
            </a:r>
            <a:r>
              <a:rPr sz="2000" spc="-5" dirty="0">
                <a:latin typeface="Calibri"/>
                <a:cs typeface="Calibri"/>
              </a:rPr>
              <a:t>word”</a:t>
            </a:r>
            <a:endParaRPr sz="2000">
              <a:latin typeface="Calibri"/>
              <a:cs typeface="Calibri"/>
            </a:endParaRPr>
          </a:p>
          <a:p>
            <a:pPr marL="1041400" lvl="2" indent="-228600">
              <a:lnSpc>
                <a:spcPct val="100000"/>
              </a:lnSpc>
              <a:spcBef>
                <a:spcPts val="500"/>
              </a:spcBef>
              <a:buClr>
                <a:srgbClr val="CC0000"/>
              </a:buClr>
              <a:buFont typeface="Times New Roman"/>
              <a:buChar char="•"/>
              <a:tabLst>
                <a:tab pos="1040765" algn="l"/>
                <a:tab pos="1041400" algn="l"/>
              </a:tabLst>
            </a:pPr>
            <a:r>
              <a:rPr sz="2000" spc="-5" dirty="0">
                <a:latin typeface="Calibri"/>
                <a:cs typeface="Calibri"/>
              </a:rPr>
              <a:t>“…</a:t>
            </a:r>
            <a:r>
              <a:rPr sz="2000" spc="-5" dirty="0">
                <a:latin typeface="Courier New"/>
                <a:cs typeface="Courier New"/>
              </a:rPr>
              <a:t>great</a:t>
            </a:r>
            <a:r>
              <a:rPr sz="2000" spc="-15" dirty="0">
                <a:latin typeface="Courier New"/>
                <a:cs typeface="Courier New"/>
              </a:rPr>
              <a:t> </a:t>
            </a:r>
            <a:r>
              <a:rPr sz="2000" spc="-5" dirty="0">
                <a:latin typeface="Courier New"/>
                <a:cs typeface="Courier New"/>
              </a:rPr>
              <a:t>fish</a:t>
            </a:r>
            <a:r>
              <a:rPr sz="2000" spc="-15" dirty="0">
                <a:latin typeface="Courier New"/>
                <a:cs typeface="Courier New"/>
              </a:rPr>
              <a:t> </a:t>
            </a:r>
            <a:r>
              <a:rPr sz="2000" dirty="0">
                <a:latin typeface="Courier New"/>
                <a:cs typeface="Courier New"/>
              </a:rPr>
              <a:t>tacos</a:t>
            </a:r>
            <a:r>
              <a:rPr sz="2000" dirty="0">
                <a:latin typeface="Calibri"/>
                <a:cs typeface="Calibri"/>
              </a:rPr>
              <a:t>”</a:t>
            </a:r>
            <a:r>
              <a:rPr sz="2000" spc="445" dirty="0">
                <a:latin typeface="Calibri"/>
                <a:cs typeface="Calibri"/>
              </a:rPr>
              <a:t> </a:t>
            </a:r>
            <a:r>
              <a:rPr sz="2000" spc="-5" dirty="0">
                <a:latin typeface="Calibri"/>
                <a:cs typeface="Calibri"/>
              </a:rPr>
              <a:t>means </a:t>
            </a:r>
            <a:r>
              <a:rPr sz="2000" spc="-5" dirty="0">
                <a:latin typeface="Courier New"/>
                <a:cs typeface="Courier New"/>
              </a:rPr>
              <a:t>fish</a:t>
            </a:r>
            <a:r>
              <a:rPr sz="2000" spc="-15" dirty="0">
                <a:latin typeface="Courier New"/>
                <a:cs typeface="Courier New"/>
              </a:rPr>
              <a:t> </a:t>
            </a:r>
            <a:r>
              <a:rPr sz="2000" spc="-5" dirty="0">
                <a:latin typeface="Courier New"/>
                <a:cs typeface="Courier New"/>
              </a:rPr>
              <a:t>tacos</a:t>
            </a:r>
            <a:r>
              <a:rPr sz="2000" spc="-10" dirty="0">
                <a:latin typeface="Courier New"/>
                <a:cs typeface="Courier New"/>
              </a:rPr>
              <a:t> </a:t>
            </a:r>
            <a:r>
              <a:rPr sz="2000" dirty="0">
                <a:latin typeface="Calibri"/>
                <a:cs typeface="Calibri"/>
              </a:rPr>
              <a:t>a likely</a:t>
            </a:r>
            <a:r>
              <a:rPr sz="2000" spc="-5" dirty="0">
                <a:latin typeface="Calibri"/>
                <a:cs typeface="Calibri"/>
              </a:rPr>
              <a:t> </a:t>
            </a:r>
            <a:r>
              <a:rPr sz="2000" dirty="0">
                <a:latin typeface="Calibri"/>
                <a:cs typeface="Calibri"/>
              </a:rPr>
              <a:t>aspect</a:t>
            </a:r>
            <a:endParaRPr sz="2000">
              <a:latin typeface="Calibri"/>
              <a:cs typeface="Calibri"/>
            </a:endParaRPr>
          </a:p>
        </p:txBody>
      </p:sp>
      <p:graphicFrame>
        <p:nvGraphicFramePr>
          <p:cNvPr id="8" name="object 8"/>
          <p:cNvGraphicFramePr>
            <a:graphicFrameLocks noGrp="1"/>
          </p:cNvGraphicFramePr>
          <p:nvPr/>
        </p:nvGraphicFramePr>
        <p:xfrm>
          <a:off x="527050" y="3319242"/>
          <a:ext cx="8230235" cy="1608354"/>
        </p:xfrm>
        <a:graphic>
          <a:graphicData uri="http://schemas.openxmlformats.org/drawingml/2006/table">
            <a:tbl>
              <a:tblPr firstRow="1" bandRow="1">
                <a:tableStyleId>{2D5ABB26-0587-4C30-8999-92F81FD0307C}</a:tableStyleId>
              </a:tblPr>
              <a:tblGrid>
                <a:gridCol w="2713355">
                  <a:extLst>
                    <a:ext uri="{9D8B030D-6E8A-4147-A177-3AD203B41FA5}">
                      <a16:colId xmlns:a16="http://schemas.microsoft.com/office/drawing/2014/main" val="20000"/>
                    </a:ext>
                  </a:extLst>
                </a:gridCol>
                <a:gridCol w="5516880">
                  <a:extLst>
                    <a:ext uri="{9D8B030D-6E8A-4147-A177-3AD203B41FA5}">
                      <a16:colId xmlns:a16="http://schemas.microsoft.com/office/drawing/2014/main" val="20001"/>
                    </a:ext>
                  </a:extLst>
                </a:gridCol>
              </a:tblGrid>
              <a:tr h="396239">
                <a:tc>
                  <a:txBody>
                    <a:bodyPr/>
                    <a:lstStyle/>
                    <a:p>
                      <a:pPr marL="90805">
                        <a:lnSpc>
                          <a:spcPct val="100000"/>
                        </a:lnSpc>
                        <a:spcBef>
                          <a:spcPts val="360"/>
                        </a:spcBef>
                      </a:pPr>
                      <a:r>
                        <a:rPr sz="2000" dirty="0">
                          <a:latin typeface="Calibri"/>
                          <a:cs typeface="Calibri"/>
                        </a:rPr>
                        <a:t>Casino</a:t>
                      </a:r>
                      <a:endParaRPr sz="2000">
                        <a:latin typeface="Calibri"/>
                        <a:cs typeface="Calibri"/>
                      </a:endParaRPr>
                    </a:p>
                  </a:txBody>
                  <a:tcPr marL="0" marR="0" marB="0">
                    <a:lnL w="12700">
                      <a:solidFill>
                        <a:srgbClr val="A4001D"/>
                      </a:solidFill>
                      <a:prstDash val="solid"/>
                    </a:lnL>
                    <a:lnR w="12700">
                      <a:solidFill>
                        <a:srgbClr val="A4001D"/>
                      </a:solidFill>
                      <a:prstDash val="solid"/>
                    </a:lnR>
                    <a:lnT w="12700">
                      <a:solidFill>
                        <a:srgbClr val="A4001D"/>
                      </a:solidFill>
                      <a:prstDash val="solid"/>
                    </a:lnT>
                    <a:lnB w="12700">
                      <a:solidFill>
                        <a:srgbClr val="A4001D"/>
                      </a:solidFill>
                      <a:prstDash val="solid"/>
                    </a:lnB>
                    <a:solidFill>
                      <a:srgbClr val="F3ECEC"/>
                    </a:solidFill>
                  </a:tcPr>
                </a:tc>
                <a:tc>
                  <a:txBody>
                    <a:bodyPr/>
                    <a:lstStyle/>
                    <a:p>
                      <a:pPr marL="91440">
                        <a:lnSpc>
                          <a:spcPct val="100000"/>
                        </a:lnSpc>
                        <a:spcBef>
                          <a:spcPts val="360"/>
                        </a:spcBef>
                      </a:pPr>
                      <a:r>
                        <a:rPr sz="2000" spc="-5" dirty="0">
                          <a:latin typeface="Calibri"/>
                          <a:cs typeface="Calibri"/>
                        </a:rPr>
                        <a:t>casino, </a:t>
                      </a:r>
                      <a:r>
                        <a:rPr sz="2000" dirty="0">
                          <a:latin typeface="Calibri"/>
                          <a:cs typeface="Calibri"/>
                        </a:rPr>
                        <a:t>buﬀet,</a:t>
                      </a:r>
                      <a:r>
                        <a:rPr sz="2000" spc="-10" dirty="0">
                          <a:latin typeface="Calibri"/>
                          <a:cs typeface="Calibri"/>
                        </a:rPr>
                        <a:t> </a:t>
                      </a:r>
                      <a:r>
                        <a:rPr sz="2000" spc="-5" dirty="0">
                          <a:latin typeface="Calibri"/>
                          <a:cs typeface="Calibri"/>
                        </a:rPr>
                        <a:t>pool, resort, beds</a:t>
                      </a:r>
                      <a:endParaRPr sz="2000">
                        <a:latin typeface="Calibri"/>
                        <a:cs typeface="Calibri"/>
                      </a:endParaRPr>
                    </a:p>
                  </a:txBody>
                  <a:tcPr marL="0" marR="0" marB="0">
                    <a:lnL w="12700">
                      <a:solidFill>
                        <a:srgbClr val="A4001D"/>
                      </a:solidFill>
                      <a:prstDash val="solid"/>
                    </a:lnL>
                    <a:lnR w="12700">
                      <a:solidFill>
                        <a:srgbClr val="A4001D"/>
                      </a:solidFill>
                      <a:prstDash val="solid"/>
                    </a:lnR>
                    <a:lnT w="12700">
                      <a:solidFill>
                        <a:srgbClr val="A4001D"/>
                      </a:solidFill>
                      <a:prstDash val="solid"/>
                    </a:lnT>
                    <a:lnB w="12700">
                      <a:solidFill>
                        <a:srgbClr val="A4001D"/>
                      </a:solidFill>
                      <a:prstDash val="solid"/>
                    </a:lnB>
                    <a:solidFill>
                      <a:srgbClr val="F3ECEC"/>
                    </a:solidFill>
                  </a:tcPr>
                </a:tc>
                <a:extLst>
                  <a:ext uri="{0D108BD9-81ED-4DB2-BD59-A6C34878D82A}">
                    <a16:rowId xmlns:a16="http://schemas.microsoft.com/office/drawing/2014/main" val="10000"/>
                  </a:ext>
                </a:extLst>
              </a:tr>
              <a:tr h="396239">
                <a:tc>
                  <a:txBody>
                    <a:bodyPr/>
                    <a:lstStyle/>
                    <a:p>
                      <a:pPr marL="90805">
                        <a:lnSpc>
                          <a:spcPct val="100000"/>
                        </a:lnSpc>
                        <a:spcBef>
                          <a:spcPts val="360"/>
                        </a:spcBef>
                      </a:pPr>
                      <a:r>
                        <a:rPr sz="2000" spc="-5" dirty="0">
                          <a:latin typeface="Calibri"/>
                          <a:cs typeface="Calibri"/>
                        </a:rPr>
                        <a:t>Children’s</a:t>
                      </a:r>
                      <a:r>
                        <a:rPr sz="2000" spc="-20" dirty="0">
                          <a:latin typeface="Calibri"/>
                          <a:cs typeface="Calibri"/>
                        </a:rPr>
                        <a:t> </a:t>
                      </a:r>
                      <a:r>
                        <a:rPr sz="2000" spc="-5" dirty="0">
                          <a:latin typeface="Calibri"/>
                          <a:cs typeface="Calibri"/>
                        </a:rPr>
                        <a:t>Barber</a:t>
                      </a:r>
                      <a:endParaRPr sz="2000">
                        <a:latin typeface="Calibri"/>
                        <a:cs typeface="Calibri"/>
                      </a:endParaRPr>
                    </a:p>
                  </a:txBody>
                  <a:tcPr marL="0" marR="0" marB="0">
                    <a:lnL w="12700">
                      <a:solidFill>
                        <a:srgbClr val="A4001D"/>
                      </a:solidFill>
                      <a:prstDash val="solid"/>
                    </a:lnL>
                    <a:lnR w="12700">
                      <a:solidFill>
                        <a:srgbClr val="A4001D"/>
                      </a:solidFill>
                      <a:prstDash val="solid"/>
                    </a:lnR>
                    <a:lnT w="12700">
                      <a:solidFill>
                        <a:srgbClr val="A4001D"/>
                      </a:solidFill>
                      <a:prstDash val="solid"/>
                    </a:lnT>
                    <a:lnB w="12700">
                      <a:solidFill>
                        <a:srgbClr val="A4001D"/>
                      </a:solidFill>
                      <a:prstDash val="solid"/>
                    </a:lnB>
                    <a:solidFill>
                      <a:srgbClr val="E6D5D5"/>
                    </a:solidFill>
                  </a:tcPr>
                </a:tc>
                <a:tc>
                  <a:txBody>
                    <a:bodyPr/>
                    <a:lstStyle/>
                    <a:p>
                      <a:pPr marL="91440">
                        <a:lnSpc>
                          <a:spcPct val="100000"/>
                        </a:lnSpc>
                        <a:spcBef>
                          <a:spcPts val="360"/>
                        </a:spcBef>
                      </a:pPr>
                      <a:r>
                        <a:rPr sz="2000" spc="-5" dirty="0">
                          <a:latin typeface="Calibri"/>
                          <a:cs typeface="Calibri"/>
                        </a:rPr>
                        <a:t>haircut, </a:t>
                      </a:r>
                      <a:r>
                        <a:rPr sz="2000" dirty="0">
                          <a:latin typeface="Calibri"/>
                          <a:cs typeface="Calibri"/>
                        </a:rPr>
                        <a:t>job,</a:t>
                      </a:r>
                      <a:r>
                        <a:rPr sz="2000" spc="-10" dirty="0">
                          <a:latin typeface="Calibri"/>
                          <a:cs typeface="Calibri"/>
                        </a:rPr>
                        <a:t> </a:t>
                      </a:r>
                      <a:r>
                        <a:rPr sz="2000" spc="-5" dirty="0">
                          <a:latin typeface="Calibri"/>
                          <a:cs typeface="Calibri"/>
                        </a:rPr>
                        <a:t>experience,</a:t>
                      </a:r>
                      <a:r>
                        <a:rPr sz="2000" dirty="0">
                          <a:latin typeface="Calibri"/>
                          <a:cs typeface="Calibri"/>
                        </a:rPr>
                        <a:t> </a:t>
                      </a:r>
                      <a:r>
                        <a:rPr sz="2000" spc="-5" dirty="0">
                          <a:latin typeface="Calibri"/>
                          <a:cs typeface="Calibri"/>
                        </a:rPr>
                        <a:t>kids</a:t>
                      </a:r>
                      <a:endParaRPr sz="2000">
                        <a:latin typeface="Calibri"/>
                        <a:cs typeface="Calibri"/>
                      </a:endParaRPr>
                    </a:p>
                  </a:txBody>
                  <a:tcPr marL="0" marR="0" marB="0">
                    <a:lnL w="12700">
                      <a:solidFill>
                        <a:srgbClr val="A4001D"/>
                      </a:solidFill>
                      <a:prstDash val="solid"/>
                    </a:lnL>
                    <a:lnR w="12700">
                      <a:solidFill>
                        <a:srgbClr val="A4001D"/>
                      </a:solidFill>
                      <a:prstDash val="solid"/>
                    </a:lnR>
                    <a:lnT w="12700">
                      <a:solidFill>
                        <a:srgbClr val="A4001D"/>
                      </a:solidFill>
                      <a:prstDash val="solid"/>
                    </a:lnT>
                    <a:lnB w="12700">
                      <a:solidFill>
                        <a:srgbClr val="A4001D"/>
                      </a:solidFill>
                      <a:prstDash val="solid"/>
                    </a:lnB>
                    <a:solidFill>
                      <a:srgbClr val="E6D5D5"/>
                    </a:solidFill>
                  </a:tcPr>
                </a:tc>
                <a:extLst>
                  <a:ext uri="{0D108BD9-81ED-4DB2-BD59-A6C34878D82A}">
                    <a16:rowId xmlns:a16="http://schemas.microsoft.com/office/drawing/2014/main" val="10001"/>
                  </a:ext>
                </a:extLst>
              </a:tr>
              <a:tr h="396240">
                <a:tc>
                  <a:txBody>
                    <a:bodyPr/>
                    <a:lstStyle/>
                    <a:p>
                      <a:pPr marL="90805">
                        <a:lnSpc>
                          <a:spcPct val="100000"/>
                        </a:lnSpc>
                        <a:spcBef>
                          <a:spcPts val="360"/>
                        </a:spcBef>
                      </a:pPr>
                      <a:r>
                        <a:rPr sz="2000" spc="-5" dirty="0">
                          <a:latin typeface="Calibri"/>
                          <a:cs typeface="Calibri"/>
                        </a:rPr>
                        <a:t>Greek</a:t>
                      </a:r>
                      <a:r>
                        <a:rPr sz="2000" spc="-20" dirty="0">
                          <a:latin typeface="Calibri"/>
                          <a:cs typeface="Calibri"/>
                        </a:rPr>
                        <a:t> </a:t>
                      </a:r>
                      <a:r>
                        <a:rPr sz="2000" spc="-5" dirty="0">
                          <a:latin typeface="Calibri"/>
                          <a:cs typeface="Calibri"/>
                        </a:rPr>
                        <a:t>Restaurant</a:t>
                      </a:r>
                      <a:endParaRPr sz="2000">
                        <a:latin typeface="Calibri"/>
                        <a:cs typeface="Calibri"/>
                      </a:endParaRPr>
                    </a:p>
                  </a:txBody>
                  <a:tcPr marL="0" marR="0" marB="0">
                    <a:lnL w="12700">
                      <a:solidFill>
                        <a:srgbClr val="A4001D"/>
                      </a:solidFill>
                      <a:prstDash val="solid"/>
                    </a:lnL>
                    <a:lnR w="12700">
                      <a:solidFill>
                        <a:srgbClr val="A4001D"/>
                      </a:solidFill>
                      <a:prstDash val="solid"/>
                    </a:lnR>
                    <a:lnT w="12700">
                      <a:solidFill>
                        <a:srgbClr val="A4001D"/>
                      </a:solidFill>
                      <a:prstDash val="solid"/>
                    </a:lnT>
                    <a:lnB w="12700">
                      <a:solidFill>
                        <a:srgbClr val="A4001D"/>
                      </a:solidFill>
                      <a:prstDash val="solid"/>
                    </a:lnB>
                    <a:solidFill>
                      <a:srgbClr val="F3ECEC"/>
                    </a:solidFill>
                  </a:tcPr>
                </a:tc>
                <a:tc>
                  <a:txBody>
                    <a:bodyPr/>
                    <a:lstStyle/>
                    <a:p>
                      <a:pPr marL="91440">
                        <a:lnSpc>
                          <a:spcPct val="100000"/>
                        </a:lnSpc>
                        <a:spcBef>
                          <a:spcPts val="360"/>
                        </a:spcBef>
                      </a:pPr>
                      <a:r>
                        <a:rPr sz="2000" spc="-5" dirty="0">
                          <a:latin typeface="Calibri"/>
                          <a:cs typeface="Calibri"/>
                        </a:rPr>
                        <a:t>food,</a:t>
                      </a:r>
                      <a:r>
                        <a:rPr sz="2000" dirty="0">
                          <a:latin typeface="Calibri"/>
                          <a:cs typeface="Calibri"/>
                        </a:rPr>
                        <a:t> </a:t>
                      </a:r>
                      <a:r>
                        <a:rPr sz="2000" spc="-5" dirty="0">
                          <a:latin typeface="Calibri"/>
                          <a:cs typeface="Calibri"/>
                        </a:rPr>
                        <a:t>wine,</a:t>
                      </a:r>
                      <a:r>
                        <a:rPr sz="2000" dirty="0">
                          <a:latin typeface="Calibri"/>
                          <a:cs typeface="Calibri"/>
                        </a:rPr>
                        <a:t> </a:t>
                      </a:r>
                      <a:r>
                        <a:rPr sz="2000" spc="-5" dirty="0">
                          <a:latin typeface="Calibri"/>
                          <a:cs typeface="Calibri"/>
                        </a:rPr>
                        <a:t>service,</a:t>
                      </a:r>
                      <a:r>
                        <a:rPr sz="2000" dirty="0">
                          <a:latin typeface="Calibri"/>
                          <a:cs typeface="Calibri"/>
                        </a:rPr>
                        <a:t> </a:t>
                      </a:r>
                      <a:r>
                        <a:rPr sz="2000" spc="-5" dirty="0">
                          <a:latin typeface="Calibri"/>
                          <a:cs typeface="Calibri"/>
                        </a:rPr>
                        <a:t>appetizer,</a:t>
                      </a:r>
                      <a:r>
                        <a:rPr sz="2000" dirty="0">
                          <a:latin typeface="Calibri"/>
                          <a:cs typeface="Calibri"/>
                        </a:rPr>
                        <a:t> </a:t>
                      </a:r>
                      <a:r>
                        <a:rPr sz="2000" spc="-5" dirty="0">
                          <a:latin typeface="Calibri"/>
                          <a:cs typeface="Calibri"/>
                        </a:rPr>
                        <a:t>lamb</a:t>
                      </a:r>
                      <a:endParaRPr sz="2000">
                        <a:latin typeface="Calibri"/>
                        <a:cs typeface="Calibri"/>
                      </a:endParaRPr>
                    </a:p>
                  </a:txBody>
                  <a:tcPr marL="0" marR="0" marB="0">
                    <a:lnL w="12700">
                      <a:solidFill>
                        <a:srgbClr val="A4001D"/>
                      </a:solidFill>
                      <a:prstDash val="solid"/>
                    </a:lnL>
                    <a:lnR w="12700">
                      <a:solidFill>
                        <a:srgbClr val="A4001D"/>
                      </a:solidFill>
                      <a:prstDash val="solid"/>
                    </a:lnR>
                    <a:lnT w="12700">
                      <a:solidFill>
                        <a:srgbClr val="A4001D"/>
                      </a:solidFill>
                      <a:prstDash val="solid"/>
                    </a:lnT>
                    <a:lnB w="12700">
                      <a:solidFill>
                        <a:srgbClr val="A4001D"/>
                      </a:solidFill>
                      <a:prstDash val="solid"/>
                    </a:lnB>
                    <a:solidFill>
                      <a:srgbClr val="F3ECEC"/>
                    </a:solidFill>
                  </a:tcPr>
                </a:tc>
                <a:extLst>
                  <a:ext uri="{0D108BD9-81ED-4DB2-BD59-A6C34878D82A}">
                    <a16:rowId xmlns:a16="http://schemas.microsoft.com/office/drawing/2014/main" val="10002"/>
                  </a:ext>
                </a:extLst>
              </a:tr>
              <a:tr h="419636">
                <a:tc>
                  <a:txBody>
                    <a:bodyPr/>
                    <a:lstStyle/>
                    <a:p>
                      <a:pPr marL="90805">
                        <a:lnSpc>
                          <a:spcPct val="100000"/>
                        </a:lnSpc>
                        <a:spcBef>
                          <a:spcPts val="360"/>
                        </a:spcBef>
                      </a:pPr>
                      <a:r>
                        <a:rPr sz="2000" spc="-5" dirty="0">
                          <a:latin typeface="Calibri"/>
                          <a:cs typeface="Calibri"/>
                        </a:rPr>
                        <a:t>Department</a:t>
                      </a:r>
                      <a:r>
                        <a:rPr sz="2000" spc="-20" dirty="0">
                          <a:latin typeface="Calibri"/>
                          <a:cs typeface="Calibri"/>
                        </a:rPr>
                        <a:t> </a:t>
                      </a:r>
                      <a:r>
                        <a:rPr sz="2000" spc="-5" dirty="0">
                          <a:latin typeface="Calibri"/>
                          <a:cs typeface="Calibri"/>
                        </a:rPr>
                        <a:t>Store</a:t>
                      </a:r>
                      <a:endParaRPr sz="2000">
                        <a:latin typeface="Calibri"/>
                        <a:cs typeface="Calibri"/>
                      </a:endParaRPr>
                    </a:p>
                  </a:txBody>
                  <a:tcPr marL="0" marR="0" marB="0">
                    <a:lnL w="12700">
                      <a:solidFill>
                        <a:srgbClr val="A4001D"/>
                      </a:solidFill>
                      <a:prstDash val="solid"/>
                    </a:lnL>
                    <a:lnR w="12700">
                      <a:solidFill>
                        <a:srgbClr val="A4001D"/>
                      </a:solidFill>
                      <a:prstDash val="solid"/>
                    </a:lnR>
                    <a:lnT w="12700">
                      <a:solidFill>
                        <a:srgbClr val="A4001D"/>
                      </a:solidFill>
                      <a:prstDash val="solid"/>
                    </a:lnT>
                    <a:lnB w="12700">
                      <a:solidFill>
                        <a:srgbClr val="A4001D"/>
                      </a:solidFill>
                      <a:prstDash val="solid"/>
                    </a:lnB>
                    <a:solidFill>
                      <a:srgbClr val="E6D5D5"/>
                    </a:solidFill>
                  </a:tcPr>
                </a:tc>
                <a:tc>
                  <a:txBody>
                    <a:bodyPr/>
                    <a:lstStyle/>
                    <a:p>
                      <a:pPr marL="91440">
                        <a:lnSpc>
                          <a:spcPct val="100000"/>
                        </a:lnSpc>
                        <a:spcBef>
                          <a:spcPts val="360"/>
                        </a:spcBef>
                      </a:pPr>
                      <a:r>
                        <a:rPr sz="2000" spc="-5" dirty="0">
                          <a:latin typeface="Calibri"/>
                          <a:cs typeface="Calibri"/>
                        </a:rPr>
                        <a:t>selection,</a:t>
                      </a:r>
                      <a:r>
                        <a:rPr sz="2000" dirty="0">
                          <a:latin typeface="Calibri"/>
                          <a:cs typeface="Calibri"/>
                        </a:rPr>
                        <a:t> </a:t>
                      </a:r>
                      <a:r>
                        <a:rPr sz="2000" spc="-5" dirty="0">
                          <a:latin typeface="Calibri"/>
                          <a:cs typeface="Calibri"/>
                        </a:rPr>
                        <a:t>department,</a:t>
                      </a:r>
                      <a:r>
                        <a:rPr sz="2000" dirty="0">
                          <a:latin typeface="Calibri"/>
                          <a:cs typeface="Calibri"/>
                        </a:rPr>
                        <a:t> sales,</a:t>
                      </a:r>
                      <a:r>
                        <a:rPr sz="2000" spc="5" dirty="0">
                          <a:latin typeface="Calibri"/>
                          <a:cs typeface="Calibri"/>
                        </a:rPr>
                        <a:t> </a:t>
                      </a:r>
                      <a:r>
                        <a:rPr sz="2000" spc="-5" dirty="0">
                          <a:latin typeface="Calibri"/>
                          <a:cs typeface="Calibri"/>
                        </a:rPr>
                        <a:t>shop,</a:t>
                      </a:r>
                      <a:r>
                        <a:rPr sz="2000" spc="5" dirty="0">
                          <a:latin typeface="Calibri"/>
                          <a:cs typeface="Calibri"/>
                        </a:rPr>
                        <a:t> </a:t>
                      </a:r>
                      <a:r>
                        <a:rPr sz="2000" spc="-5" dirty="0">
                          <a:latin typeface="Calibri"/>
                          <a:cs typeface="Calibri"/>
                        </a:rPr>
                        <a:t>clothing</a:t>
                      </a:r>
                      <a:endParaRPr sz="2000">
                        <a:latin typeface="Calibri"/>
                        <a:cs typeface="Calibri"/>
                      </a:endParaRPr>
                    </a:p>
                  </a:txBody>
                  <a:tcPr marL="0" marR="0" marB="0">
                    <a:lnL w="12700">
                      <a:solidFill>
                        <a:srgbClr val="A4001D"/>
                      </a:solidFill>
                      <a:prstDash val="solid"/>
                    </a:lnL>
                    <a:lnR w="12700">
                      <a:solidFill>
                        <a:srgbClr val="A4001D"/>
                      </a:solidFill>
                      <a:prstDash val="solid"/>
                    </a:lnR>
                    <a:lnT w="12700">
                      <a:solidFill>
                        <a:srgbClr val="A4001D"/>
                      </a:solidFill>
                      <a:prstDash val="solid"/>
                    </a:lnT>
                    <a:lnB w="12700">
                      <a:solidFill>
                        <a:srgbClr val="A4001D"/>
                      </a:solidFill>
                      <a:prstDash val="solid"/>
                    </a:lnB>
                    <a:solidFill>
                      <a:srgbClr val="E6D5D5"/>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467359"/>
            <a:ext cx="6619240" cy="452120"/>
          </a:xfrm>
          <a:prstGeom prst="rect">
            <a:avLst/>
          </a:prstGeom>
        </p:spPr>
        <p:txBody>
          <a:bodyPr vert="horz" wrap="square" lIns="0" tIns="12700" rIns="0" bIns="0" rtlCol="0">
            <a:spAutoFit/>
          </a:bodyPr>
          <a:lstStyle/>
          <a:p>
            <a:pPr marL="12700">
              <a:lnSpc>
                <a:spcPct val="100000"/>
              </a:lnSpc>
              <a:spcBef>
                <a:spcPts val="100"/>
              </a:spcBef>
            </a:pPr>
            <a:r>
              <a:rPr sz="2800" spc="-5" dirty="0"/>
              <a:t>Finding</a:t>
            </a:r>
            <a:r>
              <a:rPr sz="2800" spc="10" dirty="0"/>
              <a:t> </a:t>
            </a:r>
            <a:r>
              <a:rPr sz="2800" spc="-10" dirty="0"/>
              <a:t>aspect/attribute/target</a:t>
            </a:r>
            <a:r>
              <a:rPr sz="2800" spc="15" dirty="0"/>
              <a:t> </a:t>
            </a:r>
            <a:r>
              <a:rPr sz="2800" dirty="0"/>
              <a:t>of</a:t>
            </a:r>
            <a:r>
              <a:rPr sz="2800" spc="10" dirty="0"/>
              <a:t> </a:t>
            </a:r>
            <a:r>
              <a:rPr sz="2800" spc="-10" dirty="0"/>
              <a:t>sentiment</a:t>
            </a:r>
            <a:endParaRPr sz="2800"/>
          </a:p>
        </p:txBody>
      </p:sp>
      <p:sp>
        <p:nvSpPr>
          <p:cNvPr id="7" name="object 7"/>
          <p:cNvSpPr txBox="1"/>
          <p:nvPr/>
        </p:nvSpPr>
        <p:spPr>
          <a:xfrm>
            <a:off x="383539" y="1322577"/>
            <a:ext cx="7869555" cy="2754630"/>
          </a:xfrm>
          <a:prstGeom prst="rect">
            <a:avLst/>
          </a:prstGeom>
        </p:spPr>
        <p:txBody>
          <a:bodyPr vert="horz" wrap="square" lIns="0" tIns="75565" rIns="0" bIns="0" rtlCol="0">
            <a:spAutoFit/>
          </a:bodyPr>
          <a:lstStyle/>
          <a:p>
            <a:pPr marL="355600" indent="-342900">
              <a:lnSpc>
                <a:spcPct val="100000"/>
              </a:lnSpc>
              <a:spcBef>
                <a:spcPts val="595"/>
              </a:spcBef>
              <a:buClr>
                <a:srgbClr val="CC0000"/>
              </a:buClr>
              <a:buFont typeface="Times New Roman"/>
              <a:buChar char="•"/>
              <a:tabLst>
                <a:tab pos="354965" algn="l"/>
                <a:tab pos="355600" algn="l"/>
              </a:tabLst>
            </a:pPr>
            <a:r>
              <a:rPr sz="2400" dirty="0">
                <a:latin typeface="Calibri"/>
                <a:cs typeface="Calibri"/>
              </a:rPr>
              <a:t>The</a:t>
            </a:r>
            <a:r>
              <a:rPr sz="2400" spc="-5" dirty="0">
                <a:latin typeface="Calibri"/>
                <a:cs typeface="Calibri"/>
              </a:rPr>
              <a:t> </a:t>
            </a:r>
            <a:r>
              <a:rPr sz="2400" dirty="0">
                <a:latin typeface="Calibri"/>
                <a:cs typeface="Calibri"/>
              </a:rPr>
              <a:t>aspect</a:t>
            </a:r>
            <a:r>
              <a:rPr sz="2400" spc="-5" dirty="0">
                <a:latin typeface="Calibri"/>
                <a:cs typeface="Calibri"/>
              </a:rPr>
              <a:t> name</a:t>
            </a:r>
            <a:r>
              <a:rPr sz="2400" dirty="0">
                <a:latin typeface="Calibri"/>
                <a:cs typeface="Calibri"/>
              </a:rPr>
              <a:t> </a:t>
            </a:r>
            <a:r>
              <a:rPr sz="2400" spc="-5" dirty="0">
                <a:latin typeface="Calibri"/>
                <a:cs typeface="Calibri"/>
              </a:rPr>
              <a:t>may</a:t>
            </a:r>
            <a:r>
              <a:rPr sz="2400" spc="-10" dirty="0">
                <a:latin typeface="Calibri"/>
                <a:cs typeface="Calibri"/>
              </a:rPr>
              <a:t> </a:t>
            </a:r>
            <a:r>
              <a:rPr sz="2400" spc="-5" dirty="0">
                <a:latin typeface="Calibri"/>
                <a:cs typeface="Calibri"/>
              </a:rPr>
              <a:t>not </a:t>
            </a:r>
            <a:r>
              <a:rPr sz="2400" dirty="0">
                <a:latin typeface="Calibri"/>
                <a:cs typeface="Calibri"/>
              </a:rPr>
              <a:t>be in</a:t>
            </a:r>
            <a:r>
              <a:rPr sz="2400" spc="-5" dirty="0">
                <a:latin typeface="Calibri"/>
                <a:cs typeface="Calibri"/>
              </a:rPr>
              <a:t> </a:t>
            </a:r>
            <a:r>
              <a:rPr sz="2400" dirty="0">
                <a:latin typeface="Calibri"/>
                <a:cs typeface="Calibri"/>
              </a:rPr>
              <a:t>the</a:t>
            </a:r>
            <a:r>
              <a:rPr sz="2400" spc="-5" dirty="0">
                <a:latin typeface="Calibri"/>
                <a:cs typeface="Calibri"/>
              </a:rPr>
              <a:t> sentence</a:t>
            </a:r>
            <a:endParaRPr sz="2400">
              <a:latin typeface="Calibri"/>
              <a:cs typeface="Calibri"/>
            </a:endParaRPr>
          </a:p>
          <a:p>
            <a:pPr marL="355600" indent="-342900">
              <a:lnSpc>
                <a:spcPct val="100000"/>
              </a:lnSpc>
              <a:spcBef>
                <a:spcPts val="495"/>
              </a:spcBef>
              <a:buClr>
                <a:srgbClr val="CC0000"/>
              </a:buClr>
              <a:buFont typeface="Times New Roman"/>
              <a:buChar char="•"/>
              <a:tabLst>
                <a:tab pos="354965" algn="l"/>
                <a:tab pos="355600" algn="l"/>
              </a:tabLst>
            </a:pPr>
            <a:r>
              <a:rPr sz="2400" spc="-5" dirty="0">
                <a:latin typeface="Calibri"/>
                <a:cs typeface="Calibri"/>
              </a:rPr>
              <a:t>For</a:t>
            </a:r>
            <a:r>
              <a:rPr sz="2400" spc="5" dirty="0">
                <a:latin typeface="Calibri"/>
                <a:cs typeface="Calibri"/>
              </a:rPr>
              <a:t> </a:t>
            </a:r>
            <a:r>
              <a:rPr sz="2400" spc="-5" dirty="0">
                <a:latin typeface="Calibri"/>
                <a:cs typeface="Calibri"/>
              </a:rPr>
              <a:t>restaurants/hotels,</a:t>
            </a:r>
            <a:r>
              <a:rPr sz="2400" spc="5" dirty="0">
                <a:latin typeface="Calibri"/>
                <a:cs typeface="Calibri"/>
              </a:rPr>
              <a:t> </a:t>
            </a:r>
            <a:r>
              <a:rPr sz="2400" dirty="0">
                <a:latin typeface="Calibri"/>
                <a:cs typeface="Calibri"/>
              </a:rPr>
              <a:t>aspects</a:t>
            </a:r>
            <a:r>
              <a:rPr sz="2400" spc="5" dirty="0">
                <a:latin typeface="Calibri"/>
                <a:cs typeface="Calibri"/>
              </a:rPr>
              <a:t> </a:t>
            </a:r>
            <a:r>
              <a:rPr sz="2400" spc="-5" dirty="0">
                <a:latin typeface="Calibri"/>
                <a:cs typeface="Calibri"/>
              </a:rPr>
              <a:t>are</a:t>
            </a:r>
            <a:r>
              <a:rPr sz="2400" spc="10" dirty="0">
                <a:latin typeface="Calibri"/>
                <a:cs typeface="Calibri"/>
              </a:rPr>
              <a:t> </a:t>
            </a:r>
            <a:r>
              <a:rPr sz="2400" spc="-90" dirty="0">
                <a:latin typeface="Calibri"/>
                <a:cs typeface="Calibri"/>
              </a:rPr>
              <a:t>well-­‐understood</a:t>
            </a:r>
            <a:endParaRPr sz="2400">
              <a:latin typeface="Calibri"/>
              <a:cs typeface="Calibri"/>
            </a:endParaRPr>
          </a:p>
          <a:p>
            <a:pPr marL="355600" indent="-342900">
              <a:lnSpc>
                <a:spcPct val="100000"/>
              </a:lnSpc>
              <a:spcBef>
                <a:spcPts val="620"/>
              </a:spcBef>
              <a:buClr>
                <a:srgbClr val="CC0000"/>
              </a:buClr>
              <a:buFont typeface="Times New Roman"/>
              <a:buChar char="•"/>
              <a:tabLst>
                <a:tab pos="354965" algn="l"/>
                <a:tab pos="355600" algn="l"/>
              </a:tabLst>
            </a:pPr>
            <a:r>
              <a:rPr sz="2400" spc="-5" dirty="0">
                <a:latin typeface="Calibri"/>
                <a:cs typeface="Calibri"/>
              </a:rPr>
              <a:t>Supervised</a:t>
            </a:r>
            <a:r>
              <a:rPr sz="2400" spc="-10" dirty="0">
                <a:latin typeface="Calibri"/>
                <a:cs typeface="Calibri"/>
              </a:rPr>
              <a:t> </a:t>
            </a:r>
            <a:r>
              <a:rPr sz="2400" spc="-5" dirty="0">
                <a:latin typeface="Calibri"/>
                <a:cs typeface="Calibri"/>
              </a:rPr>
              <a:t>classification</a:t>
            </a:r>
            <a:endParaRPr sz="2400">
              <a:latin typeface="Calibri"/>
              <a:cs typeface="Calibri"/>
            </a:endParaRPr>
          </a:p>
          <a:p>
            <a:pPr marL="698500" lvl="1" indent="-228600">
              <a:lnSpc>
                <a:spcPct val="100000"/>
              </a:lnSpc>
              <a:spcBef>
                <a:spcPts val="425"/>
              </a:spcBef>
              <a:buFont typeface="Times New Roman"/>
              <a:buChar char="•"/>
              <a:tabLst>
                <a:tab pos="697865" algn="l"/>
                <a:tab pos="698500" algn="l"/>
              </a:tabLst>
            </a:pPr>
            <a:r>
              <a:rPr sz="2000" spc="-105" dirty="0">
                <a:latin typeface="Calibri"/>
                <a:cs typeface="Calibri"/>
              </a:rPr>
              <a:t>Hand-­‐label</a:t>
            </a:r>
            <a:r>
              <a:rPr sz="2000" spc="5" dirty="0">
                <a:latin typeface="Calibri"/>
                <a:cs typeface="Calibri"/>
              </a:rPr>
              <a:t> </a:t>
            </a:r>
            <a:r>
              <a:rPr sz="2000" dirty="0">
                <a:latin typeface="Calibri"/>
                <a:cs typeface="Calibri"/>
              </a:rPr>
              <a:t>a</a:t>
            </a:r>
            <a:r>
              <a:rPr sz="2000" spc="10" dirty="0">
                <a:latin typeface="Calibri"/>
                <a:cs typeface="Calibri"/>
              </a:rPr>
              <a:t> </a:t>
            </a:r>
            <a:r>
              <a:rPr sz="2000" spc="-5" dirty="0">
                <a:latin typeface="Calibri"/>
                <a:cs typeface="Calibri"/>
              </a:rPr>
              <a:t>small</a:t>
            </a:r>
            <a:r>
              <a:rPr sz="2000" spc="10" dirty="0">
                <a:latin typeface="Calibri"/>
                <a:cs typeface="Calibri"/>
              </a:rPr>
              <a:t> </a:t>
            </a:r>
            <a:r>
              <a:rPr sz="2000" spc="-5" dirty="0">
                <a:latin typeface="Calibri"/>
                <a:cs typeface="Calibri"/>
              </a:rPr>
              <a:t>corpus</a:t>
            </a:r>
            <a:r>
              <a:rPr sz="2000" spc="10" dirty="0">
                <a:latin typeface="Calibri"/>
                <a:cs typeface="Calibri"/>
              </a:rPr>
              <a:t> </a:t>
            </a:r>
            <a:r>
              <a:rPr sz="2000" spc="-5" dirty="0">
                <a:latin typeface="Calibri"/>
                <a:cs typeface="Calibri"/>
              </a:rPr>
              <a:t>of</a:t>
            </a:r>
            <a:r>
              <a:rPr sz="2000" spc="10" dirty="0">
                <a:latin typeface="Calibri"/>
                <a:cs typeface="Calibri"/>
              </a:rPr>
              <a:t> </a:t>
            </a:r>
            <a:r>
              <a:rPr sz="2000" spc="-5" dirty="0">
                <a:latin typeface="Calibri"/>
                <a:cs typeface="Calibri"/>
              </a:rPr>
              <a:t>restaurant</a:t>
            </a:r>
            <a:r>
              <a:rPr sz="2000" spc="10" dirty="0">
                <a:latin typeface="Calibri"/>
                <a:cs typeface="Calibri"/>
              </a:rPr>
              <a:t> </a:t>
            </a:r>
            <a:r>
              <a:rPr sz="2000" spc="-5" dirty="0">
                <a:latin typeface="Calibri"/>
                <a:cs typeface="Calibri"/>
              </a:rPr>
              <a:t>review</a:t>
            </a:r>
            <a:r>
              <a:rPr sz="2000" spc="10" dirty="0">
                <a:latin typeface="Calibri"/>
                <a:cs typeface="Calibri"/>
              </a:rPr>
              <a:t> </a:t>
            </a:r>
            <a:r>
              <a:rPr sz="2000" spc="-5" dirty="0">
                <a:latin typeface="Calibri"/>
                <a:cs typeface="Calibri"/>
              </a:rPr>
              <a:t>sentences</a:t>
            </a:r>
            <a:r>
              <a:rPr sz="2000" spc="10" dirty="0">
                <a:latin typeface="Calibri"/>
                <a:cs typeface="Calibri"/>
              </a:rPr>
              <a:t> </a:t>
            </a:r>
            <a:r>
              <a:rPr sz="2000" spc="-5" dirty="0">
                <a:latin typeface="Calibri"/>
                <a:cs typeface="Calibri"/>
              </a:rPr>
              <a:t>with</a:t>
            </a:r>
            <a:r>
              <a:rPr sz="2000" spc="10" dirty="0">
                <a:latin typeface="Calibri"/>
                <a:cs typeface="Calibri"/>
              </a:rPr>
              <a:t> </a:t>
            </a:r>
            <a:r>
              <a:rPr sz="2000" dirty="0">
                <a:latin typeface="Calibri"/>
                <a:cs typeface="Calibri"/>
              </a:rPr>
              <a:t>aspect</a:t>
            </a:r>
            <a:endParaRPr sz="2000">
              <a:latin typeface="Calibri"/>
              <a:cs typeface="Calibri"/>
            </a:endParaRPr>
          </a:p>
          <a:p>
            <a:pPr marL="1041400" lvl="2" indent="-228600">
              <a:lnSpc>
                <a:spcPct val="100000"/>
              </a:lnSpc>
              <a:spcBef>
                <a:spcPts val="500"/>
              </a:spcBef>
              <a:buClr>
                <a:srgbClr val="CC0000"/>
              </a:buClr>
              <a:buFont typeface="Times New Roman"/>
              <a:buChar char="•"/>
              <a:tabLst>
                <a:tab pos="1040765" algn="l"/>
                <a:tab pos="1041400" algn="l"/>
              </a:tabLst>
            </a:pPr>
            <a:r>
              <a:rPr sz="2000" spc="-5" dirty="0">
                <a:latin typeface="Calibri"/>
                <a:cs typeface="Calibri"/>
              </a:rPr>
              <a:t>food,</a:t>
            </a:r>
            <a:r>
              <a:rPr sz="2000" spc="-10" dirty="0">
                <a:latin typeface="Calibri"/>
                <a:cs typeface="Calibri"/>
              </a:rPr>
              <a:t> </a:t>
            </a:r>
            <a:r>
              <a:rPr sz="2000" spc="-5" dirty="0">
                <a:latin typeface="Calibri"/>
                <a:cs typeface="Calibri"/>
              </a:rPr>
              <a:t>décor, service, </a:t>
            </a:r>
            <a:r>
              <a:rPr sz="2000" dirty="0">
                <a:latin typeface="Calibri"/>
                <a:cs typeface="Calibri"/>
              </a:rPr>
              <a:t>value,</a:t>
            </a:r>
            <a:r>
              <a:rPr sz="2000" spc="-5" dirty="0">
                <a:latin typeface="Calibri"/>
                <a:cs typeface="Calibri"/>
              </a:rPr>
              <a:t> </a:t>
            </a:r>
            <a:r>
              <a:rPr sz="2000" dirty="0">
                <a:latin typeface="Calibri"/>
                <a:cs typeface="Calibri"/>
              </a:rPr>
              <a:t>NONE</a:t>
            </a:r>
            <a:endParaRPr sz="200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spc="-5" dirty="0">
                <a:latin typeface="Calibri"/>
                <a:cs typeface="Calibri"/>
              </a:rPr>
              <a:t>Train </a:t>
            </a:r>
            <a:r>
              <a:rPr sz="2000" dirty="0">
                <a:latin typeface="Calibri"/>
                <a:cs typeface="Calibri"/>
              </a:rPr>
              <a:t>a </a:t>
            </a:r>
            <a:r>
              <a:rPr sz="2000" spc="-5" dirty="0">
                <a:latin typeface="Calibri"/>
                <a:cs typeface="Calibri"/>
              </a:rPr>
              <a:t>classifier</a:t>
            </a:r>
            <a:r>
              <a:rPr sz="2000" dirty="0">
                <a:latin typeface="Calibri"/>
                <a:cs typeface="Calibri"/>
              </a:rPr>
              <a:t> to assign an aspect to</a:t>
            </a:r>
            <a:r>
              <a:rPr sz="2000" spc="-5" dirty="0">
                <a:latin typeface="Calibri"/>
                <a:cs typeface="Calibri"/>
              </a:rPr>
              <a:t> asentence</a:t>
            </a:r>
            <a:endParaRPr sz="2000">
              <a:latin typeface="Calibri"/>
              <a:cs typeface="Calibri"/>
            </a:endParaRPr>
          </a:p>
          <a:p>
            <a:pPr marL="1041400" lvl="2" indent="-228600">
              <a:lnSpc>
                <a:spcPct val="100000"/>
              </a:lnSpc>
              <a:spcBef>
                <a:spcPts val="450"/>
              </a:spcBef>
              <a:buClr>
                <a:srgbClr val="CC0000"/>
              </a:buClr>
              <a:buFont typeface="Times New Roman"/>
              <a:buChar char="•"/>
              <a:tabLst>
                <a:tab pos="1040765" algn="l"/>
                <a:tab pos="1041400" algn="l"/>
              </a:tabLst>
            </a:pPr>
            <a:r>
              <a:rPr sz="1800" dirty="0">
                <a:latin typeface="Calibri"/>
                <a:cs typeface="Calibri"/>
              </a:rPr>
              <a:t>“Given this</a:t>
            </a:r>
            <a:r>
              <a:rPr sz="1800" spc="5" dirty="0">
                <a:latin typeface="Calibri"/>
                <a:cs typeface="Calibri"/>
              </a:rPr>
              <a:t> </a:t>
            </a:r>
            <a:r>
              <a:rPr sz="1800" spc="-5" dirty="0">
                <a:latin typeface="Calibri"/>
                <a:cs typeface="Calibri"/>
              </a:rPr>
              <a:t>sentence,</a:t>
            </a:r>
            <a:r>
              <a:rPr sz="1800" dirty="0">
                <a:latin typeface="Calibri"/>
                <a:cs typeface="Calibri"/>
              </a:rPr>
              <a:t> is</a:t>
            </a:r>
            <a:r>
              <a:rPr sz="1800" spc="5" dirty="0">
                <a:latin typeface="Calibri"/>
                <a:cs typeface="Calibri"/>
              </a:rPr>
              <a:t> </a:t>
            </a:r>
            <a:r>
              <a:rPr sz="1800" dirty="0">
                <a:latin typeface="Calibri"/>
                <a:cs typeface="Calibri"/>
              </a:rPr>
              <a:t>the aspect </a:t>
            </a:r>
            <a:r>
              <a:rPr sz="1800" i="1" dirty="0">
                <a:latin typeface="Calibri"/>
                <a:cs typeface="Calibri"/>
              </a:rPr>
              <a:t>food, </a:t>
            </a:r>
            <a:r>
              <a:rPr sz="1800" i="1" spc="-5" dirty="0">
                <a:latin typeface="Calibri"/>
                <a:cs typeface="Calibri"/>
              </a:rPr>
              <a:t>décor,</a:t>
            </a:r>
            <a:r>
              <a:rPr sz="1800" i="1" spc="5" dirty="0">
                <a:latin typeface="Calibri"/>
                <a:cs typeface="Calibri"/>
              </a:rPr>
              <a:t> </a:t>
            </a:r>
            <a:r>
              <a:rPr sz="1800" i="1" spc="-5" dirty="0">
                <a:latin typeface="Calibri"/>
                <a:cs typeface="Calibri"/>
              </a:rPr>
              <a:t>service,</a:t>
            </a:r>
            <a:r>
              <a:rPr sz="1800" i="1" spc="5" dirty="0">
                <a:latin typeface="Calibri"/>
                <a:cs typeface="Calibri"/>
              </a:rPr>
              <a:t> </a:t>
            </a:r>
            <a:r>
              <a:rPr sz="1800" i="1" spc="-5" dirty="0">
                <a:latin typeface="Calibri"/>
                <a:cs typeface="Calibri"/>
              </a:rPr>
              <a:t>value,</a:t>
            </a:r>
            <a:r>
              <a:rPr sz="1800" i="1" dirty="0">
                <a:latin typeface="Calibri"/>
                <a:cs typeface="Calibri"/>
              </a:rPr>
              <a:t> </a:t>
            </a:r>
            <a:r>
              <a:rPr sz="1800" spc="-5" dirty="0">
                <a:latin typeface="Calibri"/>
                <a:cs typeface="Calibri"/>
              </a:rPr>
              <a:t>or</a:t>
            </a:r>
            <a:r>
              <a:rPr sz="1800" spc="5" dirty="0">
                <a:latin typeface="Calibri"/>
                <a:cs typeface="Calibri"/>
              </a:rPr>
              <a:t> </a:t>
            </a:r>
            <a:r>
              <a:rPr sz="1800" i="1" spc="-5" dirty="0">
                <a:latin typeface="Calibri"/>
                <a:cs typeface="Calibri"/>
              </a:rPr>
              <a:t>NONE</a:t>
            </a:r>
            <a:r>
              <a:rPr sz="1800" spc="-5" dirty="0">
                <a:latin typeface="Calibri"/>
                <a:cs typeface="Calibri"/>
              </a:rPr>
              <a:t>”</a:t>
            </a:r>
            <a:endParaRPr sz="18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E997C-6695-A36E-DE6C-71AF58109753}"/>
              </a:ext>
            </a:extLst>
          </p:cNvPr>
          <p:cNvPicPr>
            <a:picLocks noChangeAspect="1"/>
          </p:cNvPicPr>
          <p:nvPr/>
        </p:nvPicPr>
        <p:blipFill>
          <a:blip r:embed="rId2"/>
          <a:stretch>
            <a:fillRect/>
          </a:stretch>
        </p:blipFill>
        <p:spPr>
          <a:xfrm>
            <a:off x="0" y="103187"/>
            <a:ext cx="9144000" cy="4943475"/>
          </a:xfrm>
          <a:prstGeom prst="rect">
            <a:avLst/>
          </a:prstGeom>
        </p:spPr>
      </p:pic>
    </p:spTree>
    <p:extLst>
      <p:ext uri="{BB962C8B-B14F-4D97-AF65-F5344CB8AC3E}">
        <p14:creationId xmlns:p14="http://schemas.microsoft.com/office/powerpoint/2010/main" val="582961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526539" y="90169"/>
            <a:ext cx="5001260" cy="995680"/>
          </a:xfrm>
          <a:prstGeom prst="rect">
            <a:avLst/>
          </a:prstGeom>
        </p:spPr>
        <p:txBody>
          <a:bodyPr vert="horz" wrap="square" lIns="0" tIns="30480" rIns="0" bIns="0" rtlCol="0">
            <a:spAutoFit/>
          </a:bodyPr>
          <a:lstStyle/>
          <a:p>
            <a:pPr marL="12700" marR="5080">
              <a:lnSpc>
                <a:spcPts val="3800"/>
              </a:lnSpc>
              <a:spcBef>
                <a:spcPts val="240"/>
              </a:spcBef>
            </a:pPr>
            <a:r>
              <a:rPr spc="-25" dirty="0"/>
              <a:t>Putting</a:t>
            </a:r>
            <a:r>
              <a:rPr spc="155" dirty="0"/>
              <a:t> </a:t>
            </a:r>
            <a:r>
              <a:rPr spc="-5" dirty="0"/>
              <a:t>it</a:t>
            </a:r>
            <a:r>
              <a:rPr spc="155" dirty="0"/>
              <a:t> </a:t>
            </a:r>
            <a:r>
              <a:rPr spc="-5" dirty="0"/>
              <a:t>all</a:t>
            </a:r>
            <a:r>
              <a:rPr spc="155" dirty="0"/>
              <a:t> </a:t>
            </a:r>
            <a:r>
              <a:rPr spc="-5" dirty="0"/>
              <a:t>together: </a:t>
            </a:r>
            <a:r>
              <a:rPr dirty="0"/>
              <a:t> </a:t>
            </a:r>
            <a:r>
              <a:rPr spc="-5" dirty="0"/>
              <a:t>Finding</a:t>
            </a:r>
            <a:r>
              <a:rPr spc="-10" dirty="0"/>
              <a:t> sentiment </a:t>
            </a:r>
            <a:r>
              <a:rPr dirty="0"/>
              <a:t>for</a:t>
            </a:r>
            <a:r>
              <a:rPr spc="-10" dirty="0"/>
              <a:t> </a:t>
            </a:r>
            <a:r>
              <a:rPr spc="-5" dirty="0"/>
              <a:t>aspects</a:t>
            </a:r>
          </a:p>
        </p:txBody>
      </p:sp>
      <p:grpSp>
        <p:nvGrpSpPr>
          <p:cNvPr id="7" name="object 7"/>
          <p:cNvGrpSpPr/>
          <p:nvPr/>
        </p:nvGrpSpPr>
        <p:grpSpPr>
          <a:xfrm>
            <a:off x="147637" y="3405187"/>
            <a:ext cx="695325" cy="846455"/>
            <a:chOff x="147637" y="3405187"/>
            <a:chExt cx="695325" cy="846455"/>
          </a:xfrm>
        </p:grpSpPr>
        <p:sp>
          <p:nvSpPr>
            <p:cNvPr id="8" name="object 8"/>
            <p:cNvSpPr/>
            <p:nvPr/>
          </p:nvSpPr>
          <p:spPr>
            <a:xfrm>
              <a:off x="152400" y="3409949"/>
              <a:ext cx="685800" cy="836930"/>
            </a:xfrm>
            <a:custGeom>
              <a:avLst/>
              <a:gdLst/>
              <a:ahLst/>
              <a:cxnLst/>
              <a:rect l="l" t="t" r="r" b="b"/>
              <a:pathLst>
                <a:path w="685800" h="836929">
                  <a:moveTo>
                    <a:pt x="590391" y="142610"/>
                  </a:moveTo>
                  <a:lnTo>
                    <a:pt x="0" y="142610"/>
                  </a:lnTo>
                  <a:lnTo>
                    <a:pt x="0" y="806457"/>
                  </a:lnTo>
                  <a:lnTo>
                    <a:pt x="52036" y="822904"/>
                  </a:lnTo>
                  <a:lnTo>
                    <a:pt x="98019" y="832605"/>
                  </a:lnTo>
                  <a:lnTo>
                    <a:pt x="138812" y="836344"/>
                  </a:lnTo>
                  <a:lnTo>
                    <a:pt x="175281" y="834906"/>
                  </a:lnTo>
                  <a:lnTo>
                    <a:pt x="238704" y="819635"/>
                  </a:lnTo>
                  <a:lnTo>
                    <a:pt x="295207" y="793069"/>
                  </a:lnTo>
                  <a:lnTo>
                    <a:pt x="351709" y="761481"/>
                  </a:lnTo>
                  <a:lnTo>
                    <a:pt x="382121" y="745766"/>
                  </a:lnTo>
                  <a:lnTo>
                    <a:pt x="451593" y="718415"/>
                  </a:lnTo>
                  <a:lnTo>
                    <a:pt x="492382" y="708348"/>
                  </a:lnTo>
                  <a:lnTo>
                    <a:pt x="538359" y="701732"/>
                  </a:lnTo>
                  <a:lnTo>
                    <a:pt x="590391" y="699353"/>
                  </a:lnTo>
                  <a:lnTo>
                    <a:pt x="590391" y="142610"/>
                  </a:lnTo>
                  <a:close/>
                </a:path>
                <a:path w="685800" h="836929">
                  <a:moveTo>
                    <a:pt x="634999" y="70432"/>
                  </a:moveTo>
                  <a:lnTo>
                    <a:pt x="48640" y="70432"/>
                  </a:lnTo>
                  <a:lnTo>
                    <a:pt x="48640" y="142610"/>
                  </a:lnTo>
                  <a:lnTo>
                    <a:pt x="590391" y="142610"/>
                  </a:lnTo>
                  <a:lnTo>
                    <a:pt x="590391" y="634549"/>
                  </a:lnTo>
                  <a:lnTo>
                    <a:pt x="594226" y="633942"/>
                  </a:lnTo>
                  <a:lnTo>
                    <a:pt x="604337" y="632608"/>
                  </a:lnTo>
                  <a:lnTo>
                    <a:pt x="618626" y="631274"/>
                  </a:lnTo>
                  <a:lnTo>
                    <a:pt x="634999" y="630668"/>
                  </a:lnTo>
                  <a:lnTo>
                    <a:pt x="634999" y="70432"/>
                  </a:lnTo>
                  <a:close/>
                </a:path>
                <a:path w="685800" h="836929">
                  <a:moveTo>
                    <a:pt x="685800" y="0"/>
                  </a:moveTo>
                  <a:lnTo>
                    <a:pt x="94361" y="0"/>
                  </a:lnTo>
                  <a:lnTo>
                    <a:pt x="94361" y="70432"/>
                  </a:lnTo>
                  <a:lnTo>
                    <a:pt x="634999" y="70432"/>
                  </a:lnTo>
                  <a:lnTo>
                    <a:pt x="634999" y="561399"/>
                  </a:lnTo>
                  <a:lnTo>
                    <a:pt x="639365" y="560945"/>
                  </a:lnTo>
                  <a:lnTo>
                    <a:pt x="650874" y="559944"/>
                  </a:lnTo>
                  <a:lnTo>
                    <a:pt x="667146" y="558944"/>
                  </a:lnTo>
                  <a:lnTo>
                    <a:pt x="685800" y="558490"/>
                  </a:lnTo>
                  <a:lnTo>
                    <a:pt x="685800" y="0"/>
                  </a:lnTo>
                  <a:close/>
                </a:path>
              </a:pathLst>
            </a:custGeom>
            <a:solidFill>
              <a:srgbClr val="92E8C2"/>
            </a:solidFill>
          </p:spPr>
          <p:txBody>
            <a:bodyPr wrap="square" lIns="0" tIns="0" rIns="0" bIns="0" rtlCol="0"/>
            <a:lstStyle/>
            <a:p>
              <a:endParaRPr/>
            </a:p>
          </p:txBody>
        </p:sp>
        <p:sp>
          <p:nvSpPr>
            <p:cNvPr id="9" name="object 9"/>
            <p:cNvSpPr/>
            <p:nvPr/>
          </p:nvSpPr>
          <p:spPr>
            <a:xfrm>
              <a:off x="152399" y="3409949"/>
              <a:ext cx="685800" cy="836930"/>
            </a:xfrm>
            <a:custGeom>
              <a:avLst/>
              <a:gdLst/>
              <a:ahLst/>
              <a:cxnLst/>
              <a:rect l="l" t="t" r="r" b="b"/>
              <a:pathLst>
                <a:path w="685800" h="836929">
                  <a:moveTo>
                    <a:pt x="0" y="142610"/>
                  </a:moveTo>
                  <a:lnTo>
                    <a:pt x="590391" y="142610"/>
                  </a:lnTo>
                  <a:lnTo>
                    <a:pt x="590391" y="699353"/>
                  </a:lnTo>
                  <a:lnTo>
                    <a:pt x="538359" y="701733"/>
                  </a:lnTo>
                  <a:lnTo>
                    <a:pt x="492382" y="708348"/>
                  </a:lnTo>
                  <a:lnTo>
                    <a:pt x="451593" y="718415"/>
                  </a:lnTo>
                  <a:lnTo>
                    <a:pt x="415127" y="731149"/>
                  </a:lnTo>
                  <a:lnTo>
                    <a:pt x="351708" y="761481"/>
                  </a:lnTo>
                  <a:lnTo>
                    <a:pt x="295207" y="793068"/>
                  </a:lnTo>
                  <a:lnTo>
                    <a:pt x="267388" y="807372"/>
                  </a:lnTo>
                  <a:lnTo>
                    <a:pt x="238704" y="819635"/>
                  </a:lnTo>
                  <a:lnTo>
                    <a:pt x="208290" y="829075"/>
                  </a:lnTo>
                  <a:lnTo>
                    <a:pt x="175281" y="834906"/>
                  </a:lnTo>
                  <a:lnTo>
                    <a:pt x="138812" y="836344"/>
                  </a:lnTo>
                  <a:lnTo>
                    <a:pt x="98019" y="832605"/>
                  </a:lnTo>
                  <a:lnTo>
                    <a:pt x="52036" y="822904"/>
                  </a:lnTo>
                  <a:lnTo>
                    <a:pt x="0" y="806456"/>
                  </a:lnTo>
                  <a:lnTo>
                    <a:pt x="0" y="142610"/>
                  </a:lnTo>
                  <a:close/>
                </a:path>
                <a:path w="685800" h="836929">
                  <a:moveTo>
                    <a:pt x="48640" y="142610"/>
                  </a:moveTo>
                  <a:lnTo>
                    <a:pt x="48640" y="70432"/>
                  </a:lnTo>
                  <a:lnTo>
                    <a:pt x="634999" y="70432"/>
                  </a:lnTo>
                  <a:lnTo>
                    <a:pt x="634999" y="630667"/>
                  </a:lnTo>
                  <a:lnTo>
                    <a:pt x="618626" y="631274"/>
                  </a:lnTo>
                  <a:lnTo>
                    <a:pt x="604337" y="632608"/>
                  </a:lnTo>
                  <a:lnTo>
                    <a:pt x="594226" y="633942"/>
                  </a:lnTo>
                  <a:lnTo>
                    <a:pt x="590391" y="634548"/>
                  </a:lnTo>
                </a:path>
                <a:path w="685800" h="836929">
                  <a:moveTo>
                    <a:pt x="94360" y="70432"/>
                  </a:moveTo>
                  <a:lnTo>
                    <a:pt x="94360" y="0"/>
                  </a:lnTo>
                  <a:lnTo>
                    <a:pt x="685799" y="0"/>
                  </a:lnTo>
                  <a:lnTo>
                    <a:pt x="685799" y="558489"/>
                  </a:lnTo>
                  <a:lnTo>
                    <a:pt x="667146" y="558944"/>
                  </a:lnTo>
                  <a:lnTo>
                    <a:pt x="650874" y="559944"/>
                  </a:lnTo>
                  <a:lnTo>
                    <a:pt x="639365" y="560945"/>
                  </a:lnTo>
                  <a:lnTo>
                    <a:pt x="634999" y="561399"/>
                  </a:lnTo>
                </a:path>
              </a:pathLst>
            </a:custGeom>
            <a:ln w="9524">
              <a:solidFill>
                <a:srgbClr val="000000"/>
              </a:solidFill>
            </a:ln>
          </p:spPr>
          <p:txBody>
            <a:bodyPr wrap="square" lIns="0" tIns="0" rIns="0" bIns="0" rtlCol="0"/>
            <a:lstStyle/>
            <a:p>
              <a:endParaRPr/>
            </a:p>
          </p:txBody>
        </p:sp>
      </p:grpSp>
      <p:sp>
        <p:nvSpPr>
          <p:cNvPr id="10" name="object 10"/>
          <p:cNvSpPr/>
          <p:nvPr/>
        </p:nvSpPr>
        <p:spPr>
          <a:xfrm>
            <a:off x="8381998" y="3486150"/>
            <a:ext cx="533400" cy="685800"/>
          </a:xfrm>
          <a:custGeom>
            <a:avLst/>
            <a:gdLst/>
            <a:ahLst/>
            <a:cxnLst/>
            <a:rect l="l" t="t" r="r" b="b"/>
            <a:pathLst>
              <a:path w="533400" h="685800">
                <a:moveTo>
                  <a:pt x="533400" y="0"/>
                </a:moveTo>
                <a:lnTo>
                  <a:pt x="0" y="0"/>
                </a:lnTo>
                <a:lnTo>
                  <a:pt x="0" y="685799"/>
                </a:lnTo>
                <a:lnTo>
                  <a:pt x="533400" y="685799"/>
                </a:lnTo>
                <a:lnTo>
                  <a:pt x="533400" y="0"/>
                </a:lnTo>
                <a:close/>
              </a:path>
            </a:pathLst>
          </a:custGeom>
          <a:solidFill>
            <a:srgbClr val="92E8C2"/>
          </a:solidFill>
        </p:spPr>
        <p:txBody>
          <a:bodyPr wrap="square" lIns="0" tIns="0" rIns="0" bIns="0" rtlCol="0"/>
          <a:lstStyle/>
          <a:p>
            <a:endParaRPr/>
          </a:p>
        </p:txBody>
      </p:sp>
      <p:grpSp>
        <p:nvGrpSpPr>
          <p:cNvPr id="11" name="object 11"/>
          <p:cNvGrpSpPr/>
          <p:nvPr/>
        </p:nvGrpSpPr>
        <p:grpSpPr>
          <a:xfrm>
            <a:off x="4343398" y="2724149"/>
            <a:ext cx="381000" cy="2209800"/>
            <a:chOff x="4343398" y="2724149"/>
            <a:chExt cx="381000" cy="2209800"/>
          </a:xfrm>
        </p:grpSpPr>
        <p:sp>
          <p:nvSpPr>
            <p:cNvPr id="12" name="object 12"/>
            <p:cNvSpPr/>
            <p:nvPr/>
          </p:nvSpPr>
          <p:spPr>
            <a:xfrm>
              <a:off x="4343398" y="2724149"/>
              <a:ext cx="381000" cy="2209800"/>
            </a:xfrm>
            <a:custGeom>
              <a:avLst/>
              <a:gdLst/>
              <a:ahLst/>
              <a:cxnLst/>
              <a:rect l="l" t="t" r="r" b="b"/>
              <a:pathLst>
                <a:path w="381000" h="2209800">
                  <a:moveTo>
                    <a:pt x="381000" y="0"/>
                  </a:moveTo>
                  <a:lnTo>
                    <a:pt x="0" y="0"/>
                  </a:lnTo>
                  <a:lnTo>
                    <a:pt x="0" y="2209800"/>
                  </a:lnTo>
                  <a:lnTo>
                    <a:pt x="381000" y="2209800"/>
                  </a:lnTo>
                  <a:lnTo>
                    <a:pt x="381000" y="0"/>
                  </a:lnTo>
                  <a:close/>
                </a:path>
              </a:pathLst>
            </a:custGeom>
            <a:solidFill>
              <a:srgbClr val="FF7C00"/>
            </a:solidFill>
          </p:spPr>
          <p:txBody>
            <a:bodyPr wrap="square" lIns="0" tIns="0" rIns="0" bIns="0" rtlCol="0"/>
            <a:lstStyle/>
            <a:p>
              <a:endParaRPr/>
            </a:p>
          </p:txBody>
        </p:sp>
        <p:sp>
          <p:nvSpPr>
            <p:cNvPr id="13" name="object 13"/>
            <p:cNvSpPr/>
            <p:nvPr/>
          </p:nvSpPr>
          <p:spPr>
            <a:xfrm>
              <a:off x="4419599" y="363423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14" name="object 14"/>
            <p:cNvSpPr/>
            <p:nvPr/>
          </p:nvSpPr>
          <p:spPr>
            <a:xfrm>
              <a:off x="4419599" y="416255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15" name="object 15"/>
            <p:cNvSpPr/>
            <p:nvPr/>
          </p:nvSpPr>
          <p:spPr>
            <a:xfrm>
              <a:off x="4419599" y="442671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16" name="object 16"/>
            <p:cNvSpPr/>
            <p:nvPr/>
          </p:nvSpPr>
          <p:spPr>
            <a:xfrm>
              <a:off x="4419599" y="4690878"/>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17" name="object 17"/>
            <p:cNvSpPr/>
            <p:nvPr/>
          </p:nvSpPr>
          <p:spPr>
            <a:xfrm>
              <a:off x="4419599" y="3766318"/>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18" name="object 18"/>
            <p:cNvSpPr/>
            <p:nvPr/>
          </p:nvSpPr>
          <p:spPr>
            <a:xfrm>
              <a:off x="4419599" y="4294638"/>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19" name="object 19"/>
            <p:cNvSpPr/>
            <p:nvPr/>
          </p:nvSpPr>
          <p:spPr>
            <a:xfrm>
              <a:off x="4419599" y="4558798"/>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20" name="object 20"/>
            <p:cNvSpPr/>
            <p:nvPr/>
          </p:nvSpPr>
          <p:spPr>
            <a:xfrm>
              <a:off x="4419599" y="482295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21" name="object 21"/>
            <p:cNvSpPr/>
            <p:nvPr/>
          </p:nvSpPr>
          <p:spPr>
            <a:xfrm>
              <a:off x="4419599" y="337007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22" name="object 22"/>
            <p:cNvSpPr/>
            <p:nvPr/>
          </p:nvSpPr>
          <p:spPr>
            <a:xfrm>
              <a:off x="4419599" y="323799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23" name="object 23"/>
            <p:cNvSpPr/>
            <p:nvPr/>
          </p:nvSpPr>
          <p:spPr>
            <a:xfrm>
              <a:off x="4419599" y="2973839"/>
              <a:ext cx="219710" cy="0"/>
            </a:xfrm>
            <a:custGeom>
              <a:avLst/>
              <a:gdLst/>
              <a:ahLst/>
              <a:cxnLst/>
              <a:rect l="l" t="t" r="r" b="b"/>
              <a:pathLst>
                <a:path w="219710">
                  <a:moveTo>
                    <a:pt x="0" y="0"/>
                  </a:moveTo>
                  <a:lnTo>
                    <a:pt x="219455" y="1"/>
                  </a:lnTo>
                </a:path>
              </a:pathLst>
            </a:custGeom>
            <a:ln w="9524">
              <a:solidFill>
                <a:srgbClr val="000000"/>
              </a:solidFill>
            </a:ln>
          </p:spPr>
          <p:txBody>
            <a:bodyPr wrap="square" lIns="0" tIns="0" rIns="0" bIns="0" rtlCol="0"/>
            <a:lstStyle/>
            <a:p>
              <a:endParaRPr/>
            </a:p>
          </p:txBody>
        </p:sp>
        <p:sp>
          <p:nvSpPr>
            <p:cNvPr id="24" name="object 24"/>
            <p:cNvSpPr/>
            <p:nvPr/>
          </p:nvSpPr>
          <p:spPr>
            <a:xfrm>
              <a:off x="4419599" y="3105919"/>
              <a:ext cx="219710" cy="0"/>
            </a:xfrm>
            <a:custGeom>
              <a:avLst/>
              <a:gdLst/>
              <a:ahLst/>
              <a:cxnLst/>
              <a:rect l="l" t="t" r="r" b="b"/>
              <a:pathLst>
                <a:path w="219710">
                  <a:moveTo>
                    <a:pt x="0" y="0"/>
                  </a:moveTo>
                  <a:lnTo>
                    <a:pt x="219455" y="1"/>
                  </a:lnTo>
                </a:path>
              </a:pathLst>
            </a:custGeom>
            <a:ln w="9524">
              <a:solidFill>
                <a:srgbClr val="000000"/>
              </a:solidFill>
            </a:ln>
          </p:spPr>
          <p:txBody>
            <a:bodyPr wrap="square" lIns="0" tIns="0" rIns="0" bIns="0" rtlCol="0"/>
            <a:lstStyle/>
            <a:p>
              <a:endParaRPr/>
            </a:p>
          </p:txBody>
        </p:sp>
        <p:sp>
          <p:nvSpPr>
            <p:cNvPr id="25" name="object 25"/>
            <p:cNvSpPr/>
            <p:nvPr/>
          </p:nvSpPr>
          <p:spPr>
            <a:xfrm>
              <a:off x="4419599" y="350215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26" name="object 26"/>
            <p:cNvSpPr/>
            <p:nvPr/>
          </p:nvSpPr>
          <p:spPr>
            <a:xfrm>
              <a:off x="4419599" y="2841758"/>
              <a:ext cx="219710" cy="0"/>
            </a:xfrm>
            <a:custGeom>
              <a:avLst/>
              <a:gdLst/>
              <a:ahLst/>
              <a:cxnLst/>
              <a:rect l="l" t="t" r="r" b="b"/>
              <a:pathLst>
                <a:path w="219710">
                  <a:moveTo>
                    <a:pt x="0" y="0"/>
                  </a:moveTo>
                  <a:lnTo>
                    <a:pt x="219455" y="1"/>
                  </a:lnTo>
                </a:path>
              </a:pathLst>
            </a:custGeom>
            <a:ln w="9524">
              <a:solidFill>
                <a:srgbClr val="000000"/>
              </a:solidFill>
            </a:ln>
          </p:spPr>
          <p:txBody>
            <a:bodyPr wrap="square" lIns="0" tIns="0" rIns="0" bIns="0" rtlCol="0"/>
            <a:lstStyle/>
            <a:p>
              <a:endParaRPr/>
            </a:p>
          </p:txBody>
        </p:sp>
      </p:grpSp>
      <p:grpSp>
        <p:nvGrpSpPr>
          <p:cNvPr id="27" name="object 27"/>
          <p:cNvGrpSpPr/>
          <p:nvPr/>
        </p:nvGrpSpPr>
        <p:grpSpPr>
          <a:xfrm>
            <a:off x="2362200" y="2724149"/>
            <a:ext cx="381000" cy="2209800"/>
            <a:chOff x="2362200" y="2724149"/>
            <a:chExt cx="381000" cy="2209800"/>
          </a:xfrm>
        </p:grpSpPr>
        <p:sp>
          <p:nvSpPr>
            <p:cNvPr id="28" name="object 28"/>
            <p:cNvSpPr/>
            <p:nvPr/>
          </p:nvSpPr>
          <p:spPr>
            <a:xfrm>
              <a:off x="2362200" y="2724149"/>
              <a:ext cx="381000" cy="2209800"/>
            </a:xfrm>
            <a:custGeom>
              <a:avLst/>
              <a:gdLst/>
              <a:ahLst/>
              <a:cxnLst/>
              <a:rect l="l" t="t" r="r" b="b"/>
              <a:pathLst>
                <a:path w="381000" h="2209800">
                  <a:moveTo>
                    <a:pt x="381000" y="0"/>
                  </a:moveTo>
                  <a:lnTo>
                    <a:pt x="0" y="0"/>
                  </a:lnTo>
                  <a:lnTo>
                    <a:pt x="0" y="2209800"/>
                  </a:lnTo>
                  <a:lnTo>
                    <a:pt x="381000" y="2209800"/>
                  </a:lnTo>
                  <a:lnTo>
                    <a:pt x="381000" y="0"/>
                  </a:lnTo>
                  <a:close/>
                </a:path>
              </a:pathLst>
            </a:custGeom>
            <a:solidFill>
              <a:srgbClr val="FF7C00"/>
            </a:solidFill>
          </p:spPr>
          <p:txBody>
            <a:bodyPr wrap="square" lIns="0" tIns="0" rIns="0" bIns="0" rtlCol="0"/>
            <a:lstStyle/>
            <a:p>
              <a:endParaRPr/>
            </a:p>
          </p:txBody>
        </p:sp>
        <p:sp>
          <p:nvSpPr>
            <p:cNvPr id="29" name="object 29"/>
            <p:cNvSpPr/>
            <p:nvPr/>
          </p:nvSpPr>
          <p:spPr>
            <a:xfrm>
              <a:off x="2438400" y="363423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0" name="object 30"/>
            <p:cNvSpPr/>
            <p:nvPr/>
          </p:nvSpPr>
          <p:spPr>
            <a:xfrm>
              <a:off x="2438400" y="416255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1" name="object 31"/>
            <p:cNvSpPr/>
            <p:nvPr/>
          </p:nvSpPr>
          <p:spPr>
            <a:xfrm>
              <a:off x="2438400" y="442671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2" name="object 32"/>
            <p:cNvSpPr/>
            <p:nvPr/>
          </p:nvSpPr>
          <p:spPr>
            <a:xfrm>
              <a:off x="2438400" y="4690878"/>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3" name="object 33"/>
            <p:cNvSpPr/>
            <p:nvPr/>
          </p:nvSpPr>
          <p:spPr>
            <a:xfrm>
              <a:off x="2438400" y="3766318"/>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4" name="object 34"/>
            <p:cNvSpPr/>
            <p:nvPr/>
          </p:nvSpPr>
          <p:spPr>
            <a:xfrm>
              <a:off x="2438400" y="4294638"/>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5" name="object 35"/>
            <p:cNvSpPr/>
            <p:nvPr/>
          </p:nvSpPr>
          <p:spPr>
            <a:xfrm>
              <a:off x="2438400" y="4558798"/>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6" name="object 36"/>
            <p:cNvSpPr/>
            <p:nvPr/>
          </p:nvSpPr>
          <p:spPr>
            <a:xfrm>
              <a:off x="2438400" y="482295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7" name="object 37"/>
            <p:cNvSpPr/>
            <p:nvPr/>
          </p:nvSpPr>
          <p:spPr>
            <a:xfrm>
              <a:off x="2438400" y="337007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8" name="object 38"/>
            <p:cNvSpPr/>
            <p:nvPr/>
          </p:nvSpPr>
          <p:spPr>
            <a:xfrm>
              <a:off x="2438400" y="323799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39" name="object 39"/>
            <p:cNvSpPr/>
            <p:nvPr/>
          </p:nvSpPr>
          <p:spPr>
            <a:xfrm>
              <a:off x="2438400" y="2973839"/>
              <a:ext cx="219710" cy="0"/>
            </a:xfrm>
            <a:custGeom>
              <a:avLst/>
              <a:gdLst/>
              <a:ahLst/>
              <a:cxnLst/>
              <a:rect l="l" t="t" r="r" b="b"/>
              <a:pathLst>
                <a:path w="219710">
                  <a:moveTo>
                    <a:pt x="0" y="0"/>
                  </a:moveTo>
                  <a:lnTo>
                    <a:pt x="219455" y="1"/>
                  </a:lnTo>
                </a:path>
              </a:pathLst>
            </a:custGeom>
            <a:ln w="9524">
              <a:solidFill>
                <a:srgbClr val="000000"/>
              </a:solidFill>
            </a:ln>
          </p:spPr>
          <p:txBody>
            <a:bodyPr wrap="square" lIns="0" tIns="0" rIns="0" bIns="0" rtlCol="0"/>
            <a:lstStyle/>
            <a:p>
              <a:endParaRPr/>
            </a:p>
          </p:txBody>
        </p:sp>
        <p:sp>
          <p:nvSpPr>
            <p:cNvPr id="40" name="object 40"/>
            <p:cNvSpPr/>
            <p:nvPr/>
          </p:nvSpPr>
          <p:spPr>
            <a:xfrm>
              <a:off x="2438400" y="3105919"/>
              <a:ext cx="219710" cy="0"/>
            </a:xfrm>
            <a:custGeom>
              <a:avLst/>
              <a:gdLst/>
              <a:ahLst/>
              <a:cxnLst/>
              <a:rect l="l" t="t" r="r" b="b"/>
              <a:pathLst>
                <a:path w="219710">
                  <a:moveTo>
                    <a:pt x="0" y="0"/>
                  </a:moveTo>
                  <a:lnTo>
                    <a:pt x="219455" y="1"/>
                  </a:lnTo>
                </a:path>
              </a:pathLst>
            </a:custGeom>
            <a:ln w="9524">
              <a:solidFill>
                <a:srgbClr val="000000"/>
              </a:solidFill>
            </a:ln>
          </p:spPr>
          <p:txBody>
            <a:bodyPr wrap="square" lIns="0" tIns="0" rIns="0" bIns="0" rtlCol="0"/>
            <a:lstStyle/>
            <a:p>
              <a:endParaRPr/>
            </a:p>
          </p:txBody>
        </p:sp>
        <p:sp>
          <p:nvSpPr>
            <p:cNvPr id="41" name="object 41"/>
            <p:cNvSpPr/>
            <p:nvPr/>
          </p:nvSpPr>
          <p:spPr>
            <a:xfrm>
              <a:off x="2438400" y="3502159"/>
              <a:ext cx="219710" cy="0"/>
            </a:xfrm>
            <a:custGeom>
              <a:avLst/>
              <a:gdLst/>
              <a:ahLst/>
              <a:cxnLst/>
              <a:rect l="l" t="t" r="r" b="b"/>
              <a:pathLst>
                <a:path w="219710">
                  <a:moveTo>
                    <a:pt x="0" y="0"/>
                  </a:moveTo>
                  <a:lnTo>
                    <a:pt x="219455" y="0"/>
                  </a:lnTo>
                </a:path>
              </a:pathLst>
            </a:custGeom>
            <a:ln w="9524">
              <a:solidFill>
                <a:srgbClr val="000000"/>
              </a:solidFill>
            </a:ln>
          </p:spPr>
          <p:txBody>
            <a:bodyPr wrap="square" lIns="0" tIns="0" rIns="0" bIns="0" rtlCol="0"/>
            <a:lstStyle/>
            <a:p>
              <a:endParaRPr/>
            </a:p>
          </p:txBody>
        </p:sp>
        <p:sp>
          <p:nvSpPr>
            <p:cNvPr id="42" name="object 42"/>
            <p:cNvSpPr/>
            <p:nvPr/>
          </p:nvSpPr>
          <p:spPr>
            <a:xfrm>
              <a:off x="2438400" y="2841758"/>
              <a:ext cx="219710" cy="0"/>
            </a:xfrm>
            <a:custGeom>
              <a:avLst/>
              <a:gdLst/>
              <a:ahLst/>
              <a:cxnLst/>
              <a:rect l="l" t="t" r="r" b="b"/>
              <a:pathLst>
                <a:path w="219710">
                  <a:moveTo>
                    <a:pt x="0" y="0"/>
                  </a:moveTo>
                  <a:lnTo>
                    <a:pt x="219455" y="1"/>
                  </a:lnTo>
                </a:path>
              </a:pathLst>
            </a:custGeom>
            <a:ln w="9524">
              <a:solidFill>
                <a:srgbClr val="000000"/>
              </a:solidFill>
            </a:ln>
          </p:spPr>
          <p:txBody>
            <a:bodyPr wrap="square" lIns="0" tIns="0" rIns="0" bIns="0" rtlCol="0"/>
            <a:lstStyle/>
            <a:p>
              <a:endParaRPr/>
            </a:p>
          </p:txBody>
        </p:sp>
      </p:grpSp>
      <p:grpSp>
        <p:nvGrpSpPr>
          <p:cNvPr id="43" name="object 43"/>
          <p:cNvGrpSpPr/>
          <p:nvPr/>
        </p:nvGrpSpPr>
        <p:grpSpPr>
          <a:xfrm>
            <a:off x="6324598" y="2724149"/>
            <a:ext cx="381000" cy="2209800"/>
            <a:chOff x="6324598" y="2724149"/>
            <a:chExt cx="381000" cy="2209800"/>
          </a:xfrm>
        </p:grpSpPr>
        <p:sp>
          <p:nvSpPr>
            <p:cNvPr id="44" name="object 44"/>
            <p:cNvSpPr/>
            <p:nvPr/>
          </p:nvSpPr>
          <p:spPr>
            <a:xfrm>
              <a:off x="6324598" y="2724149"/>
              <a:ext cx="381000" cy="2209800"/>
            </a:xfrm>
            <a:custGeom>
              <a:avLst/>
              <a:gdLst/>
              <a:ahLst/>
              <a:cxnLst/>
              <a:rect l="l" t="t" r="r" b="b"/>
              <a:pathLst>
                <a:path w="381000" h="2209800">
                  <a:moveTo>
                    <a:pt x="381000" y="0"/>
                  </a:moveTo>
                  <a:lnTo>
                    <a:pt x="0" y="0"/>
                  </a:lnTo>
                  <a:lnTo>
                    <a:pt x="0" y="2209800"/>
                  </a:lnTo>
                  <a:lnTo>
                    <a:pt x="381000" y="2209800"/>
                  </a:lnTo>
                  <a:lnTo>
                    <a:pt x="381000" y="0"/>
                  </a:lnTo>
                  <a:close/>
                </a:path>
              </a:pathLst>
            </a:custGeom>
            <a:solidFill>
              <a:srgbClr val="FF7C00"/>
            </a:solidFill>
          </p:spPr>
          <p:txBody>
            <a:bodyPr wrap="square" lIns="0" tIns="0" rIns="0" bIns="0" rtlCol="0"/>
            <a:lstStyle/>
            <a:p>
              <a:endParaRPr/>
            </a:p>
          </p:txBody>
        </p:sp>
        <p:sp>
          <p:nvSpPr>
            <p:cNvPr id="45" name="object 45"/>
            <p:cNvSpPr/>
            <p:nvPr/>
          </p:nvSpPr>
          <p:spPr>
            <a:xfrm>
              <a:off x="6400798" y="3634239"/>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46" name="object 46"/>
            <p:cNvSpPr/>
            <p:nvPr/>
          </p:nvSpPr>
          <p:spPr>
            <a:xfrm>
              <a:off x="6400798" y="4162559"/>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47" name="object 47"/>
            <p:cNvSpPr/>
            <p:nvPr/>
          </p:nvSpPr>
          <p:spPr>
            <a:xfrm>
              <a:off x="6400798" y="4426719"/>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48" name="object 48"/>
            <p:cNvSpPr/>
            <p:nvPr/>
          </p:nvSpPr>
          <p:spPr>
            <a:xfrm>
              <a:off x="6400798" y="4690878"/>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49" name="object 49"/>
            <p:cNvSpPr/>
            <p:nvPr/>
          </p:nvSpPr>
          <p:spPr>
            <a:xfrm>
              <a:off x="6400798" y="3766318"/>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50" name="object 50"/>
            <p:cNvSpPr/>
            <p:nvPr/>
          </p:nvSpPr>
          <p:spPr>
            <a:xfrm>
              <a:off x="6400798" y="4294638"/>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51" name="object 51"/>
            <p:cNvSpPr/>
            <p:nvPr/>
          </p:nvSpPr>
          <p:spPr>
            <a:xfrm>
              <a:off x="6400798" y="4558798"/>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52" name="object 52"/>
            <p:cNvSpPr/>
            <p:nvPr/>
          </p:nvSpPr>
          <p:spPr>
            <a:xfrm>
              <a:off x="6400798" y="4822959"/>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53" name="object 53"/>
            <p:cNvSpPr/>
            <p:nvPr/>
          </p:nvSpPr>
          <p:spPr>
            <a:xfrm>
              <a:off x="6400798" y="3370079"/>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54" name="object 54"/>
            <p:cNvSpPr/>
            <p:nvPr/>
          </p:nvSpPr>
          <p:spPr>
            <a:xfrm>
              <a:off x="6400798" y="3237999"/>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55" name="object 55"/>
            <p:cNvSpPr/>
            <p:nvPr/>
          </p:nvSpPr>
          <p:spPr>
            <a:xfrm>
              <a:off x="6400798" y="2973839"/>
              <a:ext cx="219710" cy="0"/>
            </a:xfrm>
            <a:custGeom>
              <a:avLst/>
              <a:gdLst/>
              <a:ahLst/>
              <a:cxnLst/>
              <a:rect l="l" t="t" r="r" b="b"/>
              <a:pathLst>
                <a:path w="219709">
                  <a:moveTo>
                    <a:pt x="0" y="0"/>
                  </a:moveTo>
                  <a:lnTo>
                    <a:pt x="219455" y="1"/>
                  </a:lnTo>
                </a:path>
              </a:pathLst>
            </a:custGeom>
            <a:ln w="9524">
              <a:solidFill>
                <a:srgbClr val="000000"/>
              </a:solidFill>
            </a:ln>
          </p:spPr>
          <p:txBody>
            <a:bodyPr wrap="square" lIns="0" tIns="0" rIns="0" bIns="0" rtlCol="0"/>
            <a:lstStyle/>
            <a:p>
              <a:endParaRPr/>
            </a:p>
          </p:txBody>
        </p:sp>
        <p:sp>
          <p:nvSpPr>
            <p:cNvPr id="56" name="object 56"/>
            <p:cNvSpPr/>
            <p:nvPr/>
          </p:nvSpPr>
          <p:spPr>
            <a:xfrm>
              <a:off x="6400798" y="3105919"/>
              <a:ext cx="219710" cy="0"/>
            </a:xfrm>
            <a:custGeom>
              <a:avLst/>
              <a:gdLst/>
              <a:ahLst/>
              <a:cxnLst/>
              <a:rect l="l" t="t" r="r" b="b"/>
              <a:pathLst>
                <a:path w="219709">
                  <a:moveTo>
                    <a:pt x="0" y="0"/>
                  </a:moveTo>
                  <a:lnTo>
                    <a:pt x="219455" y="1"/>
                  </a:lnTo>
                </a:path>
              </a:pathLst>
            </a:custGeom>
            <a:ln w="9524">
              <a:solidFill>
                <a:srgbClr val="000000"/>
              </a:solidFill>
            </a:ln>
          </p:spPr>
          <p:txBody>
            <a:bodyPr wrap="square" lIns="0" tIns="0" rIns="0" bIns="0" rtlCol="0"/>
            <a:lstStyle/>
            <a:p>
              <a:endParaRPr/>
            </a:p>
          </p:txBody>
        </p:sp>
        <p:sp>
          <p:nvSpPr>
            <p:cNvPr id="57" name="object 57"/>
            <p:cNvSpPr/>
            <p:nvPr/>
          </p:nvSpPr>
          <p:spPr>
            <a:xfrm>
              <a:off x="6400798" y="3502159"/>
              <a:ext cx="219710" cy="0"/>
            </a:xfrm>
            <a:custGeom>
              <a:avLst/>
              <a:gdLst/>
              <a:ahLst/>
              <a:cxnLst/>
              <a:rect l="l" t="t" r="r" b="b"/>
              <a:pathLst>
                <a:path w="219709">
                  <a:moveTo>
                    <a:pt x="0" y="0"/>
                  </a:moveTo>
                  <a:lnTo>
                    <a:pt x="219455" y="0"/>
                  </a:lnTo>
                </a:path>
              </a:pathLst>
            </a:custGeom>
            <a:ln w="9524">
              <a:solidFill>
                <a:srgbClr val="000000"/>
              </a:solidFill>
            </a:ln>
          </p:spPr>
          <p:txBody>
            <a:bodyPr wrap="square" lIns="0" tIns="0" rIns="0" bIns="0" rtlCol="0"/>
            <a:lstStyle/>
            <a:p>
              <a:endParaRPr/>
            </a:p>
          </p:txBody>
        </p:sp>
        <p:sp>
          <p:nvSpPr>
            <p:cNvPr id="58" name="object 58"/>
            <p:cNvSpPr/>
            <p:nvPr/>
          </p:nvSpPr>
          <p:spPr>
            <a:xfrm>
              <a:off x="6400798" y="2841758"/>
              <a:ext cx="219710" cy="0"/>
            </a:xfrm>
            <a:custGeom>
              <a:avLst/>
              <a:gdLst/>
              <a:ahLst/>
              <a:cxnLst/>
              <a:rect l="l" t="t" r="r" b="b"/>
              <a:pathLst>
                <a:path w="219709">
                  <a:moveTo>
                    <a:pt x="0" y="0"/>
                  </a:moveTo>
                  <a:lnTo>
                    <a:pt x="219455" y="1"/>
                  </a:lnTo>
                </a:path>
              </a:pathLst>
            </a:custGeom>
            <a:ln w="9524">
              <a:solidFill>
                <a:srgbClr val="000000"/>
              </a:solidFill>
            </a:ln>
          </p:spPr>
          <p:txBody>
            <a:bodyPr wrap="square" lIns="0" tIns="0" rIns="0" bIns="0" rtlCol="0"/>
            <a:lstStyle/>
            <a:p>
              <a:endParaRPr/>
            </a:p>
          </p:txBody>
        </p:sp>
      </p:grpSp>
      <p:sp>
        <p:nvSpPr>
          <p:cNvPr id="59" name="object 59"/>
          <p:cNvSpPr txBox="1"/>
          <p:nvPr/>
        </p:nvSpPr>
        <p:spPr>
          <a:xfrm>
            <a:off x="154939" y="3023869"/>
            <a:ext cx="78549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R</a:t>
            </a:r>
            <a:r>
              <a:rPr sz="1800" spc="-5" dirty="0">
                <a:latin typeface="Calibri"/>
                <a:cs typeface="Calibri"/>
              </a:rPr>
              <a:t>e</a:t>
            </a:r>
            <a:r>
              <a:rPr sz="1800" dirty="0">
                <a:latin typeface="Calibri"/>
                <a:cs typeface="Calibri"/>
              </a:rPr>
              <a:t>vie</a:t>
            </a:r>
            <a:r>
              <a:rPr sz="1800" spc="-5" dirty="0">
                <a:latin typeface="Calibri"/>
                <a:cs typeface="Calibri"/>
              </a:rPr>
              <a:t>w</a:t>
            </a:r>
            <a:r>
              <a:rPr sz="1800" dirty="0">
                <a:latin typeface="Calibri"/>
                <a:cs typeface="Calibri"/>
              </a:rPr>
              <a:t>s</a:t>
            </a:r>
            <a:endParaRPr sz="1800">
              <a:latin typeface="Calibri"/>
              <a:cs typeface="Calibri"/>
            </a:endParaRPr>
          </a:p>
        </p:txBody>
      </p:sp>
      <p:sp>
        <p:nvSpPr>
          <p:cNvPr id="60" name="object 60"/>
          <p:cNvSpPr txBox="1"/>
          <p:nvPr/>
        </p:nvSpPr>
        <p:spPr>
          <a:xfrm>
            <a:off x="8298815" y="2712802"/>
            <a:ext cx="810260" cy="485140"/>
          </a:xfrm>
          <a:prstGeom prst="rect">
            <a:avLst/>
          </a:prstGeom>
        </p:spPr>
        <p:txBody>
          <a:bodyPr vert="horz" wrap="square" lIns="0" tIns="43180" rIns="0" bIns="0" rtlCol="0">
            <a:spAutoFit/>
          </a:bodyPr>
          <a:lstStyle/>
          <a:p>
            <a:pPr marL="12700" marR="5080">
              <a:lnSpc>
                <a:spcPts val="1700"/>
              </a:lnSpc>
              <a:spcBef>
                <a:spcPts val="340"/>
              </a:spcBef>
            </a:pPr>
            <a:r>
              <a:rPr sz="1600" dirty="0">
                <a:latin typeface="Calibri"/>
                <a:cs typeface="Calibri"/>
              </a:rPr>
              <a:t>Final </a:t>
            </a:r>
            <a:r>
              <a:rPr sz="1600" spc="5" dirty="0">
                <a:latin typeface="Calibri"/>
                <a:cs typeface="Calibri"/>
              </a:rPr>
              <a:t> </a:t>
            </a:r>
            <a:r>
              <a:rPr sz="1600" dirty="0">
                <a:latin typeface="Calibri"/>
                <a:cs typeface="Calibri"/>
              </a:rPr>
              <a:t>Summa</a:t>
            </a:r>
            <a:r>
              <a:rPr sz="1600" spc="-5" dirty="0">
                <a:latin typeface="Calibri"/>
                <a:cs typeface="Calibri"/>
              </a:rPr>
              <a:t>r</a:t>
            </a:r>
            <a:r>
              <a:rPr sz="1600" dirty="0">
                <a:latin typeface="Calibri"/>
                <a:cs typeface="Calibri"/>
              </a:rPr>
              <a:t>y</a:t>
            </a:r>
            <a:endParaRPr sz="1600">
              <a:latin typeface="Calibri"/>
              <a:cs typeface="Calibri"/>
            </a:endParaRPr>
          </a:p>
        </p:txBody>
      </p:sp>
      <p:sp>
        <p:nvSpPr>
          <p:cNvPr id="61" name="object 61"/>
          <p:cNvSpPr txBox="1"/>
          <p:nvPr/>
        </p:nvSpPr>
        <p:spPr>
          <a:xfrm>
            <a:off x="6018871" y="2033269"/>
            <a:ext cx="974725" cy="566420"/>
          </a:xfrm>
          <a:prstGeom prst="rect">
            <a:avLst/>
          </a:prstGeom>
        </p:spPr>
        <p:txBody>
          <a:bodyPr vert="horz" wrap="square" lIns="0" tIns="27939" rIns="0" bIns="0" rtlCol="0">
            <a:spAutoFit/>
          </a:bodyPr>
          <a:lstStyle/>
          <a:p>
            <a:pPr marL="12700" marR="5080">
              <a:lnSpc>
                <a:spcPts val="2100"/>
              </a:lnSpc>
              <a:spcBef>
                <a:spcPts val="219"/>
              </a:spcBef>
            </a:pPr>
            <a:r>
              <a:rPr sz="1800" dirty="0">
                <a:latin typeface="Calibri"/>
                <a:cs typeface="Calibri"/>
              </a:rPr>
              <a:t>Sent</a:t>
            </a:r>
            <a:r>
              <a:rPr sz="1800" spc="-5" dirty="0">
                <a:latin typeface="Calibri"/>
                <a:cs typeface="Calibri"/>
              </a:rPr>
              <a:t>e</a:t>
            </a:r>
            <a:r>
              <a:rPr sz="1800" dirty="0">
                <a:latin typeface="Calibri"/>
                <a:cs typeface="Calibri"/>
              </a:rPr>
              <a:t>nces  &amp;</a:t>
            </a:r>
            <a:r>
              <a:rPr sz="1800" spc="-50" dirty="0">
                <a:latin typeface="Calibri"/>
                <a:cs typeface="Calibri"/>
              </a:rPr>
              <a:t> </a:t>
            </a:r>
            <a:r>
              <a:rPr sz="1800" spc="-5" dirty="0">
                <a:latin typeface="Calibri"/>
                <a:cs typeface="Calibri"/>
              </a:rPr>
              <a:t>Phrases</a:t>
            </a:r>
            <a:endParaRPr sz="1800">
              <a:latin typeface="Calibri"/>
              <a:cs typeface="Calibri"/>
            </a:endParaRPr>
          </a:p>
        </p:txBody>
      </p:sp>
      <p:sp>
        <p:nvSpPr>
          <p:cNvPr id="62" name="object 62"/>
          <p:cNvSpPr txBox="1"/>
          <p:nvPr/>
        </p:nvSpPr>
        <p:spPr>
          <a:xfrm>
            <a:off x="2059939" y="2033269"/>
            <a:ext cx="974725" cy="566420"/>
          </a:xfrm>
          <a:prstGeom prst="rect">
            <a:avLst/>
          </a:prstGeom>
        </p:spPr>
        <p:txBody>
          <a:bodyPr vert="horz" wrap="square" lIns="0" tIns="27939" rIns="0" bIns="0" rtlCol="0">
            <a:spAutoFit/>
          </a:bodyPr>
          <a:lstStyle/>
          <a:p>
            <a:pPr marL="12700" marR="5080">
              <a:lnSpc>
                <a:spcPts val="2100"/>
              </a:lnSpc>
              <a:spcBef>
                <a:spcPts val="219"/>
              </a:spcBef>
            </a:pPr>
            <a:r>
              <a:rPr sz="1800" dirty="0">
                <a:latin typeface="Calibri"/>
                <a:cs typeface="Calibri"/>
              </a:rPr>
              <a:t>Sent</a:t>
            </a:r>
            <a:r>
              <a:rPr sz="1800" spc="-5" dirty="0">
                <a:latin typeface="Calibri"/>
                <a:cs typeface="Calibri"/>
              </a:rPr>
              <a:t>e</a:t>
            </a:r>
            <a:r>
              <a:rPr sz="1800" dirty="0">
                <a:latin typeface="Calibri"/>
                <a:cs typeface="Calibri"/>
              </a:rPr>
              <a:t>nces  &amp;</a:t>
            </a:r>
            <a:r>
              <a:rPr sz="1800" spc="-50" dirty="0">
                <a:latin typeface="Calibri"/>
                <a:cs typeface="Calibri"/>
              </a:rPr>
              <a:t> </a:t>
            </a:r>
            <a:r>
              <a:rPr sz="1800" spc="-5" dirty="0">
                <a:latin typeface="Calibri"/>
                <a:cs typeface="Calibri"/>
              </a:rPr>
              <a:t>Phrases</a:t>
            </a:r>
            <a:endParaRPr sz="1800">
              <a:latin typeface="Calibri"/>
              <a:cs typeface="Calibri"/>
            </a:endParaRPr>
          </a:p>
        </p:txBody>
      </p:sp>
      <p:sp>
        <p:nvSpPr>
          <p:cNvPr id="63" name="object 63"/>
          <p:cNvSpPr txBox="1"/>
          <p:nvPr/>
        </p:nvSpPr>
        <p:spPr>
          <a:xfrm>
            <a:off x="3809071" y="2033269"/>
            <a:ext cx="974725" cy="566420"/>
          </a:xfrm>
          <a:prstGeom prst="rect">
            <a:avLst/>
          </a:prstGeom>
        </p:spPr>
        <p:txBody>
          <a:bodyPr vert="horz" wrap="square" lIns="0" tIns="27939" rIns="0" bIns="0" rtlCol="0">
            <a:spAutoFit/>
          </a:bodyPr>
          <a:lstStyle/>
          <a:p>
            <a:pPr marL="12700" marR="5080">
              <a:lnSpc>
                <a:spcPts val="2100"/>
              </a:lnSpc>
              <a:spcBef>
                <a:spcPts val="219"/>
              </a:spcBef>
            </a:pPr>
            <a:r>
              <a:rPr sz="1800" dirty="0">
                <a:latin typeface="Calibri"/>
                <a:cs typeface="Calibri"/>
              </a:rPr>
              <a:t>Sent</a:t>
            </a:r>
            <a:r>
              <a:rPr sz="1800" spc="-5" dirty="0">
                <a:latin typeface="Calibri"/>
                <a:cs typeface="Calibri"/>
              </a:rPr>
              <a:t>e</a:t>
            </a:r>
            <a:r>
              <a:rPr sz="1800" dirty="0">
                <a:latin typeface="Calibri"/>
                <a:cs typeface="Calibri"/>
              </a:rPr>
              <a:t>nces  &amp;</a:t>
            </a:r>
            <a:r>
              <a:rPr sz="1800" spc="-50" dirty="0">
                <a:latin typeface="Calibri"/>
                <a:cs typeface="Calibri"/>
              </a:rPr>
              <a:t> </a:t>
            </a:r>
            <a:r>
              <a:rPr sz="1800" spc="-5" dirty="0">
                <a:latin typeface="Calibri"/>
                <a:cs typeface="Calibri"/>
              </a:rPr>
              <a:t>Phrases</a:t>
            </a:r>
            <a:endParaRPr sz="1800">
              <a:latin typeface="Calibri"/>
              <a:cs typeface="Calibri"/>
            </a:endParaRPr>
          </a:p>
        </p:txBody>
      </p:sp>
      <p:sp>
        <p:nvSpPr>
          <p:cNvPr id="64" name="object 64"/>
          <p:cNvSpPr/>
          <p:nvPr/>
        </p:nvSpPr>
        <p:spPr>
          <a:xfrm>
            <a:off x="1066800" y="3562350"/>
            <a:ext cx="1066800" cy="533400"/>
          </a:xfrm>
          <a:custGeom>
            <a:avLst/>
            <a:gdLst/>
            <a:ahLst/>
            <a:cxnLst/>
            <a:rect l="l" t="t" r="r" b="b"/>
            <a:pathLst>
              <a:path w="1066800" h="533400">
                <a:moveTo>
                  <a:pt x="800100" y="0"/>
                </a:moveTo>
                <a:lnTo>
                  <a:pt x="0" y="0"/>
                </a:lnTo>
                <a:lnTo>
                  <a:pt x="0" y="533400"/>
                </a:lnTo>
                <a:lnTo>
                  <a:pt x="800100" y="533400"/>
                </a:lnTo>
                <a:lnTo>
                  <a:pt x="1066800" y="266700"/>
                </a:lnTo>
                <a:lnTo>
                  <a:pt x="800100" y="0"/>
                </a:lnTo>
                <a:close/>
              </a:path>
            </a:pathLst>
          </a:custGeom>
          <a:solidFill>
            <a:srgbClr val="AED9F0"/>
          </a:solidFill>
        </p:spPr>
        <p:txBody>
          <a:bodyPr wrap="square" lIns="0" tIns="0" rIns="0" bIns="0" rtlCol="0"/>
          <a:lstStyle/>
          <a:p>
            <a:endParaRPr/>
          </a:p>
        </p:txBody>
      </p:sp>
      <p:sp>
        <p:nvSpPr>
          <p:cNvPr id="65" name="object 65"/>
          <p:cNvSpPr txBox="1"/>
          <p:nvPr/>
        </p:nvSpPr>
        <p:spPr>
          <a:xfrm>
            <a:off x="1145539" y="3602989"/>
            <a:ext cx="808355" cy="441959"/>
          </a:xfrm>
          <a:prstGeom prst="rect">
            <a:avLst/>
          </a:prstGeom>
        </p:spPr>
        <p:txBody>
          <a:bodyPr vert="horz" wrap="square" lIns="0" tIns="27939" rIns="0" bIns="0" rtlCol="0">
            <a:spAutoFit/>
          </a:bodyPr>
          <a:lstStyle/>
          <a:p>
            <a:pPr marL="12700" marR="5080">
              <a:lnSpc>
                <a:spcPts val="1600"/>
              </a:lnSpc>
              <a:spcBef>
                <a:spcPts val="219"/>
              </a:spcBef>
            </a:pPr>
            <a:r>
              <a:rPr sz="1400" dirty="0">
                <a:latin typeface="Lucida Sans Unicode"/>
                <a:cs typeface="Lucida Sans Unicode"/>
              </a:rPr>
              <a:t>Text </a:t>
            </a:r>
            <a:r>
              <a:rPr sz="1400" spc="5" dirty="0">
                <a:latin typeface="Lucida Sans Unicode"/>
                <a:cs typeface="Lucida Sans Unicode"/>
              </a:rPr>
              <a:t> </a:t>
            </a:r>
            <a:r>
              <a:rPr sz="1400" dirty="0">
                <a:latin typeface="Lucida Sans Unicode"/>
                <a:cs typeface="Lucida Sans Unicode"/>
              </a:rPr>
              <a:t>Extr</a:t>
            </a:r>
            <a:r>
              <a:rPr sz="1400" spc="-5" dirty="0">
                <a:latin typeface="Lucida Sans Unicode"/>
                <a:cs typeface="Lucida Sans Unicode"/>
              </a:rPr>
              <a:t>a</a:t>
            </a:r>
            <a:r>
              <a:rPr sz="1400" dirty="0">
                <a:latin typeface="Lucida Sans Unicode"/>
                <a:cs typeface="Lucida Sans Unicode"/>
              </a:rPr>
              <a:t>ctor</a:t>
            </a:r>
            <a:endParaRPr sz="1400">
              <a:latin typeface="Lucida Sans Unicode"/>
              <a:cs typeface="Lucida Sans Unicode"/>
            </a:endParaRPr>
          </a:p>
        </p:txBody>
      </p:sp>
      <p:sp>
        <p:nvSpPr>
          <p:cNvPr id="66" name="object 66"/>
          <p:cNvSpPr txBox="1"/>
          <p:nvPr/>
        </p:nvSpPr>
        <p:spPr>
          <a:xfrm>
            <a:off x="2362200" y="2724149"/>
            <a:ext cx="381000" cy="2209800"/>
          </a:xfrm>
          <a:prstGeom prst="rect">
            <a:avLst/>
          </a:prstGeom>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5"/>
              </a:spcBef>
            </a:pPr>
            <a:endParaRPr sz="1300">
              <a:latin typeface="Times New Roman"/>
              <a:cs typeface="Times New Roman"/>
            </a:endParaRPr>
          </a:p>
          <a:p>
            <a:pPr marL="76200">
              <a:lnSpc>
                <a:spcPts val="1639"/>
              </a:lnSpc>
              <a:tabLst>
                <a:tab pos="295275" algn="l"/>
              </a:tabLst>
            </a:pPr>
            <a:r>
              <a:rPr sz="1400" u="sng" dirty="0">
                <a:uFill>
                  <a:solidFill>
                    <a:srgbClr val="000000"/>
                  </a:solidFill>
                </a:uFill>
                <a:latin typeface="Lucida Sans Unicode"/>
                <a:cs typeface="Lucida Sans Unicode"/>
              </a:rPr>
              <a:t> 	</a:t>
            </a:r>
            <a:endParaRPr sz="1400">
              <a:latin typeface="Lucida Sans Unicode"/>
              <a:cs typeface="Lucida Sans Unicode"/>
            </a:endParaRPr>
          </a:p>
          <a:p>
            <a:pPr marL="76200">
              <a:lnSpc>
                <a:spcPts val="1639"/>
              </a:lnSpc>
              <a:tabLst>
                <a:tab pos="295275" algn="l"/>
              </a:tabLst>
            </a:pPr>
            <a:r>
              <a:rPr sz="1400" u="sng" dirty="0">
                <a:uFill>
                  <a:solidFill>
                    <a:srgbClr val="000000"/>
                  </a:solidFill>
                </a:uFill>
                <a:latin typeface="Lucida Sans Unicode"/>
                <a:cs typeface="Lucida Sans Unicode"/>
              </a:rPr>
              <a:t> 	</a:t>
            </a:r>
            <a:endParaRPr sz="1400">
              <a:latin typeface="Lucida Sans Unicode"/>
              <a:cs typeface="Lucida Sans Unicode"/>
            </a:endParaRPr>
          </a:p>
        </p:txBody>
      </p:sp>
      <p:sp>
        <p:nvSpPr>
          <p:cNvPr id="67" name="object 67"/>
          <p:cNvSpPr/>
          <p:nvPr/>
        </p:nvSpPr>
        <p:spPr>
          <a:xfrm>
            <a:off x="3048000" y="3562350"/>
            <a:ext cx="1143000" cy="533400"/>
          </a:xfrm>
          <a:custGeom>
            <a:avLst/>
            <a:gdLst/>
            <a:ahLst/>
            <a:cxnLst/>
            <a:rect l="l" t="t" r="r" b="b"/>
            <a:pathLst>
              <a:path w="1143000" h="533400">
                <a:moveTo>
                  <a:pt x="876300" y="0"/>
                </a:moveTo>
                <a:lnTo>
                  <a:pt x="0" y="0"/>
                </a:lnTo>
                <a:lnTo>
                  <a:pt x="0" y="533400"/>
                </a:lnTo>
                <a:lnTo>
                  <a:pt x="876300" y="533400"/>
                </a:lnTo>
                <a:lnTo>
                  <a:pt x="1142998" y="266700"/>
                </a:lnTo>
                <a:lnTo>
                  <a:pt x="876300" y="0"/>
                </a:lnTo>
                <a:close/>
              </a:path>
            </a:pathLst>
          </a:custGeom>
          <a:solidFill>
            <a:srgbClr val="AED9F0"/>
          </a:solidFill>
        </p:spPr>
        <p:txBody>
          <a:bodyPr wrap="square" lIns="0" tIns="0" rIns="0" bIns="0" rtlCol="0"/>
          <a:lstStyle/>
          <a:p>
            <a:endParaRPr/>
          </a:p>
        </p:txBody>
      </p:sp>
      <p:sp>
        <p:nvSpPr>
          <p:cNvPr id="68" name="object 68"/>
          <p:cNvSpPr txBox="1"/>
          <p:nvPr/>
        </p:nvSpPr>
        <p:spPr>
          <a:xfrm>
            <a:off x="3126739" y="3602989"/>
            <a:ext cx="890905" cy="441959"/>
          </a:xfrm>
          <a:prstGeom prst="rect">
            <a:avLst/>
          </a:prstGeom>
        </p:spPr>
        <p:txBody>
          <a:bodyPr vert="horz" wrap="square" lIns="0" tIns="27939" rIns="0" bIns="0" rtlCol="0">
            <a:spAutoFit/>
          </a:bodyPr>
          <a:lstStyle/>
          <a:p>
            <a:pPr marL="12700" marR="5080">
              <a:lnSpc>
                <a:spcPts val="1600"/>
              </a:lnSpc>
              <a:spcBef>
                <a:spcPts val="219"/>
              </a:spcBef>
            </a:pPr>
            <a:r>
              <a:rPr sz="1400" dirty="0">
                <a:latin typeface="Lucida Sans Unicode"/>
                <a:cs typeface="Lucida Sans Unicode"/>
              </a:rPr>
              <a:t>Sentiment  Classifier</a:t>
            </a:r>
            <a:endParaRPr sz="1400">
              <a:latin typeface="Lucida Sans Unicode"/>
              <a:cs typeface="Lucida Sans Unicode"/>
            </a:endParaRPr>
          </a:p>
        </p:txBody>
      </p:sp>
      <p:sp>
        <p:nvSpPr>
          <p:cNvPr id="69" name="object 69"/>
          <p:cNvSpPr txBox="1"/>
          <p:nvPr/>
        </p:nvSpPr>
        <p:spPr>
          <a:xfrm>
            <a:off x="4343398" y="2724149"/>
            <a:ext cx="381000" cy="2209800"/>
          </a:xfrm>
          <a:prstGeom prst="rect">
            <a:avLst/>
          </a:prstGeom>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5"/>
              </a:spcBef>
            </a:pPr>
            <a:endParaRPr sz="1300">
              <a:latin typeface="Times New Roman"/>
              <a:cs typeface="Times New Roman"/>
            </a:endParaRPr>
          </a:p>
          <a:p>
            <a:pPr marL="76200">
              <a:lnSpc>
                <a:spcPts val="1639"/>
              </a:lnSpc>
              <a:tabLst>
                <a:tab pos="295275" algn="l"/>
              </a:tabLst>
            </a:pPr>
            <a:r>
              <a:rPr sz="1400" u="sng" dirty="0">
                <a:uFill>
                  <a:solidFill>
                    <a:srgbClr val="000000"/>
                  </a:solidFill>
                </a:uFill>
                <a:latin typeface="Lucida Sans Unicode"/>
                <a:cs typeface="Lucida Sans Unicode"/>
              </a:rPr>
              <a:t> 	</a:t>
            </a:r>
            <a:endParaRPr sz="1400">
              <a:latin typeface="Lucida Sans Unicode"/>
              <a:cs typeface="Lucida Sans Unicode"/>
            </a:endParaRPr>
          </a:p>
          <a:p>
            <a:pPr marL="76200">
              <a:lnSpc>
                <a:spcPts val="1639"/>
              </a:lnSpc>
              <a:tabLst>
                <a:tab pos="295275" algn="l"/>
              </a:tabLst>
            </a:pPr>
            <a:r>
              <a:rPr sz="1400" u="sng" dirty="0">
                <a:uFill>
                  <a:solidFill>
                    <a:srgbClr val="000000"/>
                  </a:solidFill>
                </a:uFill>
                <a:latin typeface="Lucida Sans Unicode"/>
                <a:cs typeface="Lucida Sans Unicode"/>
              </a:rPr>
              <a:t> 	</a:t>
            </a:r>
            <a:endParaRPr sz="1400">
              <a:latin typeface="Lucida Sans Unicode"/>
              <a:cs typeface="Lucida Sans Unicode"/>
            </a:endParaRPr>
          </a:p>
        </p:txBody>
      </p:sp>
      <p:sp>
        <p:nvSpPr>
          <p:cNvPr id="70" name="object 70"/>
          <p:cNvSpPr/>
          <p:nvPr/>
        </p:nvSpPr>
        <p:spPr>
          <a:xfrm>
            <a:off x="5015393" y="3562350"/>
            <a:ext cx="1066800" cy="533400"/>
          </a:xfrm>
          <a:custGeom>
            <a:avLst/>
            <a:gdLst/>
            <a:ahLst/>
            <a:cxnLst/>
            <a:rect l="l" t="t" r="r" b="b"/>
            <a:pathLst>
              <a:path w="1066800" h="533400">
                <a:moveTo>
                  <a:pt x="800100" y="0"/>
                </a:moveTo>
                <a:lnTo>
                  <a:pt x="0" y="0"/>
                </a:lnTo>
                <a:lnTo>
                  <a:pt x="0" y="533400"/>
                </a:lnTo>
                <a:lnTo>
                  <a:pt x="800100" y="533400"/>
                </a:lnTo>
                <a:lnTo>
                  <a:pt x="1066800" y="266700"/>
                </a:lnTo>
                <a:lnTo>
                  <a:pt x="800100" y="0"/>
                </a:lnTo>
                <a:close/>
              </a:path>
            </a:pathLst>
          </a:custGeom>
          <a:solidFill>
            <a:srgbClr val="AED9F0"/>
          </a:solidFill>
        </p:spPr>
        <p:txBody>
          <a:bodyPr wrap="square" lIns="0" tIns="0" rIns="0" bIns="0" rtlCol="0"/>
          <a:lstStyle/>
          <a:p>
            <a:endParaRPr/>
          </a:p>
        </p:txBody>
      </p:sp>
      <p:sp>
        <p:nvSpPr>
          <p:cNvPr id="71" name="object 71"/>
          <p:cNvSpPr txBox="1"/>
          <p:nvPr/>
        </p:nvSpPr>
        <p:spPr>
          <a:xfrm>
            <a:off x="5094134" y="3602989"/>
            <a:ext cx="808355" cy="441959"/>
          </a:xfrm>
          <a:prstGeom prst="rect">
            <a:avLst/>
          </a:prstGeom>
        </p:spPr>
        <p:txBody>
          <a:bodyPr vert="horz" wrap="square" lIns="0" tIns="27939" rIns="0" bIns="0" rtlCol="0">
            <a:spAutoFit/>
          </a:bodyPr>
          <a:lstStyle/>
          <a:p>
            <a:pPr marL="12700" marR="5080">
              <a:lnSpc>
                <a:spcPts val="1600"/>
              </a:lnSpc>
              <a:spcBef>
                <a:spcPts val="219"/>
              </a:spcBef>
            </a:pPr>
            <a:r>
              <a:rPr sz="1400" spc="-5" dirty="0">
                <a:latin typeface="Lucida Sans Unicode"/>
                <a:cs typeface="Lucida Sans Unicode"/>
              </a:rPr>
              <a:t>Aspect </a:t>
            </a:r>
            <a:r>
              <a:rPr sz="1400" dirty="0">
                <a:latin typeface="Lucida Sans Unicode"/>
                <a:cs typeface="Lucida Sans Unicode"/>
              </a:rPr>
              <a:t> Extr</a:t>
            </a:r>
            <a:r>
              <a:rPr sz="1400" spc="-5" dirty="0">
                <a:latin typeface="Lucida Sans Unicode"/>
                <a:cs typeface="Lucida Sans Unicode"/>
              </a:rPr>
              <a:t>a</a:t>
            </a:r>
            <a:r>
              <a:rPr sz="1400" dirty="0">
                <a:latin typeface="Lucida Sans Unicode"/>
                <a:cs typeface="Lucida Sans Unicode"/>
              </a:rPr>
              <a:t>ctor</a:t>
            </a:r>
            <a:endParaRPr sz="1400">
              <a:latin typeface="Lucida Sans Unicode"/>
              <a:cs typeface="Lucida Sans Unicode"/>
            </a:endParaRPr>
          </a:p>
        </p:txBody>
      </p:sp>
      <p:sp>
        <p:nvSpPr>
          <p:cNvPr id="72" name="object 72"/>
          <p:cNvSpPr txBox="1"/>
          <p:nvPr/>
        </p:nvSpPr>
        <p:spPr>
          <a:xfrm>
            <a:off x="6324598" y="2724149"/>
            <a:ext cx="381000" cy="2209800"/>
          </a:xfrm>
          <a:prstGeom prst="rect">
            <a:avLst/>
          </a:prstGeom>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5"/>
              </a:spcBef>
            </a:pPr>
            <a:endParaRPr sz="1300">
              <a:latin typeface="Times New Roman"/>
              <a:cs typeface="Times New Roman"/>
            </a:endParaRPr>
          </a:p>
          <a:p>
            <a:pPr marL="75565">
              <a:lnSpc>
                <a:spcPts val="1639"/>
              </a:lnSpc>
              <a:tabLst>
                <a:tab pos="295275" algn="l"/>
              </a:tabLst>
            </a:pPr>
            <a:r>
              <a:rPr sz="1400" u="sng" dirty="0">
                <a:uFill>
                  <a:solidFill>
                    <a:srgbClr val="000000"/>
                  </a:solidFill>
                </a:uFill>
                <a:latin typeface="Lucida Sans Unicode"/>
                <a:cs typeface="Lucida Sans Unicode"/>
              </a:rPr>
              <a:t> 	</a:t>
            </a:r>
            <a:endParaRPr sz="1400">
              <a:latin typeface="Lucida Sans Unicode"/>
              <a:cs typeface="Lucida Sans Unicode"/>
            </a:endParaRPr>
          </a:p>
          <a:p>
            <a:pPr marL="75565">
              <a:lnSpc>
                <a:spcPts val="1639"/>
              </a:lnSpc>
              <a:tabLst>
                <a:tab pos="295275" algn="l"/>
              </a:tabLst>
            </a:pPr>
            <a:r>
              <a:rPr sz="1400" u="sng" dirty="0">
                <a:uFill>
                  <a:solidFill>
                    <a:srgbClr val="000000"/>
                  </a:solidFill>
                </a:uFill>
                <a:latin typeface="Lucida Sans Unicode"/>
                <a:cs typeface="Lucida Sans Unicode"/>
              </a:rPr>
              <a:t> 	</a:t>
            </a:r>
            <a:endParaRPr sz="1400">
              <a:latin typeface="Lucida Sans Unicode"/>
              <a:cs typeface="Lucida Sans Unicode"/>
            </a:endParaRPr>
          </a:p>
        </p:txBody>
      </p:sp>
      <p:sp>
        <p:nvSpPr>
          <p:cNvPr id="73" name="object 73"/>
          <p:cNvSpPr/>
          <p:nvPr/>
        </p:nvSpPr>
        <p:spPr>
          <a:xfrm>
            <a:off x="6934198" y="3562350"/>
            <a:ext cx="1219200" cy="533400"/>
          </a:xfrm>
          <a:custGeom>
            <a:avLst/>
            <a:gdLst/>
            <a:ahLst/>
            <a:cxnLst/>
            <a:rect l="l" t="t" r="r" b="b"/>
            <a:pathLst>
              <a:path w="1219200" h="533400">
                <a:moveTo>
                  <a:pt x="952500" y="0"/>
                </a:moveTo>
                <a:lnTo>
                  <a:pt x="0" y="0"/>
                </a:lnTo>
                <a:lnTo>
                  <a:pt x="0" y="533400"/>
                </a:lnTo>
                <a:lnTo>
                  <a:pt x="952500" y="533400"/>
                </a:lnTo>
                <a:lnTo>
                  <a:pt x="1219200" y="266700"/>
                </a:lnTo>
                <a:lnTo>
                  <a:pt x="952500" y="0"/>
                </a:lnTo>
                <a:close/>
              </a:path>
            </a:pathLst>
          </a:custGeom>
          <a:solidFill>
            <a:srgbClr val="AED9F0"/>
          </a:solidFill>
        </p:spPr>
        <p:txBody>
          <a:bodyPr wrap="square" lIns="0" tIns="0" rIns="0" bIns="0" rtlCol="0"/>
          <a:lstStyle/>
          <a:p>
            <a:endParaRPr/>
          </a:p>
        </p:txBody>
      </p:sp>
      <p:sp>
        <p:nvSpPr>
          <p:cNvPr id="74" name="object 74"/>
          <p:cNvSpPr txBox="1"/>
          <p:nvPr/>
        </p:nvSpPr>
        <p:spPr>
          <a:xfrm>
            <a:off x="7012940" y="3709669"/>
            <a:ext cx="99949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Lucida Sans Unicode"/>
                <a:cs typeface="Lucida Sans Unicode"/>
              </a:rPr>
              <a:t>Aggregator</a:t>
            </a:r>
            <a:endParaRPr sz="1400">
              <a:latin typeface="Lucida Sans Unicode"/>
              <a:cs typeface="Lucida Sans Unicode"/>
            </a:endParaRPr>
          </a:p>
        </p:txBody>
      </p:sp>
      <p:sp>
        <p:nvSpPr>
          <p:cNvPr id="75" name="object 75"/>
          <p:cNvSpPr txBox="1"/>
          <p:nvPr/>
        </p:nvSpPr>
        <p:spPr>
          <a:xfrm>
            <a:off x="1764784" y="1156969"/>
            <a:ext cx="6946265" cy="441959"/>
          </a:xfrm>
          <a:prstGeom prst="rect">
            <a:avLst/>
          </a:prstGeom>
        </p:spPr>
        <p:txBody>
          <a:bodyPr vert="horz" wrap="square" lIns="0" tIns="27939" rIns="0" bIns="0" rtlCol="0">
            <a:spAutoFit/>
          </a:bodyPr>
          <a:lstStyle/>
          <a:p>
            <a:pPr marL="12700" marR="5080">
              <a:lnSpc>
                <a:spcPts val="1600"/>
              </a:lnSpc>
              <a:spcBef>
                <a:spcPts val="219"/>
              </a:spcBef>
            </a:pPr>
            <a:r>
              <a:rPr sz="1400" dirty="0">
                <a:solidFill>
                  <a:srgbClr val="28817A"/>
                </a:solidFill>
                <a:latin typeface="Calibri"/>
                <a:cs typeface="Calibri"/>
              </a:rPr>
              <a:t>S.</a:t>
            </a:r>
            <a:r>
              <a:rPr sz="1400" spc="5" dirty="0">
                <a:solidFill>
                  <a:srgbClr val="28817A"/>
                </a:solidFill>
                <a:latin typeface="Calibri"/>
                <a:cs typeface="Calibri"/>
              </a:rPr>
              <a:t> </a:t>
            </a:r>
            <a:r>
              <a:rPr sz="1400" spc="-50" dirty="0">
                <a:solidFill>
                  <a:srgbClr val="28817A"/>
                </a:solidFill>
                <a:latin typeface="Calibri"/>
                <a:cs typeface="Calibri"/>
              </a:rPr>
              <a:t>Blair-­‐Goldensohn,</a:t>
            </a:r>
            <a:r>
              <a:rPr sz="1400" spc="10" dirty="0">
                <a:solidFill>
                  <a:srgbClr val="28817A"/>
                </a:solidFill>
                <a:latin typeface="Calibri"/>
                <a:cs typeface="Calibri"/>
              </a:rPr>
              <a:t> </a:t>
            </a:r>
            <a:r>
              <a:rPr sz="1400" dirty="0">
                <a:solidFill>
                  <a:srgbClr val="28817A"/>
                </a:solidFill>
                <a:latin typeface="Calibri"/>
                <a:cs typeface="Calibri"/>
              </a:rPr>
              <a:t>K. </a:t>
            </a:r>
            <a:r>
              <a:rPr sz="1400" spc="-5" dirty="0">
                <a:solidFill>
                  <a:srgbClr val="28817A"/>
                </a:solidFill>
                <a:latin typeface="Calibri"/>
                <a:cs typeface="Calibri"/>
              </a:rPr>
              <a:t>Hannan,</a:t>
            </a:r>
            <a:r>
              <a:rPr sz="1400" spc="10" dirty="0">
                <a:solidFill>
                  <a:srgbClr val="28817A"/>
                </a:solidFill>
                <a:latin typeface="Calibri"/>
                <a:cs typeface="Calibri"/>
              </a:rPr>
              <a:t> </a:t>
            </a:r>
            <a:r>
              <a:rPr sz="1400" dirty="0">
                <a:solidFill>
                  <a:srgbClr val="28817A"/>
                </a:solidFill>
                <a:latin typeface="Calibri"/>
                <a:cs typeface="Calibri"/>
              </a:rPr>
              <a:t>R.</a:t>
            </a:r>
            <a:r>
              <a:rPr sz="1400" spc="10" dirty="0">
                <a:solidFill>
                  <a:srgbClr val="28817A"/>
                </a:solidFill>
                <a:latin typeface="Calibri"/>
                <a:cs typeface="Calibri"/>
              </a:rPr>
              <a:t> </a:t>
            </a:r>
            <a:r>
              <a:rPr sz="1400" spc="-5" dirty="0">
                <a:solidFill>
                  <a:srgbClr val="28817A"/>
                </a:solidFill>
                <a:latin typeface="Calibri"/>
                <a:cs typeface="Calibri"/>
              </a:rPr>
              <a:t>McDonald,</a:t>
            </a:r>
            <a:r>
              <a:rPr sz="1400" spc="5" dirty="0">
                <a:solidFill>
                  <a:srgbClr val="28817A"/>
                </a:solidFill>
                <a:latin typeface="Calibri"/>
                <a:cs typeface="Calibri"/>
              </a:rPr>
              <a:t> </a:t>
            </a:r>
            <a:r>
              <a:rPr sz="1400" dirty="0">
                <a:solidFill>
                  <a:srgbClr val="28817A"/>
                </a:solidFill>
                <a:latin typeface="Calibri"/>
                <a:cs typeface="Calibri"/>
              </a:rPr>
              <a:t>T.</a:t>
            </a:r>
            <a:r>
              <a:rPr sz="1400" spc="5" dirty="0">
                <a:solidFill>
                  <a:srgbClr val="28817A"/>
                </a:solidFill>
                <a:latin typeface="Calibri"/>
                <a:cs typeface="Calibri"/>
              </a:rPr>
              <a:t> </a:t>
            </a:r>
            <a:r>
              <a:rPr sz="1400" spc="-5" dirty="0">
                <a:solidFill>
                  <a:srgbClr val="28817A"/>
                </a:solidFill>
                <a:latin typeface="Calibri"/>
                <a:cs typeface="Calibri"/>
              </a:rPr>
              <a:t>Neylon,</a:t>
            </a:r>
            <a:r>
              <a:rPr sz="1400" spc="5" dirty="0">
                <a:solidFill>
                  <a:srgbClr val="28817A"/>
                </a:solidFill>
                <a:latin typeface="Calibri"/>
                <a:cs typeface="Calibri"/>
              </a:rPr>
              <a:t> </a:t>
            </a:r>
            <a:r>
              <a:rPr sz="1400" dirty="0">
                <a:solidFill>
                  <a:srgbClr val="28817A"/>
                </a:solidFill>
                <a:latin typeface="Calibri"/>
                <a:cs typeface="Calibri"/>
              </a:rPr>
              <a:t>G.</a:t>
            </a:r>
            <a:r>
              <a:rPr sz="1400" spc="10" dirty="0">
                <a:solidFill>
                  <a:srgbClr val="28817A"/>
                </a:solidFill>
                <a:latin typeface="Calibri"/>
                <a:cs typeface="Calibri"/>
              </a:rPr>
              <a:t> </a:t>
            </a:r>
            <a:r>
              <a:rPr sz="1400" spc="-5" dirty="0">
                <a:solidFill>
                  <a:srgbClr val="28817A"/>
                </a:solidFill>
                <a:latin typeface="Calibri"/>
                <a:cs typeface="Calibri"/>
              </a:rPr>
              <a:t>Reis,</a:t>
            </a:r>
            <a:r>
              <a:rPr sz="1400" spc="10" dirty="0">
                <a:solidFill>
                  <a:srgbClr val="28817A"/>
                </a:solidFill>
                <a:latin typeface="Calibri"/>
                <a:cs typeface="Calibri"/>
              </a:rPr>
              <a:t> </a:t>
            </a:r>
            <a:r>
              <a:rPr sz="1400" dirty="0">
                <a:solidFill>
                  <a:srgbClr val="28817A"/>
                </a:solidFill>
                <a:latin typeface="Calibri"/>
                <a:cs typeface="Calibri"/>
              </a:rPr>
              <a:t>and</a:t>
            </a:r>
            <a:r>
              <a:rPr sz="1400" spc="5" dirty="0">
                <a:solidFill>
                  <a:srgbClr val="28817A"/>
                </a:solidFill>
                <a:latin typeface="Calibri"/>
                <a:cs typeface="Calibri"/>
              </a:rPr>
              <a:t> </a:t>
            </a:r>
            <a:r>
              <a:rPr sz="1400" spc="-5" dirty="0">
                <a:solidFill>
                  <a:srgbClr val="28817A"/>
                </a:solidFill>
                <a:latin typeface="Calibri"/>
                <a:cs typeface="Calibri"/>
              </a:rPr>
              <a:t>J.</a:t>
            </a:r>
            <a:r>
              <a:rPr sz="1400" spc="10" dirty="0">
                <a:solidFill>
                  <a:srgbClr val="28817A"/>
                </a:solidFill>
                <a:latin typeface="Calibri"/>
                <a:cs typeface="Calibri"/>
              </a:rPr>
              <a:t> </a:t>
            </a:r>
            <a:r>
              <a:rPr sz="1400" spc="-5" dirty="0">
                <a:solidFill>
                  <a:srgbClr val="28817A"/>
                </a:solidFill>
                <a:latin typeface="Calibri"/>
                <a:cs typeface="Calibri"/>
              </a:rPr>
              <a:t>Reynar.</a:t>
            </a:r>
            <a:r>
              <a:rPr sz="1400" spc="10" dirty="0">
                <a:solidFill>
                  <a:srgbClr val="28817A"/>
                </a:solidFill>
                <a:latin typeface="Calibri"/>
                <a:cs typeface="Calibri"/>
              </a:rPr>
              <a:t> </a:t>
            </a:r>
            <a:r>
              <a:rPr sz="1400" spc="-5" dirty="0">
                <a:solidFill>
                  <a:srgbClr val="28817A"/>
                </a:solidFill>
                <a:latin typeface="Calibri"/>
                <a:cs typeface="Calibri"/>
              </a:rPr>
              <a:t>2008.</a:t>
            </a:r>
            <a:r>
              <a:rPr sz="1400" spc="25" dirty="0">
                <a:solidFill>
                  <a:srgbClr val="28817A"/>
                </a:solidFill>
                <a:latin typeface="Calibri"/>
                <a:cs typeface="Calibri"/>
              </a:rPr>
              <a:t> </a:t>
            </a:r>
            <a:r>
              <a:rPr sz="1400" spc="-5" dirty="0">
                <a:solidFill>
                  <a:srgbClr val="28817A"/>
                </a:solidFill>
                <a:latin typeface="Calibri"/>
                <a:cs typeface="Calibri"/>
              </a:rPr>
              <a:t>Building</a:t>
            </a:r>
            <a:r>
              <a:rPr sz="1400" spc="5" dirty="0">
                <a:solidFill>
                  <a:srgbClr val="28817A"/>
                </a:solidFill>
                <a:latin typeface="Calibri"/>
                <a:cs typeface="Calibri"/>
              </a:rPr>
              <a:t> </a:t>
            </a:r>
            <a:r>
              <a:rPr sz="1400" dirty="0">
                <a:solidFill>
                  <a:srgbClr val="28817A"/>
                </a:solidFill>
                <a:latin typeface="Calibri"/>
                <a:cs typeface="Calibri"/>
              </a:rPr>
              <a:t>a </a:t>
            </a:r>
            <a:r>
              <a:rPr sz="1400" spc="-305" dirty="0">
                <a:solidFill>
                  <a:srgbClr val="28817A"/>
                </a:solidFill>
                <a:latin typeface="Calibri"/>
                <a:cs typeface="Calibri"/>
              </a:rPr>
              <a:t> </a:t>
            </a:r>
            <a:r>
              <a:rPr sz="1400" spc="-5" dirty="0">
                <a:solidFill>
                  <a:srgbClr val="28817A"/>
                </a:solidFill>
                <a:latin typeface="Calibri"/>
                <a:cs typeface="Calibri"/>
              </a:rPr>
              <a:t>Sentiment</a:t>
            </a:r>
            <a:r>
              <a:rPr sz="1400" dirty="0">
                <a:solidFill>
                  <a:srgbClr val="28817A"/>
                </a:solidFill>
                <a:latin typeface="Calibri"/>
                <a:cs typeface="Calibri"/>
              </a:rPr>
              <a:t> </a:t>
            </a:r>
            <a:r>
              <a:rPr sz="1400" spc="-5" dirty="0">
                <a:solidFill>
                  <a:srgbClr val="28817A"/>
                </a:solidFill>
                <a:latin typeface="Calibri"/>
                <a:cs typeface="Calibri"/>
              </a:rPr>
              <a:t>Summarizer</a:t>
            </a:r>
            <a:r>
              <a:rPr sz="1400" dirty="0">
                <a:solidFill>
                  <a:srgbClr val="28817A"/>
                </a:solidFill>
                <a:latin typeface="Calibri"/>
                <a:cs typeface="Calibri"/>
              </a:rPr>
              <a:t> </a:t>
            </a:r>
            <a:r>
              <a:rPr sz="1400" spc="-5" dirty="0">
                <a:solidFill>
                  <a:srgbClr val="28817A"/>
                </a:solidFill>
                <a:latin typeface="Calibri"/>
                <a:cs typeface="Calibri"/>
              </a:rPr>
              <a:t>for</a:t>
            </a:r>
            <a:r>
              <a:rPr sz="1400" dirty="0">
                <a:solidFill>
                  <a:srgbClr val="28817A"/>
                </a:solidFill>
                <a:latin typeface="Calibri"/>
                <a:cs typeface="Calibri"/>
              </a:rPr>
              <a:t> </a:t>
            </a:r>
            <a:r>
              <a:rPr sz="1400" spc="-5" dirty="0">
                <a:solidFill>
                  <a:srgbClr val="28817A"/>
                </a:solidFill>
                <a:latin typeface="Calibri"/>
                <a:cs typeface="Calibri"/>
              </a:rPr>
              <a:t>Local</a:t>
            </a:r>
            <a:r>
              <a:rPr sz="1400" dirty="0">
                <a:solidFill>
                  <a:srgbClr val="28817A"/>
                </a:solidFill>
                <a:latin typeface="Calibri"/>
                <a:cs typeface="Calibri"/>
              </a:rPr>
              <a:t> Service</a:t>
            </a:r>
            <a:r>
              <a:rPr sz="1400" spc="5" dirty="0">
                <a:solidFill>
                  <a:srgbClr val="28817A"/>
                </a:solidFill>
                <a:latin typeface="Calibri"/>
                <a:cs typeface="Calibri"/>
              </a:rPr>
              <a:t> </a:t>
            </a:r>
            <a:r>
              <a:rPr sz="1400" spc="-5" dirty="0">
                <a:solidFill>
                  <a:srgbClr val="28817A"/>
                </a:solidFill>
                <a:latin typeface="Calibri"/>
                <a:cs typeface="Calibri"/>
              </a:rPr>
              <a:t>Reviews.</a:t>
            </a:r>
            <a:r>
              <a:rPr sz="1400" spc="10" dirty="0">
                <a:solidFill>
                  <a:srgbClr val="28817A"/>
                </a:solidFill>
                <a:latin typeface="Calibri"/>
                <a:cs typeface="Calibri"/>
              </a:rPr>
              <a:t> </a:t>
            </a:r>
            <a:r>
              <a:rPr sz="1400" spc="-5" dirty="0">
                <a:solidFill>
                  <a:srgbClr val="28817A"/>
                </a:solidFill>
                <a:latin typeface="Calibri"/>
                <a:cs typeface="Calibri"/>
              </a:rPr>
              <a:t>WWW</a:t>
            </a:r>
            <a:r>
              <a:rPr sz="1400" dirty="0">
                <a:solidFill>
                  <a:srgbClr val="28817A"/>
                </a:solidFill>
                <a:latin typeface="Calibri"/>
                <a:cs typeface="Calibri"/>
              </a:rPr>
              <a:t> </a:t>
            </a:r>
            <a:r>
              <a:rPr sz="1400" spc="-5" dirty="0">
                <a:solidFill>
                  <a:srgbClr val="28817A"/>
                </a:solidFill>
                <a:latin typeface="Calibri"/>
                <a:cs typeface="Calibri"/>
              </a:rPr>
              <a:t>Workshop</a:t>
            </a:r>
            <a:endParaRPr sz="140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7063740" cy="513080"/>
          </a:xfrm>
          <a:prstGeom prst="rect">
            <a:avLst/>
          </a:prstGeom>
        </p:spPr>
        <p:txBody>
          <a:bodyPr vert="horz" wrap="square" lIns="0" tIns="12700" rIns="0" bIns="0" rtlCol="0">
            <a:spAutoFit/>
          </a:bodyPr>
          <a:lstStyle/>
          <a:p>
            <a:pPr marL="12700">
              <a:lnSpc>
                <a:spcPct val="100000"/>
              </a:lnSpc>
              <a:spcBef>
                <a:spcPts val="100"/>
              </a:spcBef>
            </a:pPr>
            <a:r>
              <a:rPr spc="-5" dirty="0"/>
              <a:t>Results </a:t>
            </a:r>
            <a:r>
              <a:rPr dirty="0"/>
              <a:t>of</a:t>
            </a:r>
            <a:r>
              <a:rPr spc="-5" dirty="0"/>
              <a:t> </a:t>
            </a:r>
            <a:r>
              <a:rPr spc="-114" dirty="0"/>
              <a:t>Blair-­‐Goldensohn</a:t>
            </a:r>
            <a:r>
              <a:rPr spc="10" dirty="0"/>
              <a:t> </a:t>
            </a:r>
            <a:r>
              <a:rPr spc="-5" dirty="0"/>
              <a:t>et al. method</a:t>
            </a:r>
          </a:p>
        </p:txBody>
      </p:sp>
      <p:sp>
        <p:nvSpPr>
          <p:cNvPr id="7" name="object 7"/>
          <p:cNvSpPr txBox="1"/>
          <p:nvPr/>
        </p:nvSpPr>
        <p:spPr>
          <a:xfrm>
            <a:off x="383539" y="1337309"/>
            <a:ext cx="7181850" cy="3703320"/>
          </a:xfrm>
          <a:prstGeom prst="rect">
            <a:avLst/>
          </a:prstGeom>
        </p:spPr>
        <p:txBody>
          <a:bodyPr vert="horz" wrap="square" lIns="0" tIns="35560" rIns="0" bIns="0" rtlCol="0">
            <a:spAutoFit/>
          </a:bodyPr>
          <a:lstStyle/>
          <a:p>
            <a:pPr marL="12700">
              <a:lnSpc>
                <a:spcPct val="100000"/>
              </a:lnSpc>
              <a:spcBef>
                <a:spcPts val="280"/>
              </a:spcBef>
            </a:pPr>
            <a:r>
              <a:rPr sz="2000" spc="-5" dirty="0">
                <a:latin typeface="Calibri"/>
                <a:cs typeface="Calibri"/>
              </a:rPr>
              <a:t>Rooms</a:t>
            </a:r>
            <a:r>
              <a:rPr sz="2000" spc="5" dirty="0">
                <a:latin typeface="Calibri"/>
                <a:cs typeface="Calibri"/>
              </a:rPr>
              <a:t> </a:t>
            </a:r>
            <a:r>
              <a:rPr sz="2000" spc="-5" dirty="0">
                <a:latin typeface="Calibri"/>
                <a:cs typeface="Calibri"/>
              </a:rPr>
              <a:t>(3/5 stars, 41 comments)</a:t>
            </a:r>
            <a:endParaRPr sz="2000">
              <a:latin typeface="Calibri"/>
              <a:cs typeface="Calibri"/>
            </a:endParaRPr>
          </a:p>
          <a:p>
            <a:pPr marL="469900">
              <a:lnSpc>
                <a:spcPct val="100000"/>
              </a:lnSpc>
              <a:spcBef>
                <a:spcPts val="180"/>
              </a:spcBef>
            </a:pPr>
            <a:r>
              <a:rPr sz="2000" spc="-5" dirty="0">
                <a:solidFill>
                  <a:srgbClr val="008000"/>
                </a:solidFill>
                <a:latin typeface="Calibri"/>
                <a:cs typeface="Calibri"/>
              </a:rPr>
              <a:t>(+)</a:t>
            </a:r>
            <a:r>
              <a:rPr sz="2000" spc="-95" dirty="0">
                <a:solidFill>
                  <a:srgbClr val="008000"/>
                </a:solidFill>
                <a:latin typeface="Calibri"/>
                <a:cs typeface="Calibri"/>
              </a:rPr>
              <a:t> </a:t>
            </a:r>
            <a:r>
              <a:rPr sz="1600" dirty="0">
                <a:solidFill>
                  <a:srgbClr val="008F00"/>
                </a:solidFill>
                <a:latin typeface="Calibri"/>
                <a:cs typeface="Calibri"/>
              </a:rPr>
              <a:t>The</a:t>
            </a:r>
            <a:r>
              <a:rPr sz="1600" spc="5" dirty="0">
                <a:solidFill>
                  <a:srgbClr val="008F00"/>
                </a:solidFill>
                <a:latin typeface="Calibri"/>
                <a:cs typeface="Calibri"/>
              </a:rPr>
              <a:t> </a:t>
            </a:r>
            <a:r>
              <a:rPr sz="1600" spc="-5" dirty="0">
                <a:solidFill>
                  <a:srgbClr val="008F00"/>
                </a:solidFill>
                <a:latin typeface="Calibri"/>
                <a:cs typeface="Calibri"/>
              </a:rPr>
              <a:t>room</a:t>
            </a:r>
            <a:r>
              <a:rPr sz="1600" dirty="0">
                <a:solidFill>
                  <a:srgbClr val="008F00"/>
                </a:solidFill>
                <a:latin typeface="Calibri"/>
                <a:cs typeface="Calibri"/>
              </a:rPr>
              <a:t> </a:t>
            </a:r>
            <a:r>
              <a:rPr sz="1600" spc="-5" dirty="0">
                <a:solidFill>
                  <a:srgbClr val="008F00"/>
                </a:solidFill>
                <a:latin typeface="Calibri"/>
                <a:cs typeface="Calibri"/>
              </a:rPr>
              <a:t>was</a:t>
            </a:r>
            <a:r>
              <a:rPr sz="1600" spc="5" dirty="0">
                <a:solidFill>
                  <a:srgbClr val="008F00"/>
                </a:solidFill>
                <a:latin typeface="Calibri"/>
                <a:cs typeface="Calibri"/>
              </a:rPr>
              <a:t> </a:t>
            </a:r>
            <a:r>
              <a:rPr sz="1600" dirty="0">
                <a:solidFill>
                  <a:srgbClr val="008F00"/>
                </a:solidFill>
                <a:latin typeface="Calibri"/>
                <a:cs typeface="Calibri"/>
              </a:rPr>
              <a:t>clean and</a:t>
            </a:r>
            <a:r>
              <a:rPr sz="1600" spc="5" dirty="0">
                <a:solidFill>
                  <a:srgbClr val="008F00"/>
                </a:solidFill>
                <a:latin typeface="Calibri"/>
                <a:cs typeface="Calibri"/>
              </a:rPr>
              <a:t> </a:t>
            </a:r>
            <a:r>
              <a:rPr sz="1600" spc="-5" dirty="0">
                <a:solidFill>
                  <a:srgbClr val="008F00"/>
                </a:solidFill>
                <a:latin typeface="Calibri"/>
                <a:cs typeface="Calibri"/>
              </a:rPr>
              <a:t>everything</a:t>
            </a:r>
            <a:r>
              <a:rPr sz="1600" dirty="0">
                <a:solidFill>
                  <a:srgbClr val="008F00"/>
                </a:solidFill>
                <a:latin typeface="Calibri"/>
                <a:cs typeface="Calibri"/>
              </a:rPr>
              <a:t> </a:t>
            </a:r>
            <a:r>
              <a:rPr sz="1600" spc="-5" dirty="0">
                <a:solidFill>
                  <a:srgbClr val="008F00"/>
                </a:solidFill>
                <a:latin typeface="Calibri"/>
                <a:cs typeface="Calibri"/>
              </a:rPr>
              <a:t>worked</a:t>
            </a:r>
            <a:r>
              <a:rPr sz="1600" spc="5" dirty="0">
                <a:solidFill>
                  <a:srgbClr val="008F00"/>
                </a:solidFill>
                <a:latin typeface="Calibri"/>
                <a:cs typeface="Calibri"/>
              </a:rPr>
              <a:t> </a:t>
            </a:r>
            <a:r>
              <a:rPr sz="1600" spc="-5" dirty="0">
                <a:solidFill>
                  <a:srgbClr val="008F00"/>
                </a:solidFill>
                <a:latin typeface="Calibri"/>
                <a:cs typeface="Calibri"/>
              </a:rPr>
              <a:t>fine</a:t>
            </a:r>
            <a:r>
              <a:rPr sz="1600" dirty="0">
                <a:solidFill>
                  <a:srgbClr val="008F00"/>
                </a:solidFill>
                <a:latin typeface="Calibri"/>
                <a:cs typeface="Calibri"/>
              </a:rPr>
              <a:t> – even the</a:t>
            </a:r>
            <a:r>
              <a:rPr sz="1600" spc="5" dirty="0">
                <a:solidFill>
                  <a:srgbClr val="008F00"/>
                </a:solidFill>
                <a:latin typeface="Calibri"/>
                <a:cs typeface="Calibri"/>
              </a:rPr>
              <a:t> </a:t>
            </a:r>
            <a:r>
              <a:rPr sz="1600" spc="-5" dirty="0">
                <a:solidFill>
                  <a:srgbClr val="008F00"/>
                </a:solidFill>
                <a:latin typeface="Calibri"/>
                <a:cs typeface="Calibri"/>
              </a:rPr>
              <a:t>water</a:t>
            </a:r>
            <a:r>
              <a:rPr sz="1600" dirty="0">
                <a:solidFill>
                  <a:srgbClr val="008F00"/>
                </a:solidFill>
                <a:latin typeface="Calibri"/>
                <a:cs typeface="Calibri"/>
              </a:rPr>
              <a:t> </a:t>
            </a:r>
            <a:r>
              <a:rPr sz="1600" spc="-5" dirty="0">
                <a:solidFill>
                  <a:srgbClr val="008F00"/>
                </a:solidFill>
                <a:latin typeface="Calibri"/>
                <a:cs typeface="Calibri"/>
              </a:rPr>
              <a:t>pressure</a:t>
            </a:r>
            <a:r>
              <a:rPr sz="1600" spc="5" dirty="0">
                <a:solidFill>
                  <a:srgbClr val="008F00"/>
                </a:solidFill>
                <a:latin typeface="Calibri"/>
                <a:cs typeface="Calibri"/>
              </a:rPr>
              <a:t> </a:t>
            </a:r>
            <a:r>
              <a:rPr sz="1600" spc="-5" dirty="0">
                <a:solidFill>
                  <a:srgbClr val="008F00"/>
                </a:solidFill>
                <a:latin typeface="Calibri"/>
                <a:cs typeface="Calibri"/>
              </a:rPr>
              <a:t>.</a:t>
            </a:r>
            <a:r>
              <a:rPr sz="1600" spc="-5" dirty="0">
                <a:latin typeface="Calibri"/>
                <a:cs typeface="Calibri"/>
              </a:rPr>
              <a:t>..</a:t>
            </a:r>
            <a:endParaRPr sz="1600">
              <a:latin typeface="Calibri"/>
              <a:cs typeface="Calibri"/>
            </a:endParaRPr>
          </a:p>
          <a:p>
            <a:pPr marL="469900">
              <a:lnSpc>
                <a:spcPct val="100000"/>
              </a:lnSpc>
              <a:spcBef>
                <a:spcPts val="300"/>
              </a:spcBef>
            </a:pPr>
            <a:r>
              <a:rPr sz="2000" spc="-5" dirty="0">
                <a:solidFill>
                  <a:srgbClr val="008000"/>
                </a:solidFill>
                <a:latin typeface="Calibri"/>
                <a:cs typeface="Calibri"/>
              </a:rPr>
              <a:t>(+) </a:t>
            </a:r>
            <a:r>
              <a:rPr sz="1600" spc="-5" dirty="0">
                <a:solidFill>
                  <a:srgbClr val="008F00"/>
                </a:solidFill>
                <a:latin typeface="Calibri"/>
                <a:cs typeface="Calibri"/>
              </a:rPr>
              <a:t>We</a:t>
            </a:r>
            <a:r>
              <a:rPr sz="1600" dirty="0">
                <a:solidFill>
                  <a:srgbClr val="008F00"/>
                </a:solidFill>
                <a:latin typeface="Calibri"/>
                <a:cs typeface="Calibri"/>
              </a:rPr>
              <a:t> </a:t>
            </a:r>
            <a:r>
              <a:rPr sz="1600" spc="-5" dirty="0">
                <a:solidFill>
                  <a:srgbClr val="008F00"/>
                </a:solidFill>
                <a:latin typeface="Calibri"/>
                <a:cs typeface="Calibri"/>
              </a:rPr>
              <a:t>went </a:t>
            </a:r>
            <a:r>
              <a:rPr sz="1600" dirty="0">
                <a:solidFill>
                  <a:srgbClr val="008F00"/>
                </a:solidFill>
                <a:latin typeface="Calibri"/>
                <a:cs typeface="Calibri"/>
              </a:rPr>
              <a:t>because </a:t>
            </a:r>
            <a:r>
              <a:rPr sz="1600" spc="-5" dirty="0">
                <a:solidFill>
                  <a:srgbClr val="008F00"/>
                </a:solidFill>
                <a:latin typeface="Calibri"/>
                <a:cs typeface="Calibri"/>
              </a:rPr>
              <a:t>of </a:t>
            </a:r>
            <a:r>
              <a:rPr sz="1600" dirty="0">
                <a:solidFill>
                  <a:srgbClr val="008F00"/>
                </a:solidFill>
                <a:latin typeface="Calibri"/>
                <a:cs typeface="Calibri"/>
              </a:rPr>
              <a:t>the </a:t>
            </a:r>
            <a:r>
              <a:rPr sz="1600" spc="-5" dirty="0">
                <a:solidFill>
                  <a:srgbClr val="008F00"/>
                </a:solidFill>
                <a:latin typeface="Calibri"/>
                <a:cs typeface="Calibri"/>
              </a:rPr>
              <a:t>free room</a:t>
            </a:r>
            <a:r>
              <a:rPr sz="1600" dirty="0">
                <a:solidFill>
                  <a:srgbClr val="008F00"/>
                </a:solidFill>
                <a:latin typeface="Calibri"/>
                <a:cs typeface="Calibri"/>
              </a:rPr>
              <a:t> and </a:t>
            </a:r>
            <a:r>
              <a:rPr sz="1600" spc="-5" dirty="0">
                <a:solidFill>
                  <a:srgbClr val="008F00"/>
                </a:solidFill>
                <a:latin typeface="Calibri"/>
                <a:cs typeface="Calibri"/>
              </a:rPr>
              <a:t>was </a:t>
            </a:r>
            <a:r>
              <a:rPr sz="1600" dirty="0">
                <a:solidFill>
                  <a:srgbClr val="008F00"/>
                </a:solidFill>
                <a:latin typeface="Calibri"/>
                <a:cs typeface="Calibri"/>
              </a:rPr>
              <a:t>pleasantly pleased</a:t>
            </a:r>
            <a:r>
              <a:rPr sz="1600" spc="-5" dirty="0">
                <a:solidFill>
                  <a:srgbClr val="008F00"/>
                </a:solidFill>
                <a:latin typeface="Calibri"/>
                <a:cs typeface="Calibri"/>
              </a:rPr>
              <a:t> ...</a:t>
            </a:r>
            <a:endParaRPr sz="1600">
              <a:latin typeface="Calibri"/>
              <a:cs typeface="Calibri"/>
            </a:endParaRPr>
          </a:p>
          <a:p>
            <a:pPr marL="469900">
              <a:lnSpc>
                <a:spcPct val="100000"/>
              </a:lnSpc>
              <a:spcBef>
                <a:spcPts val="200"/>
              </a:spcBef>
            </a:pPr>
            <a:r>
              <a:rPr sz="2000" spc="-254" dirty="0">
                <a:solidFill>
                  <a:srgbClr val="0000FF"/>
                </a:solidFill>
                <a:latin typeface="Calibri"/>
                <a:cs typeface="Calibri"/>
              </a:rPr>
              <a:t>(-­‐</a:t>
            </a:r>
            <a:r>
              <a:rPr sz="2000" spc="-245" dirty="0">
                <a:solidFill>
                  <a:srgbClr val="0000FF"/>
                </a:solidFill>
                <a:latin typeface="Calibri"/>
                <a:cs typeface="Calibri"/>
              </a:rPr>
              <a:t>)</a:t>
            </a:r>
            <a:r>
              <a:rPr sz="2000" dirty="0">
                <a:solidFill>
                  <a:srgbClr val="0000FF"/>
                </a:solidFill>
                <a:latin typeface="Calibri"/>
                <a:cs typeface="Calibri"/>
              </a:rPr>
              <a:t> </a:t>
            </a:r>
            <a:r>
              <a:rPr sz="1600" dirty="0">
                <a:solidFill>
                  <a:srgbClr val="0433FF"/>
                </a:solidFill>
                <a:latin typeface="Calibri"/>
                <a:cs typeface="Calibri"/>
              </a:rPr>
              <a:t>…the </a:t>
            </a:r>
            <a:r>
              <a:rPr sz="1600" spc="-5" dirty="0">
                <a:solidFill>
                  <a:srgbClr val="0433FF"/>
                </a:solidFill>
                <a:latin typeface="Calibri"/>
                <a:cs typeface="Calibri"/>
              </a:rPr>
              <a:t>wor</a:t>
            </a:r>
            <a:r>
              <a:rPr sz="1600" dirty="0">
                <a:solidFill>
                  <a:srgbClr val="0433FF"/>
                </a:solidFill>
                <a:latin typeface="Calibri"/>
                <a:cs typeface="Calibri"/>
              </a:rPr>
              <a:t>st h</a:t>
            </a:r>
            <a:r>
              <a:rPr sz="1600" spc="-5" dirty="0">
                <a:solidFill>
                  <a:srgbClr val="0433FF"/>
                </a:solidFill>
                <a:latin typeface="Calibri"/>
                <a:cs typeface="Calibri"/>
              </a:rPr>
              <a:t>o</a:t>
            </a:r>
            <a:r>
              <a:rPr sz="1600" dirty="0">
                <a:solidFill>
                  <a:srgbClr val="0433FF"/>
                </a:solidFill>
                <a:latin typeface="Calibri"/>
                <a:cs typeface="Calibri"/>
              </a:rPr>
              <a:t>t</a:t>
            </a:r>
            <a:r>
              <a:rPr sz="1600" spc="-5" dirty="0">
                <a:solidFill>
                  <a:srgbClr val="0433FF"/>
                </a:solidFill>
                <a:latin typeface="Calibri"/>
                <a:cs typeface="Calibri"/>
              </a:rPr>
              <a:t>e</a:t>
            </a:r>
            <a:r>
              <a:rPr sz="1600" dirty="0">
                <a:solidFill>
                  <a:srgbClr val="0433FF"/>
                </a:solidFill>
                <a:latin typeface="Calibri"/>
                <a:cs typeface="Calibri"/>
              </a:rPr>
              <a:t>l I had ever sta</a:t>
            </a:r>
            <a:r>
              <a:rPr sz="1600" spc="-5" dirty="0">
                <a:solidFill>
                  <a:srgbClr val="0433FF"/>
                </a:solidFill>
                <a:latin typeface="Calibri"/>
                <a:cs typeface="Calibri"/>
              </a:rPr>
              <a:t>y</a:t>
            </a:r>
            <a:r>
              <a:rPr sz="1600" dirty="0">
                <a:solidFill>
                  <a:srgbClr val="0433FF"/>
                </a:solidFill>
                <a:latin typeface="Calibri"/>
                <a:cs typeface="Calibri"/>
              </a:rPr>
              <a:t>ed at </a:t>
            </a:r>
            <a:r>
              <a:rPr sz="1600" spc="-5" dirty="0">
                <a:solidFill>
                  <a:srgbClr val="0433FF"/>
                </a:solidFill>
                <a:latin typeface="Calibri"/>
                <a:cs typeface="Calibri"/>
              </a:rPr>
              <a:t>..</a:t>
            </a:r>
            <a:r>
              <a:rPr sz="1600" dirty="0">
                <a:solidFill>
                  <a:srgbClr val="0433FF"/>
                </a:solidFill>
                <a:latin typeface="Calibri"/>
                <a:cs typeface="Calibri"/>
              </a:rPr>
              <a:t>.</a:t>
            </a:r>
            <a:endParaRPr sz="1600">
              <a:latin typeface="Calibri"/>
              <a:cs typeface="Calibri"/>
            </a:endParaRPr>
          </a:p>
          <a:p>
            <a:pPr marL="12700">
              <a:lnSpc>
                <a:spcPct val="100000"/>
              </a:lnSpc>
              <a:spcBef>
                <a:spcPts val="200"/>
              </a:spcBef>
            </a:pPr>
            <a:r>
              <a:rPr sz="2000" spc="-5" dirty="0">
                <a:latin typeface="Calibri"/>
                <a:cs typeface="Calibri"/>
              </a:rPr>
              <a:t>Service</a:t>
            </a:r>
            <a:r>
              <a:rPr sz="2000" spc="5" dirty="0">
                <a:latin typeface="Calibri"/>
                <a:cs typeface="Calibri"/>
              </a:rPr>
              <a:t> </a:t>
            </a:r>
            <a:r>
              <a:rPr sz="2000" spc="-5" dirty="0">
                <a:latin typeface="Calibri"/>
                <a:cs typeface="Calibri"/>
              </a:rPr>
              <a:t>(3/5 stars,</a:t>
            </a:r>
            <a:r>
              <a:rPr sz="2000" dirty="0">
                <a:latin typeface="Calibri"/>
                <a:cs typeface="Calibri"/>
              </a:rPr>
              <a:t> </a:t>
            </a:r>
            <a:r>
              <a:rPr sz="2000" spc="-5" dirty="0">
                <a:latin typeface="Calibri"/>
                <a:cs typeface="Calibri"/>
              </a:rPr>
              <a:t>31</a:t>
            </a:r>
            <a:r>
              <a:rPr sz="2000" dirty="0">
                <a:latin typeface="Calibri"/>
                <a:cs typeface="Calibri"/>
              </a:rPr>
              <a:t> </a:t>
            </a:r>
            <a:r>
              <a:rPr sz="2000" spc="-5" dirty="0">
                <a:latin typeface="Calibri"/>
                <a:cs typeface="Calibri"/>
              </a:rPr>
              <a:t>comments)</a:t>
            </a:r>
            <a:endParaRPr sz="2000">
              <a:latin typeface="Calibri"/>
              <a:cs typeface="Calibri"/>
            </a:endParaRPr>
          </a:p>
          <a:p>
            <a:pPr marL="469900">
              <a:lnSpc>
                <a:spcPct val="100000"/>
              </a:lnSpc>
              <a:spcBef>
                <a:spcPts val="300"/>
              </a:spcBef>
            </a:pPr>
            <a:r>
              <a:rPr sz="2000" spc="-5" dirty="0">
                <a:solidFill>
                  <a:srgbClr val="008000"/>
                </a:solidFill>
                <a:latin typeface="Calibri"/>
                <a:cs typeface="Calibri"/>
              </a:rPr>
              <a:t>(+)</a:t>
            </a:r>
            <a:r>
              <a:rPr sz="2000" dirty="0">
                <a:solidFill>
                  <a:srgbClr val="008000"/>
                </a:solidFill>
                <a:latin typeface="Calibri"/>
                <a:cs typeface="Calibri"/>
              </a:rPr>
              <a:t> </a:t>
            </a:r>
            <a:r>
              <a:rPr sz="1600" spc="-5" dirty="0">
                <a:solidFill>
                  <a:srgbClr val="008F00"/>
                </a:solidFill>
                <a:latin typeface="Calibri"/>
                <a:cs typeface="Calibri"/>
              </a:rPr>
              <a:t>Upon</a:t>
            </a:r>
            <a:r>
              <a:rPr sz="1600" spc="5" dirty="0">
                <a:solidFill>
                  <a:srgbClr val="008F00"/>
                </a:solidFill>
                <a:latin typeface="Calibri"/>
                <a:cs typeface="Calibri"/>
              </a:rPr>
              <a:t> </a:t>
            </a:r>
            <a:r>
              <a:rPr sz="1600" dirty="0">
                <a:solidFill>
                  <a:srgbClr val="008F00"/>
                </a:solidFill>
                <a:latin typeface="Calibri"/>
                <a:cs typeface="Calibri"/>
              </a:rPr>
              <a:t>checking</a:t>
            </a:r>
            <a:r>
              <a:rPr sz="1600" spc="5" dirty="0">
                <a:solidFill>
                  <a:srgbClr val="008F00"/>
                </a:solidFill>
                <a:latin typeface="Calibri"/>
                <a:cs typeface="Calibri"/>
              </a:rPr>
              <a:t> </a:t>
            </a:r>
            <a:r>
              <a:rPr sz="1600" spc="-5" dirty="0">
                <a:solidFill>
                  <a:srgbClr val="008F00"/>
                </a:solidFill>
                <a:latin typeface="Calibri"/>
                <a:cs typeface="Calibri"/>
              </a:rPr>
              <a:t>out</a:t>
            </a:r>
            <a:r>
              <a:rPr sz="1600" dirty="0">
                <a:solidFill>
                  <a:srgbClr val="008F00"/>
                </a:solidFill>
                <a:latin typeface="Calibri"/>
                <a:cs typeface="Calibri"/>
              </a:rPr>
              <a:t> </a:t>
            </a:r>
            <a:r>
              <a:rPr sz="1600" spc="-5" dirty="0">
                <a:solidFill>
                  <a:srgbClr val="008F00"/>
                </a:solidFill>
                <a:latin typeface="Calibri"/>
                <a:cs typeface="Calibri"/>
              </a:rPr>
              <a:t>another</a:t>
            </a:r>
            <a:r>
              <a:rPr sz="1600" spc="5" dirty="0">
                <a:solidFill>
                  <a:srgbClr val="008F00"/>
                </a:solidFill>
                <a:latin typeface="Calibri"/>
                <a:cs typeface="Calibri"/>
              </a:rPr>
              <a:t> </a:t>
            </a:r>
            <a:r>
              <a:rPr sz="1600" spc="-5" dirty="0">
                <a:solidFill>
                  <a:srgbClr val="008F00"/>
                </a:solidFill>
                <a:latin typeface="Calibri"/>
                <a:cs typeface="Calibri"/>
              </a:rPr>
              <a:t>couple</a:t>
            </a:r>
            <a:r>
              <a:rPr sz="1600" spc="5" dirty="0">
                <a:solidFill>
                  <a:srgbClr val="008F00"/>
                </a:solidFill>
                <a:latin typeface="Calibri"/>
                <a:cs typeface="Calibri"/>
              </a:rPr>
              <a:t> </a:t>
            </a:r>
            <a:r>
              <a:rPr sz="1600" spc="-5" dirty="0">
                <a:solidFill>
                  <a:srgbClr val="008F00"/>
                </a:solidFill>
                <a:latin typeface="Calibri"/>
                <a:cs typeface="Calibri"/>
              </a:rPr>
              <a:t>was</a:t>
            </a:r>
            <a:r>
              <a:rPr sz="1600" dirty="0">
                <a:solidFill>
                  <a:srgbClr val="008F00"/>
                </a:solidFill>
                <a:latin typeface="Calibri"/>
                <a:cs typeface="Calibri"/>
              </a:rPr>
              <a:t> checking</a:t>
            </a:r>
            <a:r>
              <a:rPr sz="1600" spc="5" dirty="0">
                <a:solidFill>
                  <a:srgbClr val="008F00"/>
                </a:solidFill>
                <a:latin typeface="Calibri"/>
                <a:cs typeface="Calibri"/>
              </a:rPr>
              <a:t> </a:t>
            </a:r>
            <a:r>
              <a:rPr sz="1600" spc="-5" dirty="0">
                <a:solidFill>
                  <a:srgbClr val="008F00"/>
                </a:solidFill>
                <a:latin typeface="Calibri"/>
                <a:cs typeface="Calibri"/>
              </a:rPr>
              <a:t>early</a:t>
            </a:r>
            <a:r>
              <a:rPr sz="1600" spc="5" dirty="0">
                <a:solidFill>
                  <a:srgbClr val="008F00"/>
                </a:solidFill>
                <a:latin typeface="Calibri"/>
                <a:cs typeface="Calibri"/>
              </a:rPr>
              <a:t> </a:t>
            </a:r>
            <a:r>
              <a:rPr sz="1600" dirty="0">
                <a:solidFill>
                  <a:srgbClr val="008F00"/>
                </a:solidFill>
                <a:latin typeface="Calibri"/>
                <a:cs typeface="Calibri"/>
              </a:rPr>
              <a:t>due to</a:t>
            </a:r>
            <a:r>
              <a:rPr sz="1600" spc="5" dirty="0">
                <a:solidFill>
                  <a:srgbClr val="008F00"/>
                </a:solidFill>
                <a:latin typeface="Calibri"/>
                <a:cs typeface="Calibri"/>
              </a:rPr>
              <a:t> </a:t>
            </a:r>
            <a:r>
              <a:rPr sz="1600" dirty="0">
                <a:solidFill>
                  <a:srgbClr val="008F00"/>
                </a:solidFill>
                <a:latin typeface="Calibri"/>
                <a:cs typeface="Calibri"/>
              </a:rPr>
              <a:t>a</a:t>
            </a:r>
            <a:r>
              <a:rPr sz="1600" spc="5" dirty="0">
                <a:solidFill>
                  <a:srgbClr val="008F00"/>
                </a:solidFill>
                <a:latin typeface="Calibri"/>
                <a:cs typeface="Calibri"/>
              </a:rPr>
              <a:t> </a:t>
            </a:r>
            <a:r>
              <a:rPr sz="1600" spc="-5" dirty="0">
                <a:solidFill>
                  <a:srgbClr val="008F00"/>
                </a:solidFill>
                <a:latin typeface="Calibri"/>
                <a:cs typeface="Calibri"/>
              </a:rPr>
              <a:t>problem</a:t>
            </a:r>
            <a:r>
              <a:rPr sz="1600" dirty="0">
                <a:solidFill>
                  <a:srgbClr val="008F00"/>
                </a:solidFill>
                <a:latin typeface="Calibri"/>
                <a:cs typeface="Calibri"/>
              </a:rPr>
              <a:t> </a:t>
            </a:r>
            <a:r>
              <a:rPr sz="1600" spc="-5" dirty="0">
                <a:solidFill>
                  <a:srgbClr val="008F00"/>
                </a:solidFill>
                <a:latin typeface="Calibri"/>
                <a:cs typeface="Calibri"/>
              </a:rPr>
              <a:t>...</a:t>
            </a:r>
            <a:endParaRPr sz="1600">
              <a:latin typeface="Calibri"/>
              <a:cs typeface="Calibri"/>
            </a:endParaRPr>
          </a:p>
          <a:p>
            <a:pPr marL="469900">
              <a:lnSpc>
                <a:spcPct val="100000"/>
              </a:lnSpc>
              <a:spcBef>
                <a:spcPts val="200"/>
              </a:spcBef>
            </a:pPr>
            <a:r>
              <a:rPr sz="2000" spc="-5" dirty="0">
                <a:solidFill>
                  <a:srgbClr val="008000"/>
                </a:solidFill>
                <a:latin typeface="Calibri"/>
                <a:cs typeface="Calibri"/>
              </a:rPr>
              <a:t>(+)</a:t>
            </a:r>
            <a:r>
              <a:rPr sz="2000" dirty="0">
                <a:solidFill>
                  <a:srgbClr val="008000"/>
                </a:solidFill>
                <a:latin typeface="Calibri"/>
                <a:cs typeface="Calibri"/>
              </a:rPr>
              <a:t> </a:t>
            </a:r>
            <a:r>
              <a:rPr sz="1600" spc="-5" dirty="0">
                <a:solidFill>
                  <a:srgbClr val="008F00"/>
                </a:solidFill>
                <a:latin typeface="Calibri"/>
                <a:cs typeface="Calibri"/>
              </a:rPr>
              <a:t>Every</a:t>
            </a:r>
            <a:r>
              <a:rPr sz="1600" spc="5" dirty="0">
                <a:solidFill>
                  <a:srgbClr val="008F00"/>
                </a:solidFill>
                <a:latin typeface="Calibri"/>
                <a:cs typeface="Calibri"/>
              </a:rPr>
              <a:t> </a:t>
            </a:r>
            <a:r>
              <a:rPr sz="1600" dirty="0">
                <a:solidFill>
                  <a:srgbClr val="008F00"/>
                </a:solidFill>
                <a:latin typeface="Calibri"/>
                <a:cs typeface="Calibri"/>
              </a:rPr>
              <a:t>single</a:t>
            </a:r>
            <a:r>
              <a:rPr sz="1600" spc="5" dirty="0">
                <a:solidFill>
                  <a:srgbClr val="008F00"/>
                </a:solidFill>
                <a:latin typeface="Calibri"/>
                <a:cs typeface="Calibri"/>
              </a:rPr>
              <a:t> </a:t>
            </a:r>
            <a:r>
              <a:rPr sz="1600" spc="-5" dirty="0">
                <a:solidFill>
                  <a:srgbClr val="008F00"/>
                </a:solidFill>
                <a:latin typeface="Calibri"/>
                <a:cs typeface="Calibri"/>
              </a:rPr>
              <a:t>hotel</a:t>
            </a:r>
            <a:r>
              <a:rPr sz="1600" dirty="0">
                <a:solidFill>
                  <a:srgbClr val="008F00"/>
                </a:solidFill>
                <a:latin typeface="Calibri"/>
                <a:cs typeface="Calibri"/>
              </a:rPr>
              <a:t> staﬀ</a:t>
            </a:r>
            <a:r>
              <a:rPr sz="1600" spc="5" dirty="0">
                <a:solidFill>
                  <a:srgbClr val="008F00"/>
                </a:solidFill>
                <a:latin typeface="Calibri"/>
                <a:cs typeface="Calibri"/>
              </a:rPr>
              <a:t> </a:t>
            </a:r>
            <a:r>
              <a:rPr sz="1600" dirty="0">
                <a:solidFill>
                  <a:srgbClr val="008F00"/>
                </a:solidFill>
                <a:latin typeface="Calibri"/>
                <a:cs typeface="Calibri"/>
              </a:rPr>
              <a:t>member</a:t>
            </a:r>
            <a:r>
              <a:rPr sz="1600" spc="5" dirty="0">
                <a:solidFill>
                  <a:srgbClr val="008F00"/>
                </a:solidFill>
                <a:latin typeface="Calibri"/>
                <a:cs typeface="Calibri"/>
              </a:rPr>
              <a:t> </a:t>
            </a:r>
            <a:r>
              <a:rPr sz="1600" spc="-5" dirty="0">
                <a:solidFill>
                  <a:srgbClr val="008F00"/>
                </a:solidFill>
                <a:latin typeface="Calibri"/>
                <a:cs typeface="Calibri"/>
              </a:rPr>
              <a:t>treated</a:t>
            </a:r>
            <a:r>
              <a:rPr sz="1600" dirty="0">
                <a:solidFill>
                  <a:srgbClr val="008F00"/>
                </a:solidFill>
                <a:latin typeface="Calibri"/>
                <a:cs typeface="Calibri"/>
              </a:rPr>
              <a:t> us</a:t>
            </a:r>
            <a:r>
              <a:rPr sz="1600" spc="5" dirty="0">
                <a:solidFill>
                  <a:srgbClr val="008F00"/>
                </a:solidFill>
                <a:latin typeface="Calibri"/>
                <a:cs typeface="Calibri"/>
              </a:rPr>
              <a:t> </a:t>
            </a:r>
            <a:r>
              <a:rPr sz="1600" spc="-5" dirty="0">
                <a:solidFill>
                  <a:srgbClr val="008F00"/>
                </a:solidFill>
                <a:latin typeface="Calibri"/>
                <a:cs typeface="Calibri"/>
              </a:rPr>
              <a:t>great</a:t>
            </a:r>
            <a:r>
              <a:rPr sz="1600" dirty="0">
                <a:solidFill>
                  <a:srgbClr val="008F00"/>
                </a:solidFill>
                <a:latin typeface="Calibri"/>
                <a:cs typeface="Calibri"/>
              </a:rPr>
              <a:t> and</a:t>
            </a:r>
            <a:r>
              <a:rPr sz="1600" spc="5" dirty="0">
                <a:solidFill>
                  <a:srgbClr val="008F00"/>
                </a:solidFill>
                <a:latin typeface="Calibri"/>
                <a:cs typeface="Calibri"/>
              </a:rPr>
              <a:t> </a:t>
            </a:r>
            <a:r>
              <a:rPr sz="1600" spc="-5" dirty="0">
                <a:solidFill>
                  <a:srgbClr val="008F00"/>
                </a:solidFill>
                <a:latin typeface="Calibri"/>
                <a:cs typeface="Calibri"/>
              </a:rPr>
              <a:t>answered</a:t>
            </a:r>
            <a:r>
              <a:rPr sz="1600" spc="5" dirty="0">
                <a:solidFill>
                  <a:srgbClr val="008F00"/>
                </a:solidFill>
                <a:latin typeface="Calibri"/>
                <a:cs typeface="Calibri"/>
              </a:rPr>
              <a:t> </a:t>
            </a:r>
            <a:r>
              <a:rPr sz="1600" spc="-5" dirty="0">
                <a:solidFill>
                  <a:srgbClr val="008F00"/>
                </a:solidFill>
                <a:latin typeface="Calibri"/>
                <a:cs typeface="Calibri"/>
              </a:rPr>
              <a:t>every</a:t>
            </a:r>
            <a:r>
              <a:rPr sz="1600" dirty="0">
                <a:solidFill>
                  <a:srgbClr val="008F00"/>
                </a:solidFill>
                <a:latin typeface="Calibri"/>
                <a:cs typeface="Calibri"/>
              </a:rPr>
              <a:t> </a:t>
            </a:r>
            <a:r>
              <a:rPr sz="1600" spc="-5" dirty="0">
                <a:solidFill>
                  <a:srgbClr val="008F00"/>
                </a:solidFill>
                <a:latin typeface="Calibri"/>
                <a:cs typeface="Calibri"/>
              </a:rPr>
              <a:t>...</a:t>
            </a:r>
            <a:endParaRPr sz="1600">
              <a:latin typeface="Calibri"/>
              <a:cs typeface="Calibri"/>
            </a:endParaRPr>
          </a:p>
          <a:p>
            <a:pPr marL="469900">
              <a:lnSpc>
                <a:spcPct val="100000"/>
              </a:lnSpc>
              <a:spcBef>
                <a:spcPts val="300"/>
              </a:spcBef>
            </a:pPr>
            <a:r>
              <a:rPr sz="2000" spc="-254" dirty="0">
                <a:solidFill>
                  <a:srgbClr val="0000FF"/>
                </a:solidFill>
                <a:latin typeface="Calibri"/>
                <a:cs typeface="Calibri"/>
              </a:rPr>
              <a:t>(-­‐</a:t>
            </a:r>
            <a:r>
              <a:rPr sz="2000" spc="-245" dirty="0">
                <a:solidFill>
                  <a:srgbClr val="0000FF"/>
                </a:solidFill>
                <a:latin typeface="Calibri"/>
                <a:cs typeface="Calibri"/>
              </a:rPr>
              <a:t>)</a:t>
            </a:r>
            <a:r>
              <a:rPr sz="2000" dirty="0">
                <a:solidFill>
                  <a:srgbClr val="0000FF"/>
                </a:solidFill>
                <a:latin typeface="Calibri"/>
                <a:cs typeface="Calibri"/>
              </a:rPr>
              <a:t> </a:t>
            </a:r>
            <a:r>
              <a:rPr sz="1600" dirty="0">
                <a:solidFill>
                  <a:srgbClr val="0433FF"/>
                </a:solidFill>
                <a:latin typeface="Calibri"/>
                <a:cs typeface="Calibri"/>
              </a:rPr>
              <a:t>The f</a:t>
            </a:r>
            <a:r>
              <a:rPr sz="1600" spc="-5" dirty="0">
                <a:solidFill>
                  <a:srgbClr val="0433FF"/>
                </a:solidFill>
                <a:latin typeface="Calibri"/>
                <a:cs typeface="Calibri"/>
              </a:rPr>
              <a:t>oo</a:t>
            </a:r>
            <a:r>
              <a:rPr sz="1600" dirty="0">
                <a:solidFill>
                  <a:srgbClr val="0433FF"/>
                </a:solidFill>
                <a:latin typeface="Calibri"/>
                <a:cs typeface="Calibri"/>
              </a:rPr>
              <a:t>d is c</a:t>
            </a:r>
            <a:r>
              <a:rPr sz="1600" spc="-5" dirty="0">
                <a:solidFill>
                  <a:srgbClr val="0433FF"/>
                </a:solidFill>
                <a:latin typeface="Calibri"/>
                <a:cs typeface="Calibri"/>
              </a:rPr>
              <a:t>o</a:t>
            </a:r>
            <a:r>
              <a:rPr sz="1600" dirty="0">
                <a:solidFill>
                  <a:srgbClr val="0433FF"/>
                </a:solidFill>
                <a:latin typeface="Calibri"/>
                <a:cs typeface="Calibri"/>
              </a:rPr>
              <a:t>ld and the se</a:t>
            </a:r>
            <a:r>
              <a:rPr sz="1600" spc="-5" dirty="0">
                <a:solidFill>
                  <a:srgbClr val="0433FF"/>
                </a:solidFill>
                <a:latin typeface="Calibri"/>
                <a:cs typeface="Calibri"/>
              </a:rPr>
              <a:t>r</a:t>
            </a:r>
            <a:r>
              <a:rPr sz="1600" dirty="0">
                <a:solidFill>
                  <a:srgbClr val="0433FF"/>
                </a:solidFill>
                <a:latin typeface="Calibri"/>
                <a:cs typeface="Calibri"/>
              </a:rPr>
              <a:t>vice gives new meaning to SLO</a:t>
            </a:r>
            <a:r>
              <a:rPr sz="1600" spc="-5" dirty="0">
                <a:solidFill>
                  <a:srgbClr val="0433FF"/>
                </a:solidFill>
                <a:latin typeface="Calibri"/>
                <a:cs typeface="Calibri"/>
              </a:rPr>
              <a:t>W</a:t>
            </a:r>
            <a:r>
              <a:rPr sz="1600" dirty="0">
                <a:solidFill>
                  <a:srgbClr val="0433FF"/>
                </a:solidFill>
                <a:latin typeface="Calibri"/>
                <a:cs typeface="Calibri"/>
              </a:rPr>
              <a:t>.</a:t>
            </a:r>
            <a:endParaRPr sz="1600">
              <a:latin typeface="Calibri"/>
              <a:cs typeface="Calibri"/>
            </a:endParaRPr>
          </a:p>
          <a:p>
            <a:pPr marL="12700">
              <a:lnSpc>
                <a:spcPct val="100000"/>
              </a:lnSpc>
              <a:spcBef>
                <a:spcPts val="200"/>
              </a:spcBef>
            </a:pPr>
            <a:r>
              <a:rPr sz="2000" dirty="0">
                <a:latin typeface="Calibri"/>
                <a:cs typeface="Calibri"/>
              </a:rPr>
              <a:t>Dining</a:t>
            </a:r>
            <a:r>
              <a:rPr sz="2000" spc="-10" dirty="0">
                <a:latin typeface="Calibri"/>
                <a:cs typeface="Calibri"/>
              </a:rPr>
              <a:t> </a:t>
            </a:r>
            <a:r>
              <a:rPr sz="2000" spc="-5" dirty="0">
                <a:latin typeface="Calibri"/>
                <a:cs typeface="Calibri"/>
              </a:rPr>
              <a:t>(3/5 stars, 18</a:t>
            </a:r>
            <a:r>
              <a:rPr sz="2000" spc="-10" dirty="0">
                <a:latin typeface="Calibri"/>
                <a:cs typeface="Calibri"/>
              </a:rPr>
              <a:t> </a:t>
            </a:r>
            <a:r>
              <a:rPr sz="2000" spc="-5" dirty="0">
                <a:latin typeface="Calibri"/>
                <a:cs typeface="Calibri"/>
              </a:rPr>
              <a:t>comments)</a:t>
            </a:r>
            <a:endParaRPr sz="2000">
              <a:latin typeface="Calibri"/>
              <a:cs typeface="Calibri"/>
            </a:endParaRPr>
          </a:p>
          <a:p>
            <a:pPr marL="469900">
              <a:lnSpc>
                <a:spcPct val="100000"/>
              </a:lnSpc>
              <a:spcBef>
                <a:spcPts val="200"/>
              </a:spcBef>
            </a:pPr>
            <a:r>
              <a:rPr sz="2000" spc="-5" dirty="0">
                <a:solidFill>
                  <a:srgbClr val="008000"/>
                </a:solidFill>
                <a:latin typeface="Calibri"/>
                <a:cs typeface="Calibri"/>
              </a:rPr>
              <a:t>(+)</a:t>
            </a:r>
            <a:r>
              <a:rPr sz="2000" spc="5" dirty="0">
                <a:solidFill>
                  <a:srgbClr val="008000"/>
                </a:solidFill>
                <a:latin typeface="Calibri"/>
                <a:cs typeface="Calibri"/>
              </a:rPr>
              <a:t> </a:t>
            </a:r>
            <a:r>
              <a:rPr sz="1600" spc="-5" dirty="0">
                <a:solidFill>
                  <a:srgbClr val="008F00"/>
                </a:solidFill>
                <a:latin typeface="Calibri"/>
                <a:cs typeface="Calibri"/>
              </a:rPr>
              <a:t>our</a:t>
            </a:r>
            <a:r>
              <a:rPr sz="1600" dirty="0">
                <a:solidFill>
                  <a:srgbClr val="008F00"/>
                </a:solidFill>
                <a:latin typeface="Calibri"/>
                <a:cs typeface="Calibri"/>
              </a:rPr>
              <a:t> </a:t>
            </a:r>
            <a:r>
              <a:rPr sz="1600" spc="-5" dirty="0">
                <a:solidFill>
                  <a:srgbClr val="008F00"/>
                </a:solidFill>
                <a:latin typeface="Calibri"/>
                <a:cs typeface="Calibri"/>
              </a:rPr>
              <a:t>favorite</a:t>
            </a:r>
            <a:r>
              <a:rPr sz="1600" dirty="0">
                <a:solidFill>
                  <a:srgbClr val="008F00"/>
                </a:solidFill>
                <a:latin typeface="Calibri"/>
                <a:cs typeface="Calibri"/>
              </a:rPr>
              <a:t> </a:t>
            </a:r>
            <a:r>
              <a:rPr sz="1600" spc="-5" dirty="0">
                <a:solidFill>
                  <a:srgbClr val="008F00"/>
                </a:solidFill>
                <a:latin typeface="Calibri"/>
                <a:cs typeface="Calibri"/>
              </a:rPr>
              <a:t>place</a:t>
            </a:r>
            <a:r>
              <a:rPr sz="1600" spc="5" dirty="0">
                <a:solidFill>
                  <a:srgbClr val="008F00"/>
                </a:solidFill>
                <a:latin typeface="Calibri"/>
                <a:cs typeface="Calibri"/>
              </a:rPr>
              <a:t> </a:t>
            </a:r>
            <a:r>
              <a:rPr sz="1600" dirty="0">
                <a:solidFill>
                  <a:srgbClr val="008F00"/>
                </a:solidFill>
                <a:latin typeface="Calibri"/>
                <a:cs typeface="Calibri"/>
              </a:rPr>
              <a:t>to</a:t>
            </a:r>
            <a:r>
              <a:rPr sz="1600" spc="5" dirty="0">
                <a:solidFill>
                  <a:srgbClr val="008F00"/>
                </a:solidFill>
                <a:latin typeface="Calibri"/>
                <a:cs typeface="Calibri"/>
              </a:rPr>
              <a:t> </a:t>
            </a:r>
            <a:r>
              <a:rPr sz="1600" dirty="0">
                <a:solidFill>
                  <a:srgbClr val="008F00"/>
                </a:solidFill>
                <a:latin typeface="Calibri"/>
                <a:cs typeface="Calibri"/>
              </a:rPr>
              <a:t>stay in</a:t>
            </a:r>
            <a:r>
              <a:rPr sz="1600" spc="5" dirty="0">
                <a:solidFill>
                  <a:srgbClr val="008F00"/>
                </a:solidFill>
                <a:latin typeface="Calibri"/>
                <a:cs typeface="Calibri"/>
              </a:rPr>
              <a:t> </a:t>
            </a:r>
            <a:r>
              <a:rPr sz="1600" spc="-5" dirty="0">
                <a:solidFill>
                  <a:srgbClr val="008000"/>
                </a:solidFill>
                <a:latin typeface="Calibri"/>
                <a:cs typeface="Calibri"/>
              </a:rPr>
              <a:t>biloxi.the</a:t>
            </a:r>
            <a:r>
              <a:rPr sz="1600" dirty="0">
                <a:solidFill>
                  <a:srgbClr val="008000"/>
                </a:solidFill>
                <a:latin typeface="Calibri"/>
                <a:cs typeface="Calibri"/>
              </a:rPr>
              <a:t> </a:t>
            </a:r>
            <a:r>
              <a:rPr sz="1600" spc="-5" dirty="0">
                <a:solidFill>
                  <a:srgbClr val="008000"/>
                </a:solidFill>
                <a:latin typeface="Calibri"/>
                <a:cs typeface="Calibri"/>
              </a:rPr>
              <a:t>food</a:t>
            </a:r>
            <a:r>
              <a:rPr sz="1600" spc="5" dirty="0">
                <a:solidFill>
                  <a:srgbClr val="008000"/>
                </a:solidFill>
                <a:latin typeface="Calibri"/>
                <a:cs typeface="Calibri"/>
              </a:rPr>
              <a:t> </a:t>
            </a:r>
            <a:r>
              <a:rPr sz="1600" dirty="0">
                <a:solidFill>
                  <a:srgbClr val="008000"/>
                </a:solidFill>
                <a:latin typeface="Calibri"/>
                <a:cs typeface="Calibri"/>
              </a:rPr>
              <a:t>is </a:t>
            </a:r>
            <a:r>
              <a:rPr sz="1600" spc="-5" dirty="0">
                <a:solidFill>
                  <a:srgbClr val="008000"/>
                </a:solidFill>
                <a:latin typeface="Calibri"/>
                <a:cs typeface="Calibri"/>
              </a:rPr>
              <a:t>great</a:t>
            </a:r>
            <a:r>
              <a:rPr sz="1600" spc="5" dirty="0">
                <a:solidFill>
                  <a:srgbClr val="008000"/>
                </a:solidFill>
                <a:latin typeface="Calibri"/>
                <a:cs typeface="Calibri"/>
              </a:rPr>
              <a:t> </a:t>
            </a:r>
            <a:r>
              <a:rPr sz="1600" dirty="0">
                <a:solidFill>
                  <a:srgbClr val="008000"/>
                </a:solidFill>
                <a:latin typeface="Calibri"/>
                <a:cs typeface="Calibri"/>
              </a:rPr>
              <a:t>also</a:t>
            </a:r>
            <a:r>
              <a:rPr sz="1600" spc="5" dirty="0">
                <a:solidFill>
                  <a:srgbClr val="008000"/>
                </a:solidFill>
                <a:latin typeface="Calibri"/>
                <a:cs typeface="Calibri"/>
              </a:rPr>
              <a:t> </a:t>
            </a:r>
            <a:r>
              <a:rPr sz="1600" dirty="0">
                <a:solidFill>
                  <a:srgbClr val="008000"/>
                </a:solidFill>
                <a:latin typeface="Calibri"/>
                <a:cs typeface="Calibri"/>
              </a:rPr>
              <a:t>the</a:t>
            </a:r>
            <a:r>
              <a:rPr sz="1600" spc="5" dirty="0">
                <a:solidFill>
                  <a:srgbClr val="008000"/>
                </a:solidFill>
                <a:latin typeface="Calibri"/>
                <a:cs typeface="Calibri"/>
              </a:rPr>
              <a:t> </a:t>
            </a:r>
            <a:r>
              <a:rPr sz="1600" spc="-5" dirty="0">
                <a:solidFill>
                  <a:srgbClr val="008000"/>
                </a:solidFill>
                <a:latin typeface="Calibri"/>
                <a:cs typeface="Calibri"/>
              </a:rPr>
              <a:t>service</a:t>
            </a:r>
            <a:r>
              <a:rPr sz="1600" spc="5" dirty="0">
                <a:solidFill>
                  <a:srgbClr val="008000"/>
                </a:solidFill>
                <a:latin typeface="Calibri"/>
                <a:cs typeface="Calibri"/>
              </a:rPr>
              <a:t> </a:t>
            </a:r>
            <a:r>
              <a:rPr sz="1600" spc="-5" dirty="0">
                <a:solidFill>
                  <a:srgbClr val="008000"/>
                </a:solidFill>
                <a:latin typeface="Calibri"/>
                <a:cs typeface="Calibri"/>
              </a:rPr>
              <a:t>...</a:t>
            </a:r>
            <a:endParaRPr sz="1600">
              <a:latin typeface="Calibri"/>
              <a:cs typeface="Calibri"/>
            </a:endParaRPr>
          </a:p>
          <a:p>
            <a:pPr marL="469900">
              <a:lnSpc>
                <a:spcPct val="100000"/>
              </a:lnSpc>
              <a:spcBef>
                <a:spcPts val="300"/>
              </a:spcBef>
            </a:pPr>
            <a:r>
              <a:rPr sz="2000" spc="-5" dirty="0">
                <a:solidFill>
                  <a:srgbClr val="008000"/>
                </a:solidFill>
                <a:latin typeface="Calibri"/>
                <a:cs typeface="Calibri"/>
              </a:rPr>
              <a:t>(+) </a:t>
            </a:r>
            <a:r>
              <a:rPr sz="1600" dirty="0">
                <a:solidFill>
                  <a:srgbClr val="008000"/>
                </a:solidFill>
                <a:latin typeface="Calibri"/>
                <a:cs typeface="Calibri"/>
              </a:rPr>
              <a:t>Oﬀer</a:t>
            </a:r>
            <a:r>
              <a:rPr sz="1600" spc="-5" dirty="0">
                <a:solidFill>
                  <a:srgbClr val="008000"/>
                </a:solidFill>
                <a:latin typeface="Calibri"/>
                <a:cs typeface="Calibri"/>
              </a:rPr>
              <a:t> of</a:t>
            </a:r>
            <a:r>
              <a:rPr sz="1600" dirty="0">
                <a:solidFill>
                  <a:srgbClr val="008000"/>
                </a:solidFill>
                <a:latin typeface="Calibri"/>
                <a:cs typeface="Calibri"/>
              </a:rPr>
              <a:t> </a:t>
            </a:r>
            <a:r>
              <a:rPr sz="1600" spc="-5" dirty="0">
                <a:solidFill>
                  <a:srgbClr val="008000"/>
                </a:solidFill>
                <a:latin typeface="Calibri"/>
                <a:cs typeface="Calibri"/>
              </a:rPr>
              <a:t>free </a:t>
            </a:r>
            <a:r>
              <a:rPr sz="1600" dirty="0">
                <a:solidFill>
                  <a:srgbClr val="008000"/>
                </a:solidFill>
                <a:latin typeface="Calibri"/>
                <a:cs typeface="Calibri"/>
              </a:rPr>
              <a:t>buﬀet</a:t>
            </a:r>
            <a:r>
              <a:rPr sz="1600" spc="-5" dirty="0">
                <a:solidFill>
                  <a:srgbClr val="008000"/>
                </a:solidFill>
                <a:latin typeface="Calibri"/>
                <a:cs typeface="Calibri"/>
              </a:rPr>
              <a:t> for</a:t>
            </a:r>
            <a:r>
              <a:rPr sz="1600" dirty="0">
                <a:solidFill>
                  <a:srgbClr val="008000"/>
                </a:solidFill>
                <a:latin typeface="Calibri"/>
                <a:cs typeface="Calibri"/>
              </a:rPr>
              <a:t> </a:t>
            </a:r>
            <a:r>
              <a:rPr sz="1600" spc="-5" dirty="0">
                <a:solidFill>
                  <a:srgbClr val="008000"/>
                </a:solidFill>
                <a:latin typeface="Calibri"/>
                <a:cs typeface="Calibri"/>
              </a:rPr>
              <a:t>joining </a:t>
            </a:r>
            <a:r>
              <a:rPr sz="1600" dirty="0">
                <a:solidFill>
                  <a:srgbClr val="008000"/>
                </a:solidFill>
                <a:latin typeface="Calibri"/>
                <a:cs typeface="Calibri"/>
              </a:rPr>
              <a:t>the Play</a:t>
            </a:r>
            <a:endParaRPr sz="16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90169"/>
            <a:ext cx="6560820" cy="995680"/>
          </a:xfrm>
          <a:prstGeom prst="rect">
            <a:avLst/>
          </a:prstGeom>
        </p:spPr>
        <p:txBody>
          <a:bodyPr vert="horz" wrap="square" lIns="0" tIns="30480" rIns="0" bIns="0" rtlCol="0">
            <a:spAutoFit/>
          </a:bodyPr>
          <a:lstStyle/>
          <a:p>
            <a:pPr marL="12700" marR="5080">
              <a:lnSpc>
                <a:spcPts val="3800"/>
              </a:lnSpc>
              <a:spcBef>
                <a:spcPts val="240"/>
              </a:spcBef>
            </a:pPr>
            <a:r>
              <a:rPr spc="-5" dirty="0"/>
              <a:t>Baseline </a:t>
            </a:r>
            <a:r>
              <a:rPr dirty="0"/>
              <a:t>methods </a:t>
            </a:r>
            <a:r>
              <a:rPr spc="-5" dirty="0"/>
              <a:t>assume classes have </a:t>
            </a:r>
            <a:r>
              <a:rPr spc="-710" dirty="0"/>
              <a:t> </a:t>
            </a:r>
            <a:r>
              <a:rPr spc="-5" dirty="0"/>
              <a:t>equal frequencies!</a:t>
            </a:r>
          </a:p>
        </p:txBody>
      </p:sp>
      <p:sp>
        <p:nvSpPr>
          <p:cNvPr id="7" name="object 7"/>
          <p:cNvSpPr txBox="1"/>
          <p:nvPr/>
        </p:nvSpPr>
        <p:spPr>
          <a:xfrm>
            <a:off x="383539" y="1324609"/>
            <a:ext cx="7750809" cy="3512820"/>
          </a:xfrm>
          <a:prstGeom prst="rect">
            <a:avLst/>
          </a:prstGeom>
        </p:spPr>
        <p:txBody>
          <a:bodyPr vert="horz" wrap="square" lIns="0" tIns="73660" rIns="0" bIns="0" rtlCol="0">
            <a:spAutoFit/>
          </a:bodyPr>
          <a:lstStyle/>
          <a:p>
            <a:pPr marL="355600" indent="-342900">
              <a:lnSpc>
                <a:spcPct val="100000"/>
              </a:lnSpc>
              <a:spcBef>
                <a:spcPts val="580"/>
              </a:spcBef>
              <a:buClr>
                <a:srgbClr val="CC0000"/>
              </a:buClr>
              <a:buFont typeface="Times New Roman"/>
              <a:buChar char="•"/>
              <a:tabLst>
                <a:tab pos="354965" algn="l"/>
                <a:tab pos="355600" algn="l"/>
              </a:tabLst>
            </a:pPr>
            <a:r>
              <a:rPr sz="2400" dirty="0">
                <a:latin typeface="Calibri"/>
                <a:cs typeface="Calibri"/>
              </a:rPr>
              <a:t>If</a:t>
            </a:r>
            <a:r>
              <a:rPr sz="2400" spc="-10" dirty="0">
                <a:latin typeface="Calibri"/>
                <a:cs typeface="Calibri"/>
              </a:rPr>
              <a:t> </a:t>
            </a:r>
            <a:r>
              <a:rPr sz="2400" spc="-5" dirty="0">
                <a:latin typeface="Calibri"/>
                <a:cs typeface="Calibri"/>
              </a:rPr>
              <a:t>not </a:t>
            </a:r>
            <a:r>
              <a:rPr sz="2400" dirty="0">
                <a:latin typeface="Calibri"/>
                <a:cs typeface="Calibri"/>
              </a:rPr>
              <a:t>balanced</a:t>
            </a:r>
            <a:r>
              <a:rPr sz="2400" spc="-5" dirty="0">
                <a:latin typeface="Calibri"/>
                <a:cs typeface="Calibri"/>
              </a:rPr>
              <a:t> (common </a:t>
            </a:r>
            <a:r>
              <a:rPr sz="2400" dirty="0">
                <a:latin typeface="Calibri"/>
                <a:cs typeface="Calibri"/>
              </a:rPr>
              <a:t>in</a:t>
            </a:r>
            <a:r>
              <a:rPr sz="2400" spc="-5" dirty="0">
                <a:latin typeface="Calibri"/>
                <a:cs typeface="Calibri"/>
              </a:rPr>
              <a:t> </a:t>
            </a:r>
            <a:r>
              <a:rPr sz="2400" dirty="0">
                <a:latin typeface="Calibri"/>
                <a:cs typeface="Calibri"/>
              </a:rPr>
              <a:t>the</a:t>
            </a:r>
            <a:r>
              <a:rPr sz="2400" spc="-10" dirty="0">
                <a:latin typeface="Calibri"/>
                <a:cs typeface="Calibri"/>
              </a:rPr>
              <a:t> </a:t>
            </a:r>
            <a:r>
              <a:rPr sz="2400" spc="-5" dirty="0">
                <a:latin typeface="Calibri"/>
                <a:cs typeface="Calibri"/>
              </a:rPr>
              <a:t>real world)</a:t>
            </a:r>
            <a:endParaRPr sz="2400" dirty="0">
              <a:latin typeface="Calibri"/>
              <a:cs typeface="Calibri"/>
            </a:endParaRPr>
          </a:p>
          <a:p>
            <a:pPr marL="698500" lvl="1" indent="-228600">
              <a:lnSpc>
                <a:spcPct val="100000"/>
              </a:lnSpc>
              <a:spcBef>
                <a:spcPts val="400"/>
              </a:spcBef>
              <a:buFont typeface="Times New Roman"/>
              <a:buChar char="•"/>
              <a:tabLst>
                <a:tab pos="697865" algn="l"/>
                <a:tab pos="698500" algn="l"/>
              </a:tabLst>
            </a:pPr>
            <a:r>
              <a:rPr sz="2000" dirty="0">
                <a:latin typeface="Calibri"/>
                <a:cs typeface="Calibri"/>
              </a:rPr>
              <a:t>can’t</a:t>
            </a:r>
            <a:r>
              <a:rPr sz="2000" spc="-10" dirty="0">
                <a:latin typeface="Calibri"/>
                <a:cs typeface="Calibri"/>
              </a:rPr>
              <a:t> </a:t>
            </a:r>
            <a:r>
              <a:rPr sz="2000" dirty="0">
                <a:latin typeface="Calibri"/>
                <a:cs typeface="Calibri"/>
              </a:rPr>
              <a:t>use</a:t>
            </a:r>
            <a:r>
              <a:rPr sz="2000" spc="-5" dirty="0">
                <a:latin typeface="Calibri"/>
                <a:cs typeface="Calibri"/>
              </a:rPr>
              <a:t> accuracies </a:t>
            </a:r>
            <a:r>
              <a:rPr sz="2000" dirty="0">
                <a:latin typeface="Calibri"/>
                <a:cs typeface="Calibri"/>
              </a:rPr>
              <a:t>as</a:t>
            </a:r>
            <a:r>
              <a:rPr sz="2000" spc="-5" dirty="0">
                <a:latin typeface="Calibri"/>
                <a:cs typeface="Calibri"/>
              </a:rPr>
              <a:t> </a:t>
            </a:r>
            <a:r>
              <a:rPr sz="2000" dirty="0">
                <a:latin typeface="Calibri"/>
                <a:cs typeface="Calibri"/>
              </a:rPr>
              <a:t>an</a:t>
            </a:r>
            <a:r>
              <a:rPr sz="2000" spc="-5" dirty="0">
                <a:latin typeface="Calibri"/>
                <a:cs typeface="Calibri"/>
              </a:rPr>
              <a:t> evaluation</a:t>
            </a:r>
            <a:endParaRPr sz="2000" dirty="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dirty="0">
                <a:latin typeface="Calibri"/>
                <a:cs typeface="Calibri"/>
              </a:rPr>
              <a:t>need</a:t>
            </a:r>
            <a:r>
              <a:rPr sz="2000" spc="-20"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use</a:t>
            </a:r>
            <a:r>
              <a:rPr sz="2000" spc="-20" dirty="0">
                <a:latin typeface="Calibri"/>
                <a:cs typeface="Calibri"/>
              </a:rPr>
              <a:t> </a:t>
            </a:r>
            <a:r>
              <a:rPr sz="2000" spc="-125" dirty="0">
                <a:latin typeface="Calibri"/>
                <a:cs typeface="Calibri"/>
              </a:rPr>
              <a:t>F-­‐scores</a:t>
            </a:r>
            <a:endParaRPr sz="2000" dirty="0">
              <a:latin typeface="Calibri"/>
              <a:cs typeface="Calibri"/>
            </a:endParaRPr>
          </a:p>
          <a:p>
            <a:pPr marL="355600" indent="-342900">
              <a:lnSpc>
                <a:spcPct val="100000"/>
              </a:lnSpc>
              <a:spcBef>
                <a:spcPts val="595"/>
              </a:spcBef>
              <a:buClr>
                <a:srgbClr val="CC0000"/>
              </a:buClr>
              <a:buFont typeface="Times New Roman"/>
              <a:buChar char="•"/>
              <a:tabLst>
                <a:tab pos="354965" algn="l"/>
                <a:tab pos="355600" algn="l"/>
              </a:tabLst>
            </a:pPr>
            <a:r>
              <a:rPr sz="2400" spc="-5" dirty="0">
                <a:latin typeface="Calibri"/>
                <a:cs typeface="Calibri"/>
              </a:rPr>
              <a:t>Severe</a:t>
            </a:r>
            <a:r>
              <a:rPr sz="2400" spc="5" dirty="0">
                <a:latin typeface="Calibri"/>
                <a:cs typeface="Calibri"/>
              </a:rPr>
              <a:t> </a:t>
            </a:r>
            <a:r>
              <a:rPr sz="2400" spc="-5" dirty="0">
                <a:latin typeface="Calibri"/>
                <a:cs typeface="Calibri"/>
              </a:rPr>
              <a:t>imbalancing</a:t>
            </a:r>
            <a:r>
              <a:rPr sz="2400" spc="5" dirty="0">
                <a:latin typeface="Calibri"/>
                <a:cs typeface="Calibri"/>
              </a:rPr>
              <a:t> </a:t>
            </a:r>
            <a:r>
              <a:rPr sz="2400" dirty="0">
                <a:latin typeface="Calibri"/>
                <a:cs typeface="Calibri"/>
              </a:rPr>
              <a:t>also</a:t>
            </a:r>
            <a:r>
              <a:rPr sz="2400" spc="10" dirty="0">
                <a:latin typeface="Calibri"/>
                <a:cs typeface="Calibri"/>
              </a:rPr>
              <a:t> </a:t>
            </a:r>
            <a:r>
              <a:rPr sz="2400" dirty="0">
                <a:latin typeface="Calibri"/>
                <a:cs typeface="Calibri"/>
              </a:rPr>
              <a:t>can</a:t>
            </a:r>
            <a:r>
              <a:rPr sz="2400" spc="10" dirty="0">
                <a:latin typeface="Calibri"/>
                <a:cs typeface="Calibri"/>
              </a:rPr>
              <a:t> </a:t>
            </a:r>
            <a:r>
              <a:rPr sz="2400" spc="-5" dirty="0">
                <a:latin typeface="Calibri"/>
                <a:cs typeface="Calibri"/>
              </a:rPr>
              <a:t>degrade</a:t>
            </a:r>
            <a:r>
              <a:rPr sz="2400" spc="10" dirty="0">
                <a:latin typeface="Calibri"/>
                <a:cs typeface="Calibri"/>
              </a:rPr>
              <a:t> </a:t>
            </a:r>
            <a:r>
              <a:rPr sz="2400" spc="-5" dirty="0">
                <a:latin typeface="Calibri"/>
                <a:cs typeface="Calibri"/>
              </a:rPr>
              <a:t>classifier</a:t>
            </a:r>
            <a:r>
              <a:rPr sz="2400" spc="10" dirty="0">
                <a:latin typeface="Calibri"/>
                <a:cs typeface="Calibri"/>
              </a:rPr>
              <a:t> </a:t>
            </a:r>
            <a:r>
              <a:rPr sz="2400" spc="-5" dirty="0">
                <a:latin typeface="Calibri"/>
                <a:cs typeface="Calibri"/>
              </a:rPr>
              <a:t>performance</a:t>
            </a:r>
            <a:endParaRPr sz="2400" dirty="0">
              <a:latin typeface="Calibri"/>
              <a:cs typeface="Calibri"/>
            </a:endParaRPr>
          </a:p>
          <a:p>
            <a:pPr marL="355600" indent="-342900">
              <a:lnSpc>
                <a:spcPct val="100000"/>
              </a:lnSpc>
              <a:spcBef>
                <a:spcPts val="520"/>
              </a:spcBef>
              <a:buClr>
                <a:srgbClr val="CC0000"/>
              </a:buClr>
              <a:buFont typeface="Times New Roman"/>
              <a:buChar char="•"/>
              <a:tabLst>
                <a:tab pos="354965" algn="l"/>
                <a:tab pos="355600" algn="l"/>
              </a:tabLst>
            </a:pPr>
            <a:r>
              <a:rPr sz="2400" spc="-5" dirty="0">
                <a:latin typeface="Calibri"/>
                <a:cs typeface="Calibri"/>
              </a:rPr>
              <a:t>Two</a:t>
            </a:r>
            <a:r>
              <a:rPr sz="2400" spc="-20" dirty="0">
                <a:latin typeface="Calibri"/>
                <a:cs typeface="Calibri"/>
              </a:rPr>
              <a:t> </a:t>
            </a:r>
            <a:r>
              <a:rPr sz="2400" spc="-5" dirty="0">
                <a:latin typeface="Calibri"/>
                <a:cs typeface="Calibri"/>
              </a:rPr>
              <a:t>common</a:t>
            </a:r>
            <a:r>
              <a:rPr sz="2400" spc="-15" dirty="0">
                <a:latin typeface="Calibri"/>
                <a:cs typeface="Calibri"/>
              </a:rPr>
              <a:t> </a:t>
            </a:r>
            <a:r>
              <a:rPr sz="2400" spc="-5" dirty="0">
                <a:latin typeface="Calibri"/>
                <a:cs typeface="Calibri"/>
              </a:rPr>
              <a:t>solutions:</a:t>
            </a:r>
            <a:endParaRPr sz="2400" dirty="0">
              <a:latin typeface="Calibri"/>
              <a:cs typeface="Calibri"/>
            </a:endParaRPr>
          </a:p>
          <a:p>
            <a:pPr marL="927100" indent="-457200">
              <a:lnSpc>
                <a:spcPct val="100000"/>
              </a:lnSpc>
              <a:spcBef>
                <a:spcPts val="525"/>
              </a:spcBef>
              <a:buAutoNum type="arabicPeriod"/>
              <a:tabLst>
                <a:tab pos="926465" algn="l"/>
                <a:tab pos="927100" algn="l"/>
              </a:tabLst>
            </a:pPr>
            <a:r>
              <a:rPr sz="2000" spc="-5" dirty="0">
                <a:latin typeface="Calibri"/>
                <a:cs typeface="Calibri"/>
              </a:rPr>
              <a:t>Resampling</a:t>
            </a:r>
            <a:r>
              <a:rPr sz="2000" spc="-10" dirty="0">
                <a:latin typeface="Calibri"/>
                <a:cs typeface="Calibri"/>
              </a:rPr>
              <a:t> </a:t>
            </a:r>
            <a:r>
              <a:rPr sz="2000" dirty="0">
                <a:latin typeface="Calibri"/>
                <a:cs typeface="Calibri"/>
              </a:rPr>
              <a:t>in</a:t>
            </a:r>
            <a:r>
              <a:rPr sz="2000" spc="-5" dirty="0">
                <a:latin typeface="Calibri"/>
                <a:cs typeface="Calibri"/>
              </a:rPr>
              <a:t> training</a:t>
            </a:r>
            <a:endParaRPr sz="2000" dirty="0">
              <a:latin typeface="Calibri"/>
              <a:cs typeface="Calibri"/>
            </a:endParaRPr>
          </a:p>
          <a:p>
            <a:pPr marL="1041400" lvl="1" indent="-228600">
              <a:lnSpc>
                <a:spcPct val="100000"/>
              </a:lnSpc>
              <a:spcBef>
                <a:spcPts val="500"/>
              </a:spcBef>
              <a:buClr>
                <a:srgbClr val="CC0000"/>
              </a:buClr>
              <a:buFont typeface="Times New Roman"/>
              <a:buChar char="•"/>
              <a:tabLst>
                <a:tab pos="1040765" algn="l"/>
                <a:tab pos="1041400" algn="l"/>
              </a:tabLst>
            </a:pPr>
            <a:r>
              <a:rPr sz="2000" spc="-5" dirty="0">
                <a:latin typeface="Calibri"/>
                <a:cs typeface="Calibri"/>
              </a:rPr>
              <a:t>Random</a:t>
            </a:r>
            <a:r>
              <a:rPr sz="2000" spc="-15" dirty="0">
                <a:latin typeface="Calibri"/>
                <a:cs typeface="Calibri"/>
              </a:rPr>
              <a:t> </a:t>
            </a:r>
            <a:r>
              <a:rPr sz="2000" spc="-5" dirty="0">
                <a:latin typeface="Calibri"/>
                <a:cs typeface="Calibri"/>
              </a:rPr>
              <a:t>undersampling</a:t>
            </a:r>
            <a:endParaRPr sz="2000" dirty="0">
              <a:latin typeface="Calibri"/>
              <a:cs typeface="Calibri"/>
            </a:endParaRPr>
          </a:p>
          <a:p>
            <a:pPr marL="927100" indent="-457200">
              <a:lnSpc>
                <a:spcPct val="100000"/>
              </a:lnSpc>
              <a:spcBef>
                <a:spcPts val="500"/>
              </a:spcBef>
              <a:buAutoNum type="arabicPeriod"/>
              <a:tabLst>
                <a:tab pos="926465" algn="l"/>
                <a:tab pos="927100" algn="l"/>
              </a:tabLst>
            </a:pPr>
            <a:r>
              <a:rPr sz="2000" spc="-80" dirty="0">
                <a:latin typeface="Calibri"/>
                <a:cs typeface="Calibri"/>
              </a:rPr>
              <a:t>Cost-­‐sensitive</a:t>
            </a:r>
            <a:r>
              <a:rPr sz="2000" spc="-15" dirty="0">
                <a:latin typeface="Calibri"/>
                <a:cs typeface="Calibri"/>
              </a:rPr>
              <a:t> </a:t>
            </a:r>
            <a:r>
              <a:rPr sz="2000" spc="-5" dirty="0">
                <a:latin typeface="Calibri"/>
                <a:cs typeface="Calibri"/>
              </a:rPr>
              <a:t>learning</a:t>
            </a:r>
            <a:endParaRPr sz="2000" dirty="0">
              <a:latin typeface="Calibri"/>
              <a:cs typeface="Calibri"/>
            </a:endParaRPr>
          </a:p>
          <a:p>
            <a:pPr marL="1098550" lvl="1" indent="-286385">
              <a:lnSpc>
                <a:spcPct val="100000"/>
              </a:lnSpc>
              <a:spcBef>
                <a:spcPts val="400"/>
              </a:spcBef>
              <a:buClr>
                <a:srgbClr val="CC0000"/>
              </a:buClr>
              <a:buFont typeface="Times New Roman"/>
              <a:buChar char="•"/>
              <a:tabLst>
                <a:tab pos="1098550" algn="l"/>
                <a:tab pos="1099185" algn="l"/>
              </a:tabLst>
            </a:pPr>
            <a:r>
              <a:rPr sz="2000" dirty="0">
                <a:latin typeface="Calibri"/>
                <a:cs typeface="Calibri"/>
              </a:rPr>
              <a:t>Penalize</a:t>
            </a:r>
            <a:r>
              <a:rPr sz="2000" spc="-10" dirty="0">
                <a:latin typeface="Calibri"/>
                <a:cs typeface="Calibri"/>
              </a:rPr>
              <a:t> </a:t>
            </a:r>
            <a:r>
              <a:rPr sz="2000" dirty="0">
                <a:latin typeface="Calibri"/>
                <a:cs typeface="Calibri"/>
              </a:rPr>
              <a:t>SVM </a:t>
            </a:r>
            <a:r>
              <a:rPr sz="2000" spc="-5" dirty="0">
                <a:latin typeface="Calibri"/>
                <a:cs typeface="Calibri"/>
              </a:rPr>
              <a:t>more for</a:t>
            </a:r>
            <a:r>
              <a:rPr sz="2000" dirty="0">
                <a:latin typeface="Calibri"/>
                <a:cs typeface="Calibri"/>
              </a:rPr>
              <a:t> </a:t>
            </a:r>
            <a:r>
              <a:rPr sz="2000" spc="-5" dirty="0">
                <a:latin typeface="Calibri"/>
                <a:cs typeface="Calibri"/>
              </a:rPr>
              <a:t>misclassification of</a:t>
            </a:r>
            <a:r>
              <a:rPr sz="2000" dirty="0">
                <a:latin typeface="Calibri"/>
                <a:cs typeface="Calibri"/>
              </a:rPr>
              <a:t> the</a:t>
            </a:r>
            <a:r>
              <a:rPr sz="2000" spc="-5" dirty="0">
                <a:latin typeface="Calibri"/>
                <a:cs typeface="Calibri"/>
              </a:rPr>
              <a:t> rare</a:t>
            </a:r>
            <a:r>
              <a:rPr sz="2000" dirty="0">
                <a:latin typeface="Calibri"/>
                <a:cs typeface="Calibri"/>
              </a:rPr>
              <a:t> thing</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238760"/>
            <a:ext cx="7589520" cy="999490"/>
          </a:xfrm>
          <a:prstGeom prst="rect">
            <a:avLst/>
          </a:prstGeom>
        </p:spPr>
        <p:txBody>
          <a:bodyPr vert="horz" wrap="square" lIns="0" tIns="104140" rIns="0" bIns="0" rtlCol="0">
            <a:spAutoFit/>
          </a:bodyPr>
          <a:lstStyle/>
          <a:p>
            <a:pPr marL="12700">
              <a:lnSpc>
                <a:spcPct val="100000"/>
              </a:lnSpc>
              <a:spcBef>
                <a:spcPts val="820"/>
              </a:spcBef>
            </a:pPr>
            <a:r>
              <a:rPr dirty="0"/>
              <a:t>How</a:t>
            </a:r>
            <a:r>
              <a:rPr spc="-15" dirty="0"/>
              <a:t> </a:t>
            </a:r>
            <a:r>
              <a:rPr dirty="0"/>
              <a:t>to</a:t>
            </a:r>
            <a:r>
              <a:rPr spc="-15" dirty="0"/>
              <a:t> </a:t>
            </a:r>
            <a:r>
              <a:rPr dirty="0"/>
              <a:t>deal</a:t>
            </a:r>
            <a:r>
              <a:rPr spc="-15" dirty="0"/>
              <a:t> </a:t>
            </a:r>
            <a:r>
              <a:rPr spc="-5" dirty="0"/>
              <a:t>with</a:t>
            </a:r>
            <a:r>
              <a:rPr spc="-20" dirty="0"/>
              <a:t> </a:t>
            </a:r>
            <a:r>
              <a:rPr dirty="0"/>
              <a:t>7</a:t>
            </a:r>
            <a:r>
              <a:rPr spc="-10" dirty="0"/>
              <a:t> </a:t>
            </a:r>
            <a:r>
              <a:rPr spc="-5" dirty="0"/>
              <a:t>stars?</a:t>
            </a:r>
          </a:p>
          <a:p>
            <a:pPr marL="1015365" marR="5080">
              <a:lnSpc>
                <a:spcPts val="1400"/>
              </a:lnSpc>
              <a:spcBef>
                <a:spcPts val="350"/>
              </a:spcBef>
            </a:pPr>
            <a:r>
              <a:rPr sz="1200" b="0" dirty="0">
                <a:solidFill>
                  <a:srgbClr val="28817A"/>
                </a:solidFill>
                <a:latin typeface="Lucida Sans Unicode"/>
                <a:cs typeface="Lucida Sans Unicode"/>
              </a:rPr>
              <a:t>Bo </a:t>
            </a:r>
            <a:r>
              <a:rPr sz="1200" b="0" spc="-5" dirty="0">
                <a:solidFill>
                  <a:srgbClr val="28817A"/>
                </a:solidFill>
                <a:latin typeface="Lucida Sans Unicode"/>
                <a:cs typeface="Lucida Sans Unicode"/>
              </a:rPr>
              <a:t>Pang</a:t>
            </a:r>
            <a:r>
              <a:rPr sz="1200" b="0" spc="5" dirty="0">
                <a:solidFill>
                  <a:srgbClr val="28817A"/>
                </a:solidFill>
                <a:latin typeface="Lucida Sans Unicode"/>
                <a:cs typeface="Lucida Sans Unicode"/>
              </a:rPr>
              <a:t> </a:t>
            </a:r>
            <a:r>
              <a:rPr sz="1200" b="0" spc="-5" dirty="0">
                <a:solidFill>
                  <a:srgbClr val="28817A"/>
                </a:solidFill>
                <a:latin typeface="Lucida Sans Unicode"/>
                <a:cs typeface="Lucida Sans Unicode"/>
              </a:rPr>
              <a:t>and</a:t>
            </a:r>
            <a:r>
              <a:rPr sz="1200" b="0" dirty="0">
                <a:solidFill>
                  <a:srgbClr val="28817A"/>
                </a:solidFill>
                <a:latin typeface="Lucida Sans Unicode"/>
                <a:cs typeface="Lucida Sans Unicode"/>
              </a:rPr>
              <a:t> </a:t>
            </a:r>
            <a:r>
              <a:rPr sz="1200" b="0" spc="-5" dirty="0">
                <a:solidFill>
                  <a:srgbClr val="28817A"/>
                </a:solidFill>
                <a:latin typeface="Lucida Sans Unicode"/>
                <a:cs typeface="Lucida Sans Unicode"/>
              </a:rPr>
              <a:t>Lillian</a:t>
            </a:r>
            <a:r>
              <a:rPr sz="1200" b="0" dirty="0">
                <a:solidFill>
                  <a:srgbClr val="28817A"/>
                </a:solidFill>
                <a:latin typeface="Lucida Sans Unicode"/>
                <a:cs typeface="Lucida Sans Unicode"/>
              </a:rPr>
              <a:t> Lee.</a:t>
            </a:r>
            <a:r>
              <a:rPr sz="1200" b="0" spc="10" dirty="0">
                <a:solidFill>
                  <a:srgbClr val="28817A"/>
                </a:solidFill>
                <a:latin typeface="Lucida Sans Unicode"/>
                <a:cs typeface="Lucida Sans Unicode"/>
              </a:rPr>
              <a:t> </a:t>
            </a:r>
            <a:r>
              <a:rPr sz="1200" b="0" dirty="0">
                <a:solidFill>
                  <a:srgbClr val="28817A"/>
                </a:solidFill>
                <a:latin typeface="Lucida Sans Unicode"/>
                <a:cs typeface="Lucida Sans Unicode"/>
              </a:rPr>
              <a:t>2005.</a:t>
            </a:r>
            <a:r>
              <a:rPr sz="1200" b="0" spc="10" dirty="0">
                <a:solidFill>
                  <a:srgbClr val="28817A"/>
                </a:solidFill>
                <a:latin typeface="Lucida Sans Unicode"/>
                <a:cs typeface="Lucida Sans Unicode"/>
              </a:rPr>
              <a:t> </a:t>
            </a:r>
            <a:r>
              <a:rPr sz="1200" b="0" dirty="0">
                <a:solidFill>
                  <a:srgbClr val="28817A"/>
                </a:solidFill>
                <a:latin typeface="Lucida Sans Unicode"/>
                <a:cs typeface="Lucida Sans Unicode"/>
              </a:rPr>
              <a:t>Seeing</a:t>
            </a:r>
            <a:r>
              <a:rPr sz="1200" b="0" spc="5" dirty="0">
                <a:solidFill>
                  <a:srgbClr val="28817A"/>
                </a:solidFill>
                <a:latin typeface="Lucida Sans Unicode"/>
                <a:cs typeface="Lucida Sans Unicode"/>
              </a:rPr>
              <a:t> </a:t>
            </a:r>
            <a:r>
              <a:rPr sz="1200" b="0" dirty="0">
                <a:solidFill>
                  <a:srgbClr val="28817A"/>
                </a:solidFill>
                <a:latin typeface="Lucida Sans Unicode"/>
                <a:cs typeface="Lucida Sans Unicode"/>
              </a:rPr>
              <a:t>stars: Exploiting</a:t>
            </a:r>
            <a:r>
              <a:rPr sz="1200" b="0" spc="5" dirty="0">
                <a:solidFill>
                  <a:srgbClr val="28817A"/>
                </a:solidFill>
                <a:latin typeface="Lucida Sans Unicode"/>
                <a:cs typeface="Lucida Sans Unicode"/>
              </a:rPr>
              <a:t> </a:t>
            </a:r>
            <a:r>
              <a:rPr sz="1200" b="0" spc="-5" dirty="0">
                <a:solidFill>
                  <a:srgbClr val="28817A"/>
                </a:solidFill>
                <a:latin typeface="Lucida Sans Unicode"/>
                <a:cs typeface="Lucida Sans Unicode"/>
              </a:rPr>
              <a:t>class</a:t>
            </a:r>
            <a:r>
              <a:rPr sz="1200" b="0" dirty="0">
                <a:solidFill>
                  <a:srgbClr val="28817A"/>
                </a:solidFill>
                <a:latin typeface="Lucida Sans Unicode"/>
                <a:cs typeface="Lucida Sans Unicode"/>
              </a:rPr>
              <a:t> </a:t>
            </a:r>
            <a:r>
              <a:rPr sz="1200" b="0" spc="-5" dirty="0">
                <a:solidFill>
                  <a:srgbClr val="28817A"/>
                </a:solidFill>
                <a:latin typeface="Lucida Sans Unicode"/>
                <a:cs typeface="Lucida Sans Unicode"/>
              </a:rPr>
              <a:t>relationships</a:t>
            </a:r>
            <a:r>
              <a:rPr sz="1200" b="0" spc="5" dirty="0">
                <a:solidFill>
                  <a:srgbClr val="28817A"/>
                </a:solidFill>
                <a:latin typeface="Lucida Sans Unicode"/>
                <a:cs typeface="Lucida Sans Unicode"/>
              </a:rPr>
              <a:t> </a:t>
            </a:r>
            <a:r>
              <a:rPr sz="1200" b="0" dirty="0">
                <a:solidFill>
                  <a:srgbClr val="28817A"/>
                </a:solidFill>
                <a:latin typeface="Lucida Sans Unicode"/>
                <a:cs typeface="Lucida Sans Unicode"/>
              </a:rPr>
              <a:t>for sentiment </a:t>
            </a:r>
            <a:r>
              <a:rPr sz="1200" b="0" spc="-365" dirty="0">
                <a:solidFill>
                  <a:srgbClr val="28817A"/>
                </a:solidFill>
                <a:latin typeface="Lucida Sans Unicode"/>
                <a:cs typeface="Lucida Sans Unicode"/>
              </a:rPr>
              <a:t> </a:t>
            </a:r>
            <a:r>
              <a:rPr sz="1200" b="0" spc="-5" dirty="0">
                <a:solidFill>
                  <a:srgbClr val="28817A"/>
                </a:solidFill>
                <a:latin typeface="Lucida Sans Unicode"/>
                <a:cs typeface="Lucida Sans Unicode"/>
              </a:rPr>
              <a:t>categorization</a:t>
            </a:r>
            <a:r>
              <a:rPr sz="1200" b="0" dirty="0">
                <a:solidFill>
                  <a:srgbClr val="28817A"/>
                </a:solidFill>
                <a:latin typeface="Lucida Sans Unicode"/>
                <a:cs typeface="Lucida Sans Unicode"/>
              </a:rPr>
              <a:t> with</a:t>
            </a:r>
            <a:r>
              <a:rPr sz="1200" b="0" spc="-5" dirty="0">
                <a:solidFill>
                  <a:srgbClr val="28817A"/>
                </a:solidFill>
                <a:latin typeface="Lucida Sans Unicode"/>
                <a:cs typeface="Lucida Sans Unicode"/>
              </a:rPr>
              <a:t> </a:t>
            </a:r>
            <a:r>
              <a:rPr sz="1200" b="0" dirty="0">
                <a:solidFill>
                  <a:srgbClr val="28817A"/>
                </a:solidFill>
                <a:latin typeface="Lucida Sans Unicode"/>
                <a:cs typeface="Lucida Sans Unicode"/>
              </a:rPr>
              <a:t>respect</a:t>
            </a:r>
            <a:r>
              <a:rPr sz="1200" b="0" spc="-5" dirty="0">
                <a:solidFill>
                  <a:srgbClr val="28817A"/>
                </a:solidFill>
                <a:latin typeface="Lucida Sans Unicode"/>
                <a:cs typeface="Lucida Sans Unicode"/>
              </a:rPr>
              <a:t> </a:t>
            </a:r>
            <a:r>
              <a:rPr sz="1200" b="0" dirty="0">
                <a:solidFill>
                  <a:srgbClr val="28817A"/>
                </a:solidFill>
                <a:latin typeface="Lucida Sans Unicode"/>
                <a:cs typeface="Lucida Sans Unicode"/>
              </a:rPr>
              <a:t>to </a:t>
            </a:r>
            <a:r>
              <a:rPr sz="1200" b="0" spc="-5" dirty="0">
                <a:solidFill>
                  <a:srgbClr val="28817A"/>
                </a:solidFill>
                <a:latin typeface="Lucida Sans Unicode"/>
                <a:cs typeface="Lucida Sans Unicode"/>
              </a:rPr>
              <a:t>rating</a:t>
            </a:r>
            <a:r>
              <a:rPr sz="1200" b="0" dirty="0">
                <a:solidFill>
                  <a:srgbClr val="28817A"/>
                </a:solidFill>
                <a:latin typeface="Lucida Sans Unicode"/>
                <a:cs typeface="Lucida Sans Unicode"/>
              </a:rPr>
              <a:t> </a:t>
            </a:r>
            <a:r>
              <a:rPr sz="1200" b="0" spc="-5" dirty="0">
                <a:solidFill>
                  <a:srgbClr val="28817A"/>
                </a:solidFill>
                <a:latin typeface="Lucida Sans Unicode"/>
                <a:cs typeface="Lucida Sans Unicode"/>
              </a:rPr>
              <a:t>scales.</a:t>
            </a:r>
            <a:r>
              <a:rPr sz="1200" b="0" spc="10" dirty="0">
                <a:solidFill>
                  <a:srgbClr val="28817A"/>
                </a:solidFill>
                <a:latin typeface="Lucida Sans Unicode"/>
                <a:cs typeface="Lucida Sans Unicode"/>
              </a:rPr>
              <a:t> </a:t>
            </a:r>
            <a:r>
              <a:rPr sz="1200" b="0" dirty="0">
                <a:solidFill>
                  <a:srgbClr val="28817A"/>
                </a:solidFill>
                <a:latin typeface="Lucida Sans Unicode"/>
                <a:cs typeface="Lucida Sans Unicode"/>
              </a:rPr>
              <a:t>ACL,</a:t>
            </a:r>
            <a:r>
              <a:rPr sz="1200" b="0" spc="5" dirty="0">
                <a:solidFill>
                  <a:srgbClr val="28817A"/>
                </a:solidFill>
                <a:latin typeface="Lucida Sans Unicode"/>
                <a:cs typeface="Lucida Sans Unicode"/>
              </a:rPr>
              <a:t> </a:t>
            </a:r>
            <a:r>
              <a:rPr sz="1200" b="0" dirty="0">
                <a:solidFill>
                  <a:srgbClr val="28817A"/>
                </a:solidFill>
                <a:latin typeface="Lucida Sans Unicode"/>
                <a:cs typeface="Lucida Sans Unicode"/>
              </a:rPr>
              <a:t>115–124</a:t>
            </a:r>
            <a:endParaRPr sz="1200">
              <a:latin typeface="Lucida Sans Unicode"/>
              <a:cs typeface="Lucida Sans Unicode"/>
            </a:endParaRPr>
          </a:p>
        </p:txBody>
      </p:sp>
      <p:sp>
        <p:nvSpPr>
          <p:cNvPr id="7" name="object 7"/>
          <p:cNvSpPr txBox="1"/>
          <p:nvPr/>
        </p:nvSpPr>
        <p:spPr>
          <a:xfrm>
            <a:off x="383539" y="1597913"/>
            <a:ext cx="6753225" cy="1696720"/>
          </a:xfrm>
          <a:prstGeom prst="rect">
            <a:avLst/>
          </a:prstGeom>
        </p:spPr>
        <p:txBody>
          <a:bodyPr vert="horz" wrap="square" lIns="0" tIns="104775" rIns="0" bIns="0" rtlCol="0">
            <a:spAutoFit/>
          </a:bodyPr>
          <a:lstStyle/>
          <a:p>
            <a:pPr marL="469900" indent="-457200">
              <a:lnSpc>
                <a:spcPct val="100000"/>
              </a:lnSpc>
              <a:spcBef>
                <a:spcPts val="825"/>
              </a:spcBef>
              <a:buClr>
                <a:srgbClr val="CC0000"/>
              </a:buClr>
              <a:buAutoNum type="arabicPeriod"/>
              <a:tabLst>
                <a:tab pos="469265" algn="l"/>
                <a:tab pos="469900" algn="l"/>
              </a:tabLst>
            </a:pPr>
            <a:r>
              <a:rPr sz="3200" dirty="0">
                <a:latin typeface="Calibri"/>
                <a:cs typeface="Calibri"/>
              </a:rPr>
              <a:t>Map</a:t>
            </a:r>
            <a:r>
              <a:rPr sz="3200" spc="-25" dirty="0">
                <a:latin typeface="Calibri"/>
                <a:cs typeface="Calibri"/>
              </a:rPr>
              <a:t> </a:t>
            </a:r>
            <a:r>
              <a:rPr sz="3200" dirty="0">
                <a:latin typeface="Calibri"/>
                <a:cs typeface="Calibri"/>
              </a:rPr>
              <a:t>to</a:t>
            </a:r>
            <a:r>
              <a:rPr sz="3200" spc="-20" dirty="0">
                <a:latin typeface="Calibri"/>
                <a:cs typeface="Calibri"/>
              </a:rPr>
              <a:t> </a:t>
            </a:r>
            <a:r>
              <a:rPr sz="3200" spc="-5" dirty="0">
                <a:latin typeface="Calibri"/>
                <a:cs typeface="Calibri"/>
              </a:rPr>
              <a:t>binary</a:t>
            </a:r>
            <a:endParaRPr sz="3200">
              <a:latin typeface="Calibri"/>
              <a:cs typeface="Calibri"/>
            </a:endParaRPr>
          </a:p>
          <a:p>
            <a:pPr marL="469900" indent="-457200">
              <a:lnSpc>
                <a:spcPct val="100000"/>
              </a:lnSpc>
              <a:spcBef>
                <a:spcPts val="730"/>
              </a:spcBef>
              <a:buClr>
                <a:srgbClr val="CC0000"/>
              </a:buClr>
              <a:buAutoNum type="arabicPeriod"/>
              <a:tabLst>
                <a:tab pos="469265" algn="l"/>
                <a:tab pos="469900" algn="l"/>
              </a:tabLst>
            </a:pPr>
            <a:r>
              <a:rPr sz="3200" dirty="0">
                <a:latin typeface="Calibri"/>
                <a:cs typeface="Calibri"/>
              </a:rPr>
              <a:t>Use</a:t>
            </a:r>
            <a:r>
              <a:rPr sz="3200" spc="-10" dirty="0">
                <a:latin typeface="Calibri"/>
                <a:cs typeface="Calibri"/>
              </a:rPr>
              <a:t> </a:t>
            </a:r>
            <a:r>
              <a:rPr sz="3200" dirty="0">
                <a:latin typeface="Calibri"/>
                <a:cs typeface="Calibri"/>
              </a:rPr>
              <a:t>linear</a:t>
            </a:r>
            <a:r>
              <a:rPr sz="3200" spc="-10" dirty="0">
                <a:latin typeface="Calibri"/>
                <a:cs typeface="Calibri"/>
              </a:rPr>
              <a:t> </a:t>
            </a:r>
            <a:r>
              <a:rPr sz="3200" spc="-5" dirty="0">
                <a:latin typeface="Calibri"/>
                <a:cs typeface="Calibri"/>
              </a:rPr>
              <a:t>or ordinal</a:t>
            </a:r>
            <a:r>
              <a:rPr sz="3200" spc="-10" dirty="0">
                <a:latin typeface="Calibri"/>
                <a:cs typeface="Calibri"/>
              </a:rPr>
              <a:t> </a:t>
            </a:r>
            <a:r>
              <a:rPr sz="3200" spc="-5" dirty="0">
                <a:latin typeface="Calibri"/>
                <a:cs typeface="Calibri"/>
              </a:rPr>
              <a:t>regression</a:t>
            </a:r>
            <a:endParaRPr sz="3200">
              <a:latin typeface="Calibri"/>
              <a:cs typeface="Calibri"/>
            </a:endParaRPr>
          </a:p>
          <a:p>
            <a:pPr marL="698500" lvl="1" indent="-228600">
              <a:lnSpc>
                <a:spcPct val="100000"/>
              </a:lnSpc>
              <a:spcBef>
                <a:spcPts val="665"/>
              </a:spcBef>
              <a:buFont typeface="Times New Roman"/>
              <a:buChar char="•"/>
              <a:tabLst>
                <a:tab pos="698500" algn="l"/>
                <a:tab pos="1218565" algn="l"/>
              </a:tabLst>
            </a:pPr>
            <a:r>
              <a:rPr sz="2800" dirty="0">
                <a:latin typeface="Calibri"/>
                <a:cs typeface="Calibri"/>
              </a:rPr>
              <a:t>Or	</a:t>
            </a:r>
            <a:r>
              <a:rPr sz="2800" spc="-5" dirty="0">
                <a:latin typeface="Calibri"/>
                <a:cs typeface="Calibri"/>
              </a:rPr>
              <a:t>specialized models </a:t>
            </a:r>
            <a:r>
              <a:rPr sz="2800" dirty="0">
                <a:latin typeface="Calibri"/>
                <a:cs typeface="Calibri"/>
              </a:rPr>
              <a:t>like</a:t>
            </a:r>
            <a:r>
              <a:rPr sz="2800" spc="-5" dirty="0">
                <a:latin typeface="Calibri"/>
                <a:cs typeface="Calibri"/>
              </a:rPr>
              <a:t> metric</a:t>
            </a:r>
            <a:r>
              <a:rPr sz="2800" dirty="0">
                <a:latin typeface="Calibri"/>
                <a:cs typeface="Calibri"/>
              </a:rPr>
              <a:t> labeling</a:t>
            </a:r>
            <a:endParaRPr sz="280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68620-752D-5481-A682-48A9A20677E8}"/>
              </a:ext>
            </a:extLst>
          </p:cNvPr>
          <p:cNvPicPr>
            <a:picLocks noChangeAspect="1"/>
          </p:cNvPicPr>
          <p:nvPr/>
        </p:nvPicPr>
        <p:blipFill>
          <a:blip r:embed="rId3"/>
          <a:stretch>
            <a:fillRect/>
          </a:stretch>
        </p:blipFill>
        <p:spPr>
          <a:xfrm>
            <a:off x="0" y="0"/>
            <a:ext cx="8991600" cy="5149850"/>
          </a:xfrm>
          <a:prstGeom prst="rect">
            <a:avLst/>
          </a:prstGeom>
        </p:spPr>
      </p:pic>
    </p:spTree>
    <p:extLst>
      <p:ext uri="{BB962C8B-B14F-4D97-AF65-F5344CB8AC3E}">
        <p14:creationId xmlns:p14="http://schemas.microsoft.com/office/powerpoint/2010/main" val="4096547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577850"/>
            <a:ext cx="4004310" cy="513080"/>
          </a:xfrm>
          <a:prstGeom prst="rect">
            <a:avLst/>
          </a:prstGeom>
        </p:spPr>
        <p:txBody>
          <a:bodyPr vert="horz" wrap="square" lIns="0" tIns="12700" rIns="0" bIns="0" rtlCol="0">
            <a:spAutoFit/>
          </a:bodyPr>
          <a:lstStyle/>
          <a:p>
            <a:pPr marL="12700">
              <a:lnSpc>
                <a:spcPct val="100000"/>
              </a:lnSpc>
              <a:spcBef>
                <a:spcPts val="100"/>
              </a:spcBef>
            </a:pPr>
            <a:r>
              <a:rPr dirty="0"/>
              <a:t>Summary</a:t>
            </a:r>
            <a:r>
              <a:rPr spc="-40" dirty="0"/>
              <a:t> </a:t>
            </a:r>
            <a:r>
              <a:rPr dirty="0"/>
              <a:t>on</a:t>
            </a:r>
            <a:r>
              <a:rPr spc="-35" dirty="0"/>
              <a:t> </a:t>
            </a:r>
            <a:r>
              <a:rPr spc="-5" dirty="0"/>
              <a:t>Sentiment</a:t>
            </a:r>
          </a:p>
        </p:txBody>
      </p:sp>
      <p:sp>
        <p:nvSpPr>
          <p:cNvPr id="7" name="object 7"/>
          <p:cNvSpPr txBox="1"/>
          <p:nvPr/>
        </p:nvSpPr>
        <p:spPr>
          <a:xfrm>
            <a:off x="383539" y="1309115"/>
            <a:ext cx="8279130" cy="3665220"/>
          </a:xfrm>
          <a:prstGeom prst="rect">
            <a:avLst/>
          </a:prstGeom>
        </p:spPr>
        <p:txBody>
          <a:bodyPr vert="horz" wrap="square" lIns="0" tIns="88900" rIns="0" bIns="0" rtlCol="0">
            <a:spAutoFit/>
          </a:bodyPr>
          <a:lstStyle/>
          <a:p>
            <a:pPr marL="355600" indent="-342900">
              <a:lnSpc>
                <a:spcPct val="100000"/>
              </a:lnSpc>
              <a:spcBef>
                <a:spcPts val="700"/>
              </a:spcBef>
              <a:buClr>
                <a:srgbClr val="CC0000"/>
              </a:buClr>
              <a:buFont typeface="Times New Roman"/>
              <a:buChar char="•"/>
              <a:tabLst>
                <a:tab pos="354965" algn="l"/>
                <a:tab pos="355600" algn="l"/>
              </a:tabLst>
            </a:pPr>
            <a:r>
              <a:rPr sz="2800" spc="-5" dirty="0">
                <a:latin typeface="Calibri"/>
                <a:cs typeface="Calibri"/>
              </a:rPr>
              <a:t>Generally</a:t>
            </a:r>
            <a:r>
              <a:rPr sz="2800" dirty="0">
                <a:latin typeface="Calibri"/>
                <a:cs typeface="Calibri"/>
              </a:rPr>
              <a:t> </a:t>
            </a:r>
            <a:r>
              <a:rPr sz="2800" spc="-5" dirty="0">
                <a:latin typeface="Calibri"/>
                <a:cs typeface="Calibri"/>
              </a:rPr>
              <a:t>modeled</a:t>
            </a:r>
            <a:r>
              <a:rPr sz="2800" spc="5" dirty="0">
                <a:latin typeface="Calibri"/>
                <a:cs typeface="Calibri"/>
              </a:rPr>
              <a:t> </a:t>
            </a:r>
            <a:r>
              <a:rPr sz="2800" dirty="0">
                <a:latin typeface="Calibri"/>
                <a:cs typeface="Calibri"/>
              </a:rPr>
              <a:t>as</a:t>
            </a:r>
            <a:r>
              <a:rPr sz="2800" spc="5" dirty="0">
                <a:latin typeface="Calibri"/>
                <a:cs typeface="Calibri"/>
              </a:rPr>
              <a:t> </a:t>
            </a:r>
            <a:r>
              <a:rPr sz="2800" spc="-5" dirty="0">
                <a:latin typeface="Calibri"/>
                <a:cs typeface="Calibri"/>
              </a:rPr>
              <a:t>classification</a:t>
            </a:r>
            <a:r>
              <a:rPr sz="2800" spc="5" dirty="0">
                <a:latin typeface="Calibri"/>
                <a:cs typeface="Calibri"/>
              </a:rPr>
              <a:t> </a:t>
            </a:r>
            <a:r>
              <a:rPr sz="2800" spc="-5" dirty="0">
                <a:latin typeface="Calibri"/>
                <a:cs typeface="Calibri"/>
              </a:rPr>
              <a:t>or</a:t>
            </a:r>
            <a:r>
              <a:rPr sz="2800" spc="5" dirty="0">
                <a:latin typeface="Calibri"/>
                <a:cs typeface="Calibri"/>
              </a:rPr>
              <a:t> </a:t>
            </a:r>
            <a:r>
              <a:rPr sz="2800" spc="-5" dirty="0">
                <a:latin typeface="Calibri"/>
                <a:cs typeface="Calibri"/>
              </a:rPr>
              <a:t>regression</a:t>
            </a:r>
            <a:r>
              <a:rPr sz="2800" spc="5" dirty="0">
                <a:latin typeface="Calibri"/>
                <a:cs typeface="Calibri"/>
              </a:rPr>
              <a:t> </a:t>
            </a:r>
            <a:r>
              <a:rPr sz="2800" dirty="0">
                <a:latin typeface="Calibri"/>
                <a:cs typeface="Calibri"/>
              </a:rPr>
              <a:t>task</a:t>
            </a:r>
          </a:p>
          <a:p>
            <a:pPr marL="698500" lvl="1" indent="-228600">
              <a:lnSpc>
                <a:spcPct val="100000"/>
              </a:lnSpc>
              <a:spcBef>
                <a:spcPts val="515"/>
              </a:spcBef>
              <a:buFont typeface="Times New Roman"/>
              <a:buChar char="•"/>
              <a:tabLst>
                <a:tab pos="698500" algn="l"/>
              </a:tabLst>
            </a:pPr>
            <a:r>
              <a:rPr sz="2400" spc="-5" dirty="0">
                <a:latin typeface="Calibri"/>
                <a:cs typeface="Calibri"/>
              </a:rPr>
              <a:t>predict </a:t>
            </a:r>
            <a:r>
              <a:rPr sz="2400" dirty="0">
                <a:latin typeface="Calibri"/>
                <a:cs typeface="Calibri"/>
              </a:rPr>
              <a:t>a </a:t>
            </a:r>
            <a:r>
              <a:rPr sz="2400" spc="-5" dirty="0">
                <a:latin typeface="Calibri"/>
                <a:cs typeface="Calibri"/>
              </a:rPr>
              <a:t>binary or</a:t>
            </a:r>
            <a:r>
              <a:rPr sz="2400" dirty="0">
                <a:latin typeface="Calibri"/>
                <a:cs typeface="Calibri"/>
              </a:rPr>
              <a:t> </a:t>
            </a:r>
            <a:r>
              <a:rPr sz="2400" spc="-5" dirty="0">
                <a:latin typeface="Calibri"/>
                <a:cs typeface="Calibri"/>
              </a:rPr>
              <a:t>ordinal </a:t>
            </a:r>
            <a:r>
              <a:rPr sz="2400" dirty="0">
                <a:latin typeface="Calibri"/>
                <a:cs typeface="Calibri"/>
              </a:rPr>
              <a:t>label</a:t>
            </a:r>
          </a:p>
          <a:p>
            <a:pPr marL="355600" indent="-342900">
              <a:lnSpc>
                <a:spcPct val="100000"/>
              </a:lnSpc>
              <a:spcBef>
                <a:spcPts val="720"/>
              </a:spcBef>
              <a:buClr>
                <a:srgbClr val="CC0000"/>
              </a:buClr>
              <a:buFont typeface="Times New Roman"/>
              <a:buChar char="•"/>
              <a:tabLst>
                <a:tab pos="354965" algn="l"/>
                <a:tab pos="355600" algn="l"/>
              </a:tabLst>
            </a:pPr>
            <a:r>
              <a:rPr sz="2800" spc="-5" dirty="0">
                <a:latin typeface="Calibri"/>
                <a:cs typeface="Calibri"/>
              </a:rPr>
              <a:t>Features:</a:t>
            </a:r>
            <a:endParaRPr sz="2800" dirty="0">
              <a:latin typeface="Calibri"/>
              <a:cs typeface="Calibri"/>
            </a:endParaRPr>
          </a:p>
          <a:p>
            <a:pPr marL="698500" lvl="1" indent="-228600">
              <a:lnSpc>
                <a:spcPct val="100000"/>
              </a:lnSpc>
              <a:spcBef>
                <a:spcPts val="540"/>
              </a:spcBef>
              <a:buFont typeface="Times New Roman"/>
              <a:buChar char="•"/>
              <a:tabLst>
                <a:tab pos="698500" algn="l"/>
              </a:tabLst>
            </a:pPr>
            <a:r>
              <a:rPr sz="2400" spc="-5" dirty="0">
                <a:latin typeface="Calibri"/>
                <a:cs typeface="Calibri"/>
              </a:rPr>
              <a:t>Negation</a:t>
            </a:r>
            <a:r>
              <a:rPr sz="2400" spc="-20" dirty="0">
                <a:latin typeface="Calibri"/>
                <a:cs typeface="Calibri"/>
              </a:rPr>
              <a:t> </a:t>
            </a:r>
            <a:r>
              <a:rPr sz="2400" dirty="0">
                <a:latin typeface="Calibri"/>
                <a:cs typeface="Calibri"/>
              </a:rPr>
              <a:t>is</a:t>
            </a:r>
            <a:r>
              <a:rPr sz="2400" spc="-15" dirty="0">
                <a:latin typeface="Calibri"/>
                <a:cs typeface="Calibri"/>
              </a:rPr>
              <a:t> </a:t>
            </a:r>
            <a:r>
              <a:rPr sz="2400" spc="-5" dirty="0">
                <a:latin typeface="Calibri"/>
                <a:cs typeface="Calibri"/>
              </a:rPr>
              <a:t>important</a:t>
            </a:r>
            <a:endParaRPr sz="2400" dirty="0">
              <a:latin typeface="Calibri"/>
              <a:cs typeface="Calibri"/>
            </a:endParaRPr>
          </a:p>
          <a:p>
            <a:pPr marL="698500" lvl="1" indent="-228600">
              <a:lnSpc>
                <a:spcPct val="100000"/>
              </a:lnSpc>
              <a:spcBef>
                <a:spcPts val="620"/>
              </a:spcBef>
              <a:buFont typeface="Times New Roman"/>
              <a:buChar char="•"/>
              <a:tabLst>
                <a:tab pos="698500" algn="l"/>
              </a:tabLst>
            </a:pPr>
            <a:r>
              <a:rPr sz="2400" dirty="0">
                <a:latin typeface="Calibri"/>
                <a:cs typeface="Calibri"/>
              </a:rPr>
              <a:t>Using</a:t>
            </a:r>
            <a:r>
              <a:rPr sz="2400" spc="-5" dirty="0">
                <a:latin typeface="Calibri"/>
                <a:cs typeface="Calibri"/>
              </a:rPr>
              <a:t> </a:t>
            </a:r>
            <a:r>
              <a:rPr sz="2400" dirty="0">
                <a:latin typeface="Calibri"/>
                <a:cs typeface="Calibri"/>
              </a:rPr>
              <a:t>all </a:t>
            </a:r>
            <a:r>
              <a:rPr sz="2400" spc="-5" dirty="0">
                <a:latin typeface="Calibri"/>
                <a:cs typeface="Calibri"/>
              </a:rPr>
              <a:t>words</a:t>
            </a:r>
            <a:r>
              <a:rPr sz="2400" dirty="0">
                <a:latin typeface="Calibri"/>
                <a:cs typeface="Calibri"/>
              </a:rPr>
              <a:t> </a:t>
            </a:r>
            <a:r>
              <a:rPr sz="2400" spc="-5" dirty="0">
                <a:latin typeface="Calibri"/>
                <a:cs typeface="Calibri"/>
              </a:rPr>
              <a:t>(in</a:t>
            </a:r>
            <a:r>
              <a:rPr sz="2400" dirty="0">
                <a:latin typeface="Calibri"/>
                <a:cs typeface="Calibri"/>
              </a:rPr>
              <a:t> naïve</a:t>
            </a:r>
            <a:r>
              <a:rPr sz="2400" spc="-5" dirty="0">
                <a:latin typeface="Calibri"/>
                <a:cs typeface="Calibri"/>
              </a:rPr>
              <a:t> bayes) works</a:t>
            </a:r>
            <a:r>
              <a:rPr sz="2400" dirty="0">
                <a:latin typeface="Calibri"/>
                <a:cs typeface="Calibri"/>
              </a:rPr>
              <a:t> </a:t>
            </a:r>
            <a:r>
              <a:rPr sz="2400" spc="-5" dirty="0">
                <a:latin typeface="Calibri"/>
                <a:cs typeface="Calibri"/>
              </a:rPr>
              <a:t>well</a:t>
            </a:r>
            <a:r>
              <a:rPr sz="2400" dirty="0">
                <a:latin typeface="Calibri"/>
                <a:cs typeface="Calibri"/>
              </a:rPr>
              <a:t> </a:t>
            </a:r>
            <a:r>
              <a:rPr sz="2400" spc="-5" dirty="0">
                <a:latin typeface="Calibri"/>
                <a:cs typeface="Calibri"/>
              </a:rPr>
              <a:t>for</a:t>
            </a:r>
            <a:r>
              <a:rPr sz="2400" dirty="0">
                <a:latin typeface="Calibri"/>
                <a:cs typeface="Calibri"/>
              </a:rPr>
              <a:t> </a:t>
            </a:r>
            <a:r>
              <a:rPr sz="2400" spc="-5" dirty="0">
                <a:latin typeface="Calibri"/>
                <a:cs typeface="Calibri"/>
              </a:rPr>
              <a:t>some</a:t>
            </a:r>
            <a:r>
              <a:rPr sz="2400" dirty="0">
                <a:latin typeface="Calibri"/>
                <a:cs typeface="Calibri"/>
              </a:rPr>
              <a:t> tasks</a:t>
            </a:r>
          </a:p>
          <a:p>
            <a:pPr marL="698500" lvl="1" indent="-228600">
              <a:lnSpc>
                <a:spcPct val="100000"/>
              </a:lnSpc>
              <a:spcBef>
                <a:spcPts val="520"/>
              </a:spcBef>
              <a:buFont typeface="Times New Roman"/>
              <a:buChar char="•"/>
              <a:tabLst>
                <a:tab pos="698500" algn="l"/>
              </a:tabLst>
            </a:pPr>
            <a:r>
              <a:rPr sz="2400" dirty="0">
                <a:latin typeface="Calibri"/>
                <a:cs typeface="Calibri"/>
              </a:rPr>
              <a:t>Finding</a:t>
            </a:r>
            <a:r>
              <a:rPr sz="2400" spc="-10" dirty="0">
                <a:latin typeface="Calibri"/>
                <a:cs typeface="Calibri"/>
              </a:rPr>
              <a:t> </a:t>
            </a:r>
            <a:r>
              <a:rPr sz="2400" dirty="0">
                <a:latin typeface="Calibri"/>
                <a:cs typeface="Calibri"/>
              </a:rPr>
              <a:t>subsets</a:t>
            </a:r>
            <a:r>
              <a:rPr sz="2400" spc="-5" dirty="0">
                <a:latin typeface="Calibri"/>
                <a:cs typeface="Calibri"/>
              </a:rPr>
              <a:t> of words may</a:t>
            </a:r>
            <a:r>
              <a:rPr sz="2400" spc="-10" dirty="0">
                <a:latin typeface="Calibri"/>
                <a:cs typeface="Calibri"/>
              </a:rPr>
              <a:t> </a:t>
            </a:r>
            <a:r>
              <a:rPr sz="2400" dirty="0">
                <a:latin typeface="Calibri"/>
                <a:cs typeface="Calibri"/>
              </a:rPr>
              <a:t>help</a:t>
            </a:r>
            <a:r>
              <a:rPr sz="2400" spc="-5" dirty="0">
                <a:latin typeface="Calibri"/>
                <a:cs typeface="Calibri"/>
              </a:rPr>
              <a:t> </a:t>
            </a:r>
            <a:r>
              <a:rPr sz="2400" dirty="0">
                <a:latin typeface="Calibri"/>
                <a:cs typeface="Calibri"/>
              </a:rPr>
              <a:t>in</a:t>
            </a:r>
            <a:r>
              <a:rPr sz="2400" spc="-10" dirty="0">
                <a:latin typeface="Calibri"/>
                <a:cs typeface="Calibri"/>
              </a:rPr>
              <a:t> </a:t>
            </a:r>
            <a:r>
              <a:rPr sz="2400" spc="-5" dirty="0">
                <a:latin typeface="Calibri"/>
                <a:cs typeface="Calibri"/>
              </a:rPr>
              <a:t>other </a:t>
            </a:r>
            <a:r>
              <a:rPr sz="2400" dirty="0">
                <a:latin typeface="Calibri"/>
                <a:cs typeface="Calibri"/>
              </a:rPr>
              <a:t>tasks</a:t>
            </a:r>
          </a:p>
          <a:p>
            <a:pPr marL="1041400" lvl="2" indent="-228600">
              <a:lnSpc>
                <a:spcPct val="100000"/>
              </a:lnSpc>
              <a:spcBef>
                <a:spcPts val="620"/>
              </a:spcBef>
              <a:buClr>
                <a:srgbClr val="CC0000"/>
              </a:buClr>
              <a:buFont typeface="Times New Roman"/>
              <a:buChar char="•"/>
              <a:tabLst>
                <a:tab pos="1041400" algn="l"/>
              </a:tabLst>
            </a:pPr>
            <a:r>
              <a:rPr sz="2400" spc="-125" dirty="0">
                <a:latin typeface="Calibri"/>
                <a:cs typeface="Calibri"/>
              </a:rPr>
              <a:t>Hand-­‐built</a:t>
            </a:r>
            <a:r>
              <a:rPr sz="2400" spc="-5" dirty="0">
                <a:latin typeface="Calibri"/>
                <a:cs typeface="Calibri"/>
              </a:rPr>
              <a:t> polarity</a:t>
            </a:r>
            <a:r>
              <a:rPr sz="2400" spc="-10" dirty="0">
                <a:latin typeface="Calibri"/>
                <a:cs typeface="Calibri"/>
              </a:rPr>
              <a:t> </a:t>
            </a:r>
            <a:r>
              <a:rPr sz="2400" spc="-5" dirty="0">
                <a:latin typeface="Calibri"/>
                <a:cs typeface="Calibri"/>
              </a:rPr>
              <a:t>lexicons</a:t>
            </a:r>
            <a:endParaRPr sz="2400" dirty="0">
              <a:latin typeface="Calibri"/>
              <a:cs typeface="Calibri"/>
            </a:endParaRPr>
          </a:p>
          <a:p>
            <a:pPr marL="1041400" lvl="2" indent="-228600">
              <a:lnSpc>
                <a:spcPct val="100000"/>
              </a:lnSpc>
              <a:spcBef>
                <a:spcPts val="520"/>
              </a:spcBef>
              <a:buClr>
                <a:srgbClr val="CC0000"/>
              </a:buClr>
              <a:buFont typeface="Times New Roman"/>
              <a:buChar char="•"/>
              <a:tabLst>
                <a:tab pos="1041400" algn="l"/>
              </a:tabLst>
            </a:pPr>
            <a:r>
              <a:rPr sz="2400" dirty="0">
                <a:latin typeface="Calibri"/>
                <a:cs typeface="Calibri"/>
              </a:rPr>
              <a:t>Use seeds</a:t>
            </a:r>
            <a:r>
              <a:rPr sz="2400" spc="5" dirty="0">
                <a:latin typeface="Calibri"/>
                <a:cs typeface="Calibri"/>
              </a:rPr>
              <a:t> </a:t>
            </a:r>
            <a:r>
              <a:rPr sz="2400" dirty="0">
                <a:latin typeface="Calibri"/>
                <a:cs typeface="Calibri"/>
              </a:rPr>
              <a:t>and </a:t>
            </a:r>
            <a:r>
              <a:rPr sz="2400" spc="-90" dirty="0">
                <a:latin typeface="Calibri"/>
                <a:cs typeface="Calibri"/>
              </a:rPr>
              <a:t>semi-­‐supervised</a:t>
            </a:r>
            <a:r>
              <a:rPr sz="2400" spc="5" dirty="0">
                <a:latin typeface="Calibri"/>
                <a:cs typeface="Calibri"/>
              </a:rPr>
              <a:t> </a:t>
            </a:r>
            <a:r>
              <a:rPr sz="2400" spc="-5" dirty="0">
                <a:latin typeface="Calibri"/>
                <a:cs typeface="Calibri"/>
              </a:rPr>
              <a:t>learning</a:t>
            </a:r>
            <a:r>
              <a:rPr sz="2400" dirty="0">
                <a:latin typeface="Calibri"/>
                <a:cs typeface="Calibri"/>
              </a:rPr>
              <a:t> to</a:t>
            </a:r>
            <a:r>
              <a:rPr sz="2400" spc="5" dirty="0">
                <a:latin typeface="Calibri"/>
                <a:cs typeface="Calibri"/>
              </a:rPr>
              <a:t> </a:t>
            </a:r>
            <a:r>
              <a:rPr sz="2400" dirty="0">
                <a:latin typeface="Calibri"/>
                <a:cs typeface="Calibri"/>
              </a:rPr>
              <a:t>induce </a:t>
            </a:r>
            <a:r>
              <a:rPr sz="2400" spc="-5" dirty="0">
                <a:latin typeface="Calibri"/>
                <a:cs typeface="Calibri"/>
              </a:rPr>
              <a:t>lexicons</a:t>
            </a:r>
            <a:endParaRPr sz="2400" dirty="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29528" y="231140"/>
            <a:ext cx="7451725" cy="497840"/>
          </a:xfrm>
          <a:prstGeom prst="rect">
            <a:avLst/>
          </a:prstGeom>
        </p:spPr>
        <p:txBody>
          <a:bodyPr vert="horz" wrap="square" lIns="0" tIns="12700" rIns="0" bIns="0" rtlCol="0">
            <a:spAutoFit/>
          </a:bodyPr>
          <a:lstStyle/>
          <a:p>
            <a:pPr marL="12700">
              <a:lnSpc>
                <a:spcPct val="100000"/>
              </a:lnSpc>
              <a:spcBef>
                <a:spcPts val="100"/>
              </a:spcBef>
            </a:pPr>
            <a:r>
              <a:rPr sz="3100" spc="-5" dirty="0"/>
              <a:t>Computational work </a:t>
            </a:r>
            <a:r>
              <a:rPr sz="3100" dirty="0"/>
              <a:t>on</a:t>
            </a:r>
            <a:r>
              <a:rPr sz="3100" spc="-5" dirty="0"/>
              <a:t> other aﬀective states</a:t>
            </a:r>
            <a:endParaRPr sz="3100" dirty="0"/>
          </a:p>
        </p:txBody>
      </p:sp>
      <p:sp>
        <p:nvSpPr>
          <p:cNvPr id="7" name="object 7"/>
          <p:cNvSpPr txBox="1"/>
          <p:nvPr/>
        </p:nvSpPr>
        <p:spPr>
          <a:xfrm>
            <a:off x="562878" y="1253997"/>
            <a:ext cx="7803515" cy="3626485"/>
          </a:xfrm>
          <a:prstGeom prst="rect">
            <a:avLst/>
          </a:prstGeom>
        </p:spPr>
        <p:txBody>
          <a:bodyPr vert="horz" wrap="square" lIns="0" tIns="37465" rIns="0" bIns="0" rtlCol="0">
            <a:spAutoFit/>
          </a:bodyPr>
          <a:lstStyle/>
          <a:p>
            <a:pPr marL="355600" indent="-342900">
              <a:lnSpc>
                <a:spcPct val="100000"/>
              </a:lnSpc>
              <a:spcBef>
                <a:spcPts val="295"/>
              </a:spcBef>
              <a:buClr>
                <a:srgbClr val="CC0000"/>
              </a:buClr>
              <a:buFont typeface="Times New Roman"/>
              <a:buChar char="•"/>
              <a:tabLst>
                <a:tab pos="354965" algn="l"/>
                <a:tab pos="355600" algn="l"/>
              </a:tabLst>
            </a:pPr>
            <a:r>
              <a:rPr sz="2400" b="1" spc="-5" dirty="0">
                <a:latin typeface="Calibri"/>
                <a:cs typeface="Calibri"/>
              </a:rPr>
              <a:t>Emotion</a:t>
            </a:r>
            <a:r>
              <a:rPr sz="2400" spc="-5" dirty="0">
                <a:latin typeface="Calibri"/>
                <a:cs typeface="Calibri"/>
              </a:rPr>
              <a:t>:</a:t>
            </a:r>
            <a:endParaRPr sz="2400" dirty="0">
              <a:latin typeface="Calibri"/>
              <a:cs typeface="Calibri"/>
            </a:endParaRPr>
          </a:p>
          <a:p>
            <a:pPr marL="698500" lvl="1" indent="-228600">
              <a:lnSpc>
                <a:spcPct val="100000"/>
              </a:lnSpc>
              <a:spcBef>
                <a:spcPts val="195"/>
              </a:spcBef>
              <a:buFont typeface="Times New Roman"/>
              <a:buChar char="•"/>
              <a:tabLst>
                <a:tab pos="698500" algn="l"/>
              </a:tabLst>
            </a:pPr>
            <a:r>
              <a:rPr sz="2400" spc="-5" dirty="0">
                <a:latin typeface="Calibri"/>
                <a:cs typeface="Calibri"/>
              </a:rPr>
              <a:t>Detecting</a:t>
            </a:r>
            <a:r>
              <a:rPr sz="2400" dirty="0">
                <a:latin typeface="Calibri"/>
                <a:cs typeface="Calibri"/>
              </a:rPr>
              <a:t> </a:t>
            </a:r>
            <a:r>
              <a:rPr sz="2400" spc="-5" dirty="0">
                <a:latin typeface="Calibri"/>
                <a:cs typeface="Calibri"/>
              </a:rPr>
              <a:t>annoyed</a:t>
            </a:r>
            <a:r>
              <a:rPr sz="2400" spc="5" dirty="0">
                <a:latin typeface="Calibri"/>
                <a:cs typeface="Calibri"/>
              </a:rPr>
              <a:t> </a:t>
            </a:r>
            <a:r>
              <a:rPr sz="2400" spc="-5" dirty="0">
                <a:latin typeface="Calibri"/>
                <a:cs typeface="Calibri"/>
              </a:rPr>
              <a:t>callers</a:t>
            </a:r>
            <a:r>
              <a:rPr sz="2400" spc="5" dirty="0">
                <a:latin typeface="Calibri"/>
                <a:cs typeface="Calibri"/>
              </a:rPr>
              <a:t> </a:t>
            </a:r>
            <a:r>
              <a:rPr sz="2400" dirty="0">
                <a:latin typeface="Calibri"/>
                <a:cs typeface="Calibri"/>
              </a:rPr>
              <a:t>to </a:t>
            </a:r>
            <a:r>
              <a:rPr sz="2400" spc="-5" dirty="0">
                <a:latin typeface="Calibri"/>
                <a:cs typeface="Calibri"/>
              </a:rPr>
              <a:t>dialogue</a:t>
            </a:r>
            <a:r>
              <a:rPr sz="2400" spc="5" dirty="0">
                <a:latin typeface="Calibri"/>
                <a:cs typeface="Calibri"/>
              </a:rPr>
              <a:t> </a:t>
            </a:r>
            <a:r>
              <a:rPr sz="2400" spc="-5" dirty="0">
                <a:latin typeface="Calibri"/>
                <a:cs typeface="Calibri"/>
              </a:rPr>
              <a:t>system</a:t>
            </a:r>
            <a:endParaRPr sz="2400" dirty="0">
              <a:latin typeface="Calibri"/>
              <a:cs typeface="Calibri"/>
            </a:endParaRPr>
          </a:p>
          <a:p>
            <a:pPr marL="698500" lvl="1" indent="-228600">
              <a:lnSpc>
                <a:spcPct val="100000"/>
              </a:lnSpc>
              <a:spcBef>
                <a:spcPts val="320"/>
              </a:spcBef>
              <a:buFont typeface="Times New Roman"/>
              <a:buChar char="•"/>
              <a:tabLst>
                <a:tab pos="698500" algn="l"/>
                <a:tab pos="4598035" algn="l"/>
              </a:tabLst>
            </a:pPr>
            <a:r>
              <a:rPr sz="2400" spc="-5" dirty="0">
                <a:latin typeface="Calibri"/>
                <a:cs typeface="Calibri"/>
              </a:rPr>
              <a:t>Detecting</a:t>
            </a:r>
            <a:r>
              <a:rPr sz="2400" spc="25" dirty="0">
                <a:latin typeface="Calibri"/>
                <a:cs typeface="Calibri"/>
              </a:rPr>
              <a:t> </a:t>
            </a:r>
            <a:r>
              <a:rPr sz="2400" spc="-5" dirty="0">
                <a:latin typeface="Calibri"/>
                <a:cs typeface="Calibri"/>
              </a:rPr>
              <a:t>confused/frustrated	versus</a:t>
            </a:r>
            <a:r>
              <a:rPr sz="2400" spc="-20" dirty="0">
                <a:latin typeface="Calibri"/>
                <a:cs typeface="Calibri"/>
              </a:rPr>
              <a:t> </a:t>
            </a:r>
            <a:r>
              <a:rPr sz="2400" spc="-5" dirty="0">
                <a:latin typeface="Calibri"/>
                <a:cs typeface="Calibri"/>
              </a:rPr>
              <a:t>confident</a:t>
            </a:r>
            <a:r>
              <a:rPr sz="2400" spc="-25" dirty="0">
                <a:latin typeface="Calibri"/>
                <a:cs typeface="Calibri"/>
              </a:rPr>
              <a:t> </a:t>
            </a:r>
            <a:r>
              <a:rPr sz="2400" dirty="0">
                <a:latin typeface="Calibri"/>
                <a:cs typeface="Calibri"/>
              </a:rPr>
              <a:t>students</a:t>
            </a:r>
          </a:p>
          <a:p>
            <a:pPr marL="355600" indent="-342900">
              <a:lnSpc>
                <a:spcPct val="100000"/>
              </a:lnSpc>
              <a:spcBef>
                <a:spcPts val="320"/>
              </a:spcBef>
              <a:buClr>
                <a:srgbClr val="CC0000"/>
              </a:buClr>
              <a:buFont typeface="Times New Roman"/>
              <a:buChar char="•"/>
              <a:tabLst>
                <a:tab pos="354965" algn="l"/>
                <a:tab pos="355600" algn="l"/>
              </a:tabLst>
            </a:pPr>
            <a:r>
              <a:rPr sz="2400" b="1" spc="-5" dirty="0">
                <a:latin typeface="Calibri"/>
                <a:cs typeface="Calibri"/>
              </a:rPr>
              <a:t>Mood</a:t>
            </a:r>
            <a:r>
              <a:rPr sz="2400" spc="-5" dirty="0">
                <a:latin typeface="Calibri"/>
                <a:cs typeface="Calibri"/>
              </a:rPr>
              <a:t>:</a:t>
            </a:r>
            <a:endParaRPr sz="2400" dirty="0">
              <a:latin typeface="Calibri"/>
              <a:cs typeface="Calibri"/>
            </a:endParaRPr>
          </a:p>
          <a:p>
            <a:pPr marL="698500" lvl="1" indent="-228600">
              <a:lnSpc>
                <a:spcPct val="100000"/>
              </a:lnSpc>
              <a:spcBef>
                <a:spcPts val="220"/>
              </a:spcBef>
              <a:buFont typeface="Times New Roman"/>
              <a:buChar char="•"/>
              <a:tabLst>
                <a:tab pos="698500" algn="l"/>
              </a:tabLst>
            </a:pPr>
            <a:r>
              <a:rPr sz="2400" dirty="0">
                <a:latin typeface="Calibri"/>
                <a:cs typeface="Calibri"/>
              </a:rPr>
              <a:t>Finding</a:t>
            </a:r>
            <a:r>
              <a:rPr sz="2400" spc="-5" dirty="0">
                <a:latin typeface="Calibri"/>
                <a:cs typeface="Calibri"/>
              </a:rPr>
              <a:t> traumatized or</a:t>
            </a:r>
            <a:r>
              <a:rPr sz="2400" dirty="0">
                <a:latin typeface="Calibri"/>
                <a:cs typeface="Calibri"/>
              </a:rPr>
              <a:t> </a:t>
            </a:r>
            <a:r>
              <a:rPr sz="2400" spc="-5" dirty="0">
                <a:latin typeface="Calibri"/>
                <a:cs typeface="Calibri"/>
              </a:rPr>
              <a:t>depressed writers</a:t>
            </a:r>
            <a:endParaRPr sz="2400" dirty="0">
              <a:latin typeface="Calibri"/>
              <a:cs typeface="Calibri"/>
            </a:endParaRPr>
          </a:p>
          <a:p>
            <a:pPr marL="355600" indent="-342900">
              <a:lnSpc>
                <a:spcPct val="100000"/>
              </a:lnSpc>
              <a:spcBef>
                <a:spcPts val="320"/>
              </a:spcBef>
              <a:buClr>
                <a:srgbClr val="CC0000"/>
              </a:buClr>
              <a:buFont typeface="Times New Roman"/>
              <a:buChar char="•"/>
              <a:tabLst>
                <a:tab pos="354965" algn="l"/>
                <a:tab pos="355600" algn="l"/>
              </a:tabLst>
            </a:pPr>
            <a:r>
              <a:rPr sz="2400" b="1" spc="-5" dirty="0">
                <a:latin typeface="Calibri"/>
                <a:cs typeface="Calibri"/>
              </a:rPr>
              <a:t>Interpersonal</a:t>
            </a:r>
            <a:r>
              <a:rPr sz="2400" b="1" spc="-20" dirty="0">
                <a:latin typeface="Calibri"/>
                <a:cs typeface="Calibri"/>
              </a:rPr>
              <a:t> </a:t>
            </a:r>
            <a:r>
              <a:rPr sz="2400" b="1" spc="-5" dirty="0">
                <a:latin typeface="Calibri"/>
                <a:cs typeface="Calibri"/>
              </a:rPr>
              <a:t>stances</a:t>
            </a:r>
            <a:r>
              <a:rPr sz="2400" spc="-5" dirty="0">
                <a:latin typeface="Calibri"/>
                <a:cs typeface="Calibri"/>
              </a:rPr>
              <a:t>:</a:t>
            </a:r>
            <a:endParaRPr sz="2400" dirty="0">
              <a:latin typeface="Calibri"/>
              <a:cs typeface="Calibri"/>
            </a:endParaRPr>
          </a:p>
          <a:p>
            <a:pPr marL="698500" lvl="1" indent="-228600">
              <a:lnSpc>
                <a:spcPct val="100000"/>
              </a:lnSpc>
              <a:spcBef>
                <a:spcPts val="320"/>
              </a:spcBef>
              <a:buFont typeface="Times New Roman"/>
              <a:buChar char="•"/>
              <a:tabLst>
                <a:tab pos="698500" algn="l"/>
              </a:tabLst>
            </a:pPr>
            <a:r>
              <a:rPr sz="2400" spc="-5" dirty="0">
                <a:latin typeface="Calibri"/>
                <a:cs typeface="Calibri"/>
              </a:rPr>
              <a:t>Detection</a:t>
            </a:r>
            <a:r>
              <a:rPr sz="2400" dirty="0">
                <a:latin typeface="Calibri"/>
                <a:cs typeface="Calibri"/>
              </a:rPr>
              <a:t> </a:t>
            </a:r>
            <a:r>
              <a:rPr sz="2400" spc="-5" dirty="0">
                <a:latin typeface="Calibri"/>
                <a:cs typeface="Calibri"/>
              </a:rPr>
              <a:t>of</a:t>
            </a:r>
            <a:r>
              <a:rPr sz="2400" spc="5" dirty="0">
                <a:latin typeface="Calibri"/>
                <a:cs typeface="Calibri"/>
              </a:rPr>
              <a:t> </a:t>
            </a:r>
            <a:r>
              <a:rPr sz="2400" spc="-5" dirty="0">
                <a:latin typeface="Calibri"/>
                <a:cs typeface="Calibri"/>
              </a:rPr>
              <a:t>ﬂirtation</a:t>
            </a:r>
            <a:r>
              <a:rPr sz="2400" dirty="0">
                <a:latin typeface="Calibri"/>
                <a:cs typeface="Calibri"/>
              </a:rPr>
              <a:t> </a:t>
            </a:r>
            <a:r>
              <a:rPr sz="2400" spc="-5" dirty="0">
                <a:latin typeface="Calibri"/>
                <a:cs typeface="Calibri"/>
              </a:rPr>
              <a:t>or</a:t>
            </a:r>
            <a:r>
              <a:rPr sz="2400" spc="5" dirty="0">
                <a:latin typeface="Calibri"/>
                <a:cs typeface="Calibri"/>
              </a:rPr>
              <a:t> </a:t>
            </a:r>
            <a:r>
              <a:rPr sz="2400" spc="-5" dirty="0">
                <a:latin typeface="Calibri"/>
                <a:cs typeface="Calibri"/>
              </a:rPr>
              <a:t>friendliness</a:t>
            </a:r>
            <a:r>
              <a:rPr sz="2400" dirty="0">
                <a:latin typeface="Calibri"/>
                <a:cs typeface="Calibri"/>
              </a:rPr>
              <a:t> in</a:t>
            </a:r>
            <a:r>
              <a:rPr sz="2400" spc="5" dirty="0">
                <a:latin typeface="Calibri"/>
                <a:cs typeface="Calibri"/>
              </a:rPr>
              <a:t> </a:t>
            </a:r>
            <a:r>
              <a:rPr sz="2400" spc="-5" dirty="0">
                <a:latin typeface="Calibri"/>
                <a:cs typeface="Calibri"/>
              </a:rPr>
              <a:t>conversations</a:t>
            </a:r>
            <a:endParaRPr sz="2400" dirty="0">
              <a:latin typeface="Calibri"/>
              <a:cs typeface="Calibri"/>
            </a:endParaRPr>
          </a:p>
          <a:p>
            <a:pPr marL="355600" indent="-342900">
              <a:lnSpc>
                <a:spcPct val="100000"/>
              </a:lnSpc>
              <a:spcBef>
                <a:spcPts val="320"/>
              </a:spcBef>
              <a:buClr>
                <a:srgbClr val="CC0000"/>
              </a:buClr>
              <a:buFont typeface="Times New Roman"/>
              <a:buChar char="•"/>
              <a:tabLst>
                <a:tab pos="354965" algn="l"/>
                <a:tab pos="355600" algn="l"/>
              </a:tabLst>
            </a:pPr>
            <a:r>
              <a:rPr sz="2400" b="1" spc="-5" dirty="0">
                <a:latin typeface="Calibri"/>
                <a:cs typeface="Calibri"/>
              </a:rPr>
              <a:t>Personality</a:t>
            </a:r>
            <a:r>
              <a:rPr sz="2400" b="1" spc="-35" dirty="0">
                <a:latin typeface="Calibri"/>
                <a:cs typeface="Calibri"/>
              </a:rPr>
              <a:t> </a:t>
            </a:r>
            <a:r>
              <a:rPr sz="2400" b="1" spc="-5" dirty="0">
                <a:latin typeface="Calibri"/>
                <a:cs typeface="Calibri"/>
              </a:rPr>
              <a:t>traits</a:t>
            </a:r>
            <a:r>
              <a:rPr sz="2400" spc="-5" dirty="0">
                <a:latin typeface="Calibri"/>
                <a:cs typeface="Calibri"/>
              </a:rPr>
              <a:t>:</a:t>
            </a:r>
            <a:endParaRPr sz="2400" dirty="0">
              <a:latin typeface="Calibri"/>
              <a:cs typeface="Calibri"/>
            </a:endParaRPr>
          </a:p>
          <a:p>
            <a:pPr marL="698500" lvl="1" indent="-228600">
              <a:lnSpc>
                <a:spcPct val="100000"/>
              </a:lnSpc>
              <a:spcBef>
                <a:spcPts val="220"/>
              </a:spcBef>
              <a:buFont typeface="Times New Roman"/>
              <a:buChar char="•"/>
              <a:tabLst>
                <a:tab pos="698500" algn="l"/>
              </a:tabLst>
            </a:pPr>
            <a:r>
              <a:rPr sz="2400" spc="-5" dirty="0">
                <a:latin typeface="Calibri"/>
                <a:cs typeface="Calibri"/>
              </a:rPr>
              <a:t>Detection</a:t>
            </a:r>
            <a:r>
              <a:rPr sz="2400" spc="-20" dirty="0">
                <a:latin typeface="Calibri"/>
                <a:cs typeface="Calibri"/>
              </a:rPr>
              <a:t> </a:t>
            </a:r>
            <a:r>
              <a:rPr sz="2400" spc="-5" dirty="0">
                <a:latin typeface="Calibri"/>
                <a:cs typeface="Calibri"/>
              </a:rPr>
              <a:t>of</a:t>
            </a:r>
            <a:r>
              <a:rPr sz="2400" spc="-15" dirty="0">
                <a:latin typeface="Calibri"/>
                <a:cs typeface="Calibri"/>
              </a:rPr>
              <a:t> </a:t>
            </a:r>
            <a:r>
              <a:rPr sz="2400" spc="-5" dirty="0">
                <a:latin typeface="Calibri"/>
                <a:cs typeface="Calibri"/>
              </a:rPr>
              <a:t>extroverts</a:t>
            </a:r>
            <a:endParaRPr sz="240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8E99820-4C66-4C83-EA67-E0AC48FDEC99}"/>
              </a:ext>
            </a:extLst>
          </p:cNvPr>
          <p:cNvSpPr>
            <a:spLocks noGrp="1"/>
          </p:cNvSpPr>
          <p:nvPr>
            <p:ph sz="half" idx="2"/>
          </p:nvPr>
        </p:nvSpPr>
        <p:spPr>
          <a:xfrm>
            <a:off x="441690" y="2041525"/>
            <a:ext cx="3977640" cy="984885"/>
          </a:xfrm>
        </p:spPr>
        <p:txBody>
          <a:bodyPr/>
          <a:lstStyle/>
          <a:p>
            <a:r>
              <a:rPr lang="en-US" sz="3200" b="1" i="0" spc="-5" dirty="0">
                <a:solidFill>
                  <a:schemeClr val="accent2">
                    <a:lumMod val="75000"/>
                  </a:schemeClr>
                </a:solidFill>
                <a:latin typeface="Calibri"/>
                <a:ea typeface="+mj-ea"/>
                <a:cs typeface="Calibri"/>
              </a:rPr>
              <a:t>Sentiment</a:t>
            </a:r>
            <a:r>
              <a:rPr lang="en-US" sz="3200" b="1" i="0" spc="-15" dirty="0">
                <a:solidFill>
                  <a:schemeClr val="accent2">
                    <a:lumMod val="75000"/>
                  </a:schemeClr>
                </a:solidFill>
                <a:latin typeface="Calibri"/>
                <a:ea typeface="+mj-ea"/>
                <a:cs typeface="Calibri"/>
              </a:rPr>
              <a:t> </a:t>
            </a:r>
            <a:r>
              <a:rPr lang="en-US" sz="3200" b="1" i="0" dirty="0">
                <a:solidFill>
                  <a:schemeClr val="accent2">
                    <a:lumMod val="75000"/>
                  </a:schemeClr>
                </a:solidFill>
                <a:latin typeface="Calibri"/>
                <a:ea typeface="+mj-ea"/>
                <a:cs typeface="Calibri"/>
              </a:rPr>
              <a:t>analysis is also referred  as</a:t>
            </a:r>
            <a:endParaRPr lang="en-US" sz="3200" dirty="0">
              <a:solidFill>
                <a:schemeClr val="accent2">
                  <a:lumMod val="75000"/>
                </a:schemeClr>
              </a:solidFill>
            </a:endParaRPr>
          </a:p>
        </p:txBody>
      </p:sp>
      <p:sp>
        <p:nvSpPr>
          <p:cNvPr id="8" name="object 8" hidden="1"/>
          <p:cNvSpPr txBox="1">
            <a:spLocks noGrp="1"/>
          </p:cNvSpPr>
          <p:nvPr>
            <p:ph type="sldNum" sz="quarter" idx="7"/>
          </p:nvPr>
        </p:nvSpPr>
        <p:spPr>
          <a:xfrm>
            <a:off x="358139" y="4670677"/>
            <a:ext cx="256540" cy="296235"/>
          </a:xfrm>
          <a:prstGeom prst="rect">
            <a:avLst/>
          </a:prstGeom>
        </p:spPr>
        <p:txBody>
          <a:bodyPr vert="horz" wrap="square" lIns="0" tIns="80010" rIns="0" bIns="0" rtlCol="0">
            <a:spAutoFit/>
          </a:bodyPr>
          <a:lstStyle/>
          <a:p>
            <a:pPr marL="38100">
              <a:spcBef>
                <a:spcPts val="30"/>
              </a:spcBef>
            </a:pPr>
            <a:fld id="{81D60167-4931-47E6-BA6A-407CBD079E47}" type="slidenum">
              <a:rPr dirty="0"/>
              <a:pPr marL="38100">
                <a:spcBef>
                  <a:spcPts val="30"/>
                </a:spcBef>
              </a:pPr>
              <a:t>7</a:t>
            </a:fld>
            <a:endParaRPr lang="en-US"/>
          </a:p>
        </p:txBody>
      </p:sp>
      <p:graphicFrame>
        <p:nvGraphicFramePr>
          <p:cNvPr id="10" name="object 7">
            <a:extLst>
              <a:ext uri="{FF2B5EF4-FFF2-40B4-BE49-F238E27FC236}">
                <a16:creationId xmlns:a16="http://schemas.microsoft.com/office/drawing/2014/main" id="{529EAEEB-9FB0-0CE2-5684-312D4EA83AEF}"/>
              </a:ext>
            </a:extLst>
          </p:cNvPr>
          <p:cNvGraphicFramePr/>
          <p:nvPr>
            <p:extLst>
              <p:ext uri="{D42A27DB-BD31-4B8C-83A1-F6EECF244321}">
                <p14:modId xmlns:p14="http://schemas.microsoft.com/office/powerpoint/2010/main" val="880825120"/>
              </p:ext>
            </p:extLst>
          </p:nvPr>
        </p:nvGraphicFramePr>
        <p:xfrm>
          <a:off x="4709160" y="1184465"/>
          <a:ext cx="3977640" cy="3398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450339" y="406400"/>
            <a:ext cx="4225925" cy="513080"/>
          </a:xfrm>
          <a:prstGeom prst="rect">
            <a:avLst/>
          </a:prstGeom>
        </p:spPr>
        <p:txBody>
          <a:bodyPr vert="horz" wrap="square" lIns="0" tIns="12700" rIns="0" bIns="0" rtlCol="0">
            <a:spAutoFit/>
          </a:bodyPr>
          <a:lstStyle/>
          <a:p>
            <a:pPr marL="12700">
              <a:lnSpc>
                <a:spcPct val="100000"/>
              </a:lnSpc>
              <a:spcBef>
                <a:spcPts val="100"/>
              </a:spcBef>
            </a:pPr>
            <a:r>
              <a:rPr spc="-5" dirty="0"/>
              <a:t>Detection</a:t>
            </a:r>
            <a:r>
              <a:rPr spc="-30" dirty="0"/>
              <a:t> </a:t>
            </a:r>
            <a:r>
              <a:rPr dirty="0"/>
              <a:t>of</a:t>
            </a:r>
            <a:r>
              <a:rPr spc="-30" dirty="0"/>
              <a:t> </a:t>
            </a:r>
            <a:r>
              <a:rPr spc="-5" dirty="0"/>
              <a:t>Friendliness</a:t>
            </a:r>
          </a:p>
        </p:txBody>
      </p:sp>
      <p:sp>
        <p:nvSpPr>
          <p:cNvPr id="7" name="object 7"/>
          <p:cNvSpPr txBox="1"/>
          <p:nvPr/>
        </p:nvSpPr>
        <p:spPr>
          <a:xfrm>
            <a:off x="840739" y="2843529"/>
            <a:ext cx="2121535" cy="1854200"/>
          </a:xfrm>
          <a:prstGeom prst="rect">
            <a:avLst/>
          </a:prstGeom>
        </p:spPr>
        <p:txBody>
          <a:bodyPr vert="horz" wrap="square" lIns="0" tIns="76200" rIns="0" bIns="0" rtlCol="0">
            <a:spAutoFit/>
          </a:bodyPr>
          <a:lstStyle/>
          <a:p>
            <a:pPr marL="584200" indent="-229235">
              <a:lnSpc>
                <a:spcPct val="100000"/>
              </a:lnSpc>
              <a:spcBef>
                <a:spcPts val="600"/>
              </a:spcBef>
              <a:buClr>
                <a:srgbClr val="CC0000"/>
              </a:buClr>
              <a:buFont typeface="Times New Roman"/>
              <a:buChar char="•"/>
              <a:tabLst>
                <a:tab pos="583565" algn="l"/>
                <a:tab pos="584200" algn="l"/>
              </a:tabLst>
            </a:pPr>
            <a:r>
              <a:rPr sz="2000" spc="-5" dirty="0">
                <a:latin typeface="Courier New"/>
                <a:cs typeface="Courier New"/>
              </a:rPr>
              <a:t>That’s</a:t>
            </a:r>
            <a:r>
              <a:rPr sz="2000" spc="-90" dirty="0">
                <a:latin typeface="Courier New"/>
                <a:cs typeface="Courier New"/>
              </a:rPr>
              <a:t> </a:t>
            </a:r>
            <a:r>
              <a:rPr sz="2000" spc="-5" dirty="0">
                <a:latin typeface="Courier New"/>
                <a:cs typeface="Courier New"/>
              </a:rPr>
              <a:t>too</a:t>
            </a:r>
            <a:endParaRPr sz="2000">
              <a:latin typeface="Courier New"/>
              <a:cs typeface="Courier New"/>
            </a:endParaRPr>
          </a:p>
          <a:p>
            <a:pPr marL="241300" indent="-228600">
              <a:lnSpc>
                <a:spcPct val="100000"/>
              </a:lnSpc>
              <a:spcBef>
                <a:spcPts val="500"/>
              </a:spcBef>
              <a:buFont typeface="Times New Roman"/>
              <a:buChar char="•"/>
              <a:tabLst>
                <a:tab pos="240665" algn="l"/>
                <a:tab pos="241300" algn="l"/>
              </a:tabLst>
            </a:pPr>
            <a:r>
              <a:rPr sz="2000" spc="-5" dirty="0">
                <a:latin typeface="Calibri"/>
                <a:cs typeface="Calibri"/>
              </a:rPr>
              <a:t>More</a:t>
            </a:r>
            <a:r>
              <a:rPr sz="2000" spc="-25" dirty="0">
                <a:latin typeface="Calibri"/>
                <a:cs typeface="Calibri"/>
              </a:rPr>
              <a:t> </a:t>
            </a:r>
            <a:r>
              <a:rPr sz="2000" spc="-5" dirty="0">
                <a:latin typeface="Calibri"/>
                <a:cs typeface="Calibri"/>
              </a:rPr>
              <a:t>agreement</a:t>
            </a:r>
            <a:endParaRPr sz="2000">
              <a:latin typeface="Calibri"/>
              <a:cs typeface="Calibri"/>
            </a:endParaRPr>
          </a:p>
          <a:p>
            <a:pPr marL="584200" lvl="1" indent="-229235">
              <a:lnSpc>
                <a:spcPct val="100000"/>
              </a:lnSpc>
              <a:spcBef>
                <a:spcPts val="400"/>
              </a:spcBef>
              <a:buClr>
                <a:srgbClr val="CC0000"/>
              </a:buClr>
              <a:buFont typeface="Times New Roman"/>
              <a:buChar char="•"/>
              <a:tabLst>
                <a:tab pos="583565" algn="l"/>
                <a:tab pos="584200" algn="l"/>
              </a:tabLst>
            </a:pPr>
            <a:r>
              <a:rPr sz="2000" dirty="0">
                <a:latin typeface="Courier New"/>
                <a:cs typeface="Courier New"/>
              </a:rPr>
              <a:t>I</a:t>
            </a:r>
            <a:r>
              <a:rPr sz="2000" spc="-50" dirty="0">
                <a:latin typeface="Courier New"/>
                <a:cs typeface="Courier New"/>
              </a:rPr>
              <a:t> </a:t>
            </a:r>
            <a:r>
              <a:rPr sz="2000" spc="-5" dirty="0">
                <a:latin typeface="Courier New"/>
                <a:cs typeface="Courier New"/>
              </a:rPr>
              <a:t>think</a:t>
            </a:r>
            <a:r>
              <a:rPr sz="2000" spc="-50" dirty="0">
                <a:latin typeface="Courier New"/>
                <a:cs typeface="Courier New"/>
              </a:rPr>
              <a:t> </a:t>
            </a:r>
            <a:r>
              <a:rPr sz="2000" spc="-5" dirty="0">
                <a:latin typeface="Courier New"/>
                <a:cs typeface="Courier New"/>
              </a:rPr>
              <a:t>so</a:t>
            </a:r>
            <a:endParaRPr sz="2000">
              <a:latin typeface="Courier New"/>
              <a:cs typeface="Courier New"/>
            </a:endParaRPr>
          </a:p>
          <a:p>
            <a:pPr marL="241300" indent="-228600">
              <a:lnSpc>
                <a:spcPct val="100000"/>
              </a:lnSpc>
              <a:spcBef>
                <a:spcPts val="500"/>
              </a:spcBef>
              <a:buFont typeface="Times New Roman"/>
              <a:buChar char="•"/>
              <a:tabLst>
                <a:tab pos="240665" algn="l"/>
                <a:tab pos="241300" algn="l"/>
              </a:tabLst>
            </a:pPr>
            <a:r>
              <a:rPr sz="2000" spc="-5" dirty="0">
                <a:latin typeface="Calibri"/>
                <a:cs typeface="Calibri"/>
              </a:rPr>
              <a:t>Less</a:t>
            </a:r>
            <a:r>
              <a:rPr sz="2000" spc="-30" dirty="0">
                <a:latin typeface="Calibri"/>
                <a:cs typeface="Calibri"/>
              </a:rPr>
              <a:t> </a:t>
            </a:r>
            <a:r>
              <a:rPr sz="2000" spc="-5" dirty="0">
                <a:latin typeface="Calibri"/>
                <a:cs typeface="Calibri"/>
              </a:rPr>
              <a:t>hedges</a:t>
            </a:r>
            <a:endParaRPr sz="2000">
              <a:latin typeface="Calibri"/>
              <a:cs typeface="Calibri"/>
            </a:endParaRPr>
          </a:p>
          <a:p>
            <a:pPr marL="584200" lvl="1" indent="-229235">
              <a:lnSpc>
                <a:spcPct val="100000"/>
              </a:lnSpc>
              <a:spcBef>
                <a:spcPts val="500"/>
              </a:spcBef>
              <a:buClr>
                <a:srgbClr val="CC0000"/>
              </a:buClr>
              <a:buFont typeface="Times New Roman"/>
              <a:buChar char="•"/>
              <a:tabLst>
                <a:tab pos="583565" algn="l"/>
                <a:tab pos="584200" algn="l"/>
              </a:tabLst>
            </a:pPr>
            <a:r>
              <a:rPr sz="2000" spc="-5" dirty="0">
                <a:latin typeface="Courier New"/>
                <a:cs typeface="Courier New"/>
              </a:rPr>
              <a:t>kind</a:t>
            </a:r>
            <a:r>
              <a:rPr sz="2000" spc="-70" dirty="0">
                <a:latin typeface="Courier New"/>
                <a:cs typeface="Courier New"/>
              </a:rPr>
              <a:t> </a:t>
            </a:r>
            <a:r>
              <a:rPr sz="2000" spc="-5" dirty="0">
                <a:latin typeface="Courier New"/>
                <a:cs typeface="Courier New"/>
              </a:rPr>
              <a:t>of</a:t>
            </a:r>
            <a:endParaRPr sz="2000">
              <a:latin typeface="Courier New"/>
              <a:cs typeface="Courier New"/>
            </a:endParaRPr>
          </a:p>
        </p:txBody>
      </p:sp>
      <p:sp>
        <p:nvSpPr>
          <p:cNvPr id="8" name="object 8"/>
          <p:cNvSpPr txBox="1"/>
          <p:nvPr/>
        </p:nvSpPr>
        <p:spPr>
          <a:xfrm>
            <a:off x="2936345" y="2907029"/>
            <a:ext cx="4598035" cy="1790700"/>
          </a:xfrm>
          <a:prstGeom prst="rect">
            <a:avLst/>
          </a:prstGeom>
        </p:spPr>
        <p:txBody>
          <a:bodyPr vert="horz" wrap="square" lIns="0" tIns="12700" rIns="0" bIns="0" rtlCol="0">
            <a:spAutoFit/>
          </a:bodyPr>
          <a:lstStyle/>
          <a:p>
            <a:pPr marL="164465">
              <a:lnSpc>
                <a:spcPct val="100000"/>
              </a:lnSpc>
              <a:spcBef>
                <a:spcPts val="100"/>
              </a:spcBef>
              <a:tabLst>
                <a:tab pos="1231265" algn="l"/>
              </a:tabLst>
            </a:pPr>
            <a:r>
              <a:rPr sz="2000" spc="-5" dirty="0">
                <a:latin typeface="Courier New"/>
                <a:cs typeface="Courier New"/>
              </a:rPr>
              <a:t>bad	I’m</a:t>
            </a:r>
            <a:r>
              <a:rPr sz="2000" spc="-25" dirty="0">
                <a:latin typeface="Courier New"/>
                <a:cs typeface="Courier New"/>
              </a:rPr>
              <a:t> </a:t>
            </a:r>
            <a:r>
              <a:rPr sz="2000" spc="-5" dirty="0">
                <a:latin typeface="Courier New"/>
                <a:cs typeface="Courier New"/>
              </a:rPr>
              <a:t>sorry</a:t>
            </a:r>
            <a:r>
              <a:rPr sz="2000" spc="-25" dirty="0">
                <a:latin typeface="Courier New"/>
                <a:cs typeface="Courier New"/>
              </a:rPr>
              <a:t> </a:t>
            </a:r>
            <a:r>
              <a:rPr sz="2000" spc="-5" dirty="0">
                <a:latin typeface="Courier New"/>
                <a:cs typeface="Courier New"/>
              </a:rPr>
              <a:t>to</a:t>
            </a:r>
            <a:r>
              <a:rPr sz="2000" spc="-25" dirty="0">
                <a:latin typeface="Courier New"/>
                <a:cs typeface="Courier New"/>
              </a:rPr>
              <a:t> </a:t>
            </a:r>
            <a:r>
              <a:rPr sz="2000" spc="-5" dirty="0">
                <a:latin typeface="Courier New"/>
                <a:cs typeface="Courier New"/>
              </a:rPr>
              <a:t>hear</a:t>
            </a:r>
            <a:r>
              <a:rPr sz="2000" spc="-25" dirty="0">
                <a:latin typeface="Courier New"/>
                <a:cs typeface="Courier New"/>
              </a:rPr>
              <a:t> </a:t>
            </a:r>
            <a:r>
              <a:rPr sz="2000" dirty="0">
                <a:latin typeface="Courier New"/>
                <a:cs typeface="Courier New"/>
              </a:rPr>
              <a:t>that</a:t>
            </a:r>
            <a:endParaRPr sz="2000">
              <a:latin typeface="Courier New"/>
              <a:cs typeface="Courier New"/>
            </a:endParaRPr>
          </a:p>
          <a:p>
            <a:pPr>
              <a:lnSpc>
                <a:spcPct val="100000"/>
              </a:lnSpc>
              <a:spcBef>
                <a:spcPts val="10"/>
              </a:spcBef>
            </a:pPr>
            <a:endParaRPr sz="2900">
              <a:latin typeface="Courier New"/>
              <a:cs typeface="Courier New"/>
            </a:endParaRPr>
          </a:p>
          <a:p>
            <a:pPr marL="164465">
              <a:lnSpc>
                <a:spcPct val="100000"/>
              </a:lnSpc>
              <a:spcBef>
                <a:spcPts val="5"/>
              </a:spcBef>
            </a:pPr>
            <a:r>
              <a:rPr sz="2000" dirty="0">
                <a:latin typeface="Courier New"/>
                <a:cs typeface="Courier New"/>
              </a:rPr>
              <a:t>too</a:t>
            </a:r>
            <a:endParaRPr sz="2000">
              <a:latin typeface="Courier New"/>
              <a:cs typeface="Courier New"/>
            </a:endParaRPr>
          </a:p>
          <a:p>
            <a:pPr>
              <a:lnSpc>
                <a:spcPct val="100000"/>
              </a:lnSpc>
            </a:pPr>
            <a:endParaRPr sz="2000">
              <a:latin typeface="Courier New"/>
              <a:cs typeface="Courier New"/>
            </a:endParaRPr>
          </a:p>
          <a:p>
            <a:pPr marL="12700">
              <a:lnSpc>
                <a:spcPct val="100000"/>
              </a:lnSpc>
              <a:spcBef>
                <a:spcPts val="1135"/>
              </a:spcBef>
              <a:tabLst>
                <a:tab pos="1536700" algn="l"/>
              </a:tabLst>
            </a:pPr>
            <a:r>
              <a:rPr sz="2000" spc="-5" dirty="0">
                <a:latin typeface="Courier New"/>
                <a:cs typeface="Courier New"/>
              </a:rPr>
              <a:t>sort</a:t>
            </a:r>
            <a:r>
              <a:rPr sz="2000" dirty="0">
                <a:latin typeface="Courier New"/>
                <a:cs typeface="Courier New"/>
              </a:rPr>
              <a:t> </a:t>
            </a:r>
            <a:r>
              <a:rPr sz="2000" spc="-5" dirty="0">
                <a:latin typeface="Courier New"/>
                <a:cs typeface="Courier New"/>
              </a:rPr>
              <a:t>of	</a:t>
            </a:r>
            <a:r>
              <a:rPr sz="2000" dirty="0">
                <a:latin typeface="Courier New"/>
                <a:cs typeface="Courier New"/>
              </a:rPr>
              <a:t>a</a:t>
            </a:r>
            <a:r>
              <a:rPr sz="2000" spc="-45" dirty="0">
                <a:latin typeface="Courier New"/>
                <a:cs typeface="Courier New"/>
              </a:rPr>
              <a:t> </a:t>
            </a:r>
            <a:r>
              <a:rPr sz="2000" spc="-5" dirty="0">
                <a:latin typeface="Courier New"/>
                <a:cs typeface="Courier New"/>
              </a:rPr>
              <a:t>little</a:t>
            </a:r>
            <a:r>
              <a:rPr sz="2000" spc="-40" dirty="0">
                <a:latin typeface="Courier New"/>
                <a:cs typeface="Courier New"/>
              </a:rPr>
              <a:t> </a:t>
            </a:r>
            <a:r>
              <a:rPr sz="2000" dirty="0">
                <a:latin typeface="Courier New"/>
                <a:cs typeface="Courier New"/>
              </a:rPr>
              <a:t>…</a:t>
            </a:r>
            <a:endParaRPr sz="2000">
              <a:latin typeface="Courier New"/>
              <a:cs typeface="Courier New"/>
            </a:endParaRPr>
          </a:p>
        </p:txBody>
      </p:sp>
      <p:sp>
        <p:nvSpPr>
          <p:cNvPr id="9" name="object 9"/>
          <p:cNvSpPr txBox="1"/>
          <p:nvPr/>
        </p:nvSpPr>
        <p:spPr>
          <a:xfrm>
            <a:off x="383539" y="924559"/>
            <a:ext cx="7397115" cy="1944370"/>
          </a:xfrm>
          <a:prstGeom prst="rect">
            <a:avLst/>
          </a:prstGeom>
        </p:spPr>
        <p:txBody>
          <a:bodyPr vert="horz" wrap="square" lIns="0" tIns="92710" rIns="0" bIns="0" rtlCol="0">
            <a:spAutoFit/>
          </a:bodyPr>
          <a:lstStyle/>
          <a:p>
            <a:pPr marL="4431665">
              <a:lnSpc>
                <a:spcPct val="100000"/>
              </a:lnSpc>
              <a:spcBef>
                <a:spcPts val="730"/>
              </a:spcBef>
            </a:pPr>
            <a:r>
              <a:rPr sz="1800" spc="-5" dirty="0">
                <a:latin typeface="Calibri"/>
                <a:cs typeface="Calibri"/>
              </a:rPr>
              <a:t>Ranganath,</a:t>
            </a:r>
            <a:r>
              <a:rPr sz="1800" dirty="0">
                <a:latin typeface="Calibri"/>
                <a:cs typeface="Calibri"/>
              </a:rPr>
              <a:t> </a:t>
            </a:r>
            <a:r>
              <a:rPr sz="1800" spc="-5" dirty="0">
                <a:latin typeface="Calibri"/>
                <a:cs typeface="Calibri"/>
              </a:rPr>
              <a:t>Jurafsky,</a:t>
            </a:r>
            <a:r>
              <a:rPr sz="1800" spc="5" dirty="0">
                <a:latin typeface="Calibri"/>
                <a:cs typeface="Calibri"/>
              </a:rPr>
              <a:t> </a:t>
            </a:r>
            <a:r>
              <a:rPr sz="1800" spc="-5" dirty="0">
                <a:latin typeface="Calibri"/>
                <a:cs typeface="Calibri"/>
              </a:rPr>
              <a:t>McFarland</a:t>
            </a:r>
            <a:endParaRPr sz="1800" dirty="0">
              <a:latin typeface="Calibri"/>
              <a:cs typeface="Calibri"/>
            </a:endParaRPr>
          </a:p>
          <a:p>
            <a:pPr marL="355600" indent="-342900">
              <a:lnSpc>
                <a:spcPct val="100000"/>
              </a:lnSpc>
              <a:spcBef>
                <a:spcPts val="840"/>
              </a:spcBef>
              <a:buClr>
                <a:srgbClr val="CC0000"/>
              </a:buClr>
              <a:buFont typeface="Times New Roman"/>
              <a:buChar char="•"/>
              <a:tabLst>
                <a:tab pos="354965" algn="l"/>
                <a:tab pos="355600" algn="l"/>
              </a:tabLst>
            </a:pPr>
            <a:r>
              <a:rPr sz="2400" spc="-5" dirty="0">
                <a:latin typeface="Calibri"/>
                <a:cs typeface="Calibri"/>
              </a:rPr>
              <a:t>Friendly</a:t>
            </a:r>
            <a:r>
              <a:rPr sz="2400" spc="5" dirty="0">
                <a:latin typeface="Calibri"/>
                <a:cs typeface="Calibri"/>
              </a:rPr>
              <a:t> </a:t>
            </a:r>
            <a:r>
              <a:rPr sz="2400" spc="-5" dirty="0">
                <a:latin typeface="Calibri"/>
                <a:cs typeface="Calibri"/>
              </a:rPr>
              <a:t>speakers</a:t>
            </a:r>
            <a:r>
              <a:rPr sz="2400" spc="10" dirty="0">
                <a:latin typeface="Calibri"/>
                <a:cs typeface="Calibri"/>
              </a:rPr>
              <a:t> </a:t>
            </a:r>
            <a:r>
              <a:rPr sz="2400" dirty="0">
                <a:latin typeface="Calibri"/>
                <a:cs typeface="Calibri"/>
              </a:rPr>
              <a:t>use</a:t>
            </a:r>
            <a:r>
              <a:rPr sz="2400" spc="10" dirty="0">
                <a:latin typeface="Calibri"/>
                <a:cs typeface="Calibri"/>
              </a:rPr>
              <a:t> </a:t>
            </a:r>
            <a:r>
              <a:rPr sz="2400" spc="-5" dirty="0">
                <a:latin typeface="Calibri"/>
                <a:cs typeface="Calibri"/>
              </a:rPr>
              <a:t>collaborative</a:t>
            </a:r>
            <a:r>
              <a:rPr sz="2400" spc="5" dirty="0">
                <a:latin typeface="Calibri"/>
                <a:cs typeface="Calibri"/>
              </a:rPr>
              <a:t> </a:t>
            </a:r>
            <a:r>
              <a:rPr sz="2400" spc="-5" dirty="0">
                <a:latin typeface="Calibri"/>
                <a:cs typeface="Calibri"/>
              </a:rPr>
              <a:t>conversational</a:t>
            </a:r>
            <a:r>
              <a:rPr sz="2400" spc="10" dirty="0">
                <a:latin typeface="Calibri"/>
                <a:cs typeface="Calibri"/>
              </a:rPr>
              <a:t> </a:t>
            </a:r>
            <a:r>
              <a:rPr sz="2400" spc="-5" dirty="0">
                <a:latin typeface="Calibri"/>
                <a:cs typeface="Calibri"/>
              </a:rPr>
              <a:t>style</a:t>
            </a:r>
            <a:endParaRPr sz="2400" dirty="0">
              <a:latin typeface="Calibri"/>
              <a:cs typeface="Calibri"/>
            </a:endParaRPr>
          </a:p>
          <a:p>
            <a:pPr marL="698500" lvl="1" indent="-228600">
              <a:lnSpc>
                <a:spcPct val="100000"/>
              </a:lnSpc>
              <a:spcBef>
                <a:spcPts val="400"/>
              </a:spcBef>
              <a:buFont typeface="Times New Roman"/>
              <a:buChar char="•"/>
              <a:tabLst>
                <a:tab pos="697865" algn="l"/>
                <a:tab pos="698500" algn="l"/>
              </a:tabLst>
            </a:pPr>
            <a:r>
              <a:rPr sz="2000" spc="-5" dirty="0">
                <a:latin typeface="Calibri"/>
                <a:cs typeface="Calibri"/>
              </a:rPr>
              <a:t>Laughter</a:t>
            </a:r>
            <a:endParaRPr sz="2000" dirty="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dirty="0">
                <a:latin typeface="Calibri"/>
                <a:cs typeface="Calibri"/>
              </a:rPr>
              <a:t>Less</a:t>
            </a:r>
            <a:r>
              <a:rPr sz="2000" spc="-10" dirty="0">
                <a:latin typeface="Calibri"/>
                <a:cs typeface="Calibri"/>
              </a:rPr>
              <a:t> </a:t>
            </a:r>
            <a:r>
              <a:rPr sz="2000" dirty="0">
                <a:latin typeface="Calibri"/>
                <a:cs typeface="Calibri"/>
              </a:rPr>
              <a:t>use</a:t>
            </a:r>
            <a:r>
              <a:rPr sz="2000" spc="-10" dirty="0">
                <a:latin typeface="Calibri"/>
                <a:cs typeface="Calibri"/>
              </a:rPr>
              <a:t> </a:t>
            </a:r>
            <a:r>
              <a:rPr sz="2000" spc="-5" dirty="0">
                <a:latin typeface="Calibri"/>
                <a:cs typeface="Calibri"/>
              </a:rPr>
              <a:t>of negative</a:t>
            </a:r>
            <a:r>
              <a:rPr sz="2000" spc="-10" dirty="0">
                <a:latin typeface="Calibri"/>
                <a:cs typeface="Calibri"/>
              </a:rPr>
              <a:t> </a:t>
            </a:r>
            <a:r>
              <a:rPr sz="2000" spc="-5" dirty="0">
                <a:latin typeface="Calibri"/>
                <a:cs typeface="Calibri"/>
              </a:rPr>
              <a:t>emotional words</a:t>
            </a:r>
            <a:endParaRPr sz="2000" dirty="0">
              <a:latin typeface="Calibri"/>
              <a:cs typeface="Calibri"/>
            </a:endParaRPr>
          </a:p>
          <a:p>
            <a:pPr marL="698500" lvl="1" indent="-228600">
              <a:lnSpc>
                <a:spcPct val="100000"/>
              </a:lnSpc>
              <a:spcBef>
                <a:spcPts val="500"/>
              </a:spcBef>
              <a:buFont typeface="Times New Roman"/>
              <a:buChar char="•"/>
              <a:tabLst>
                <a:tab pos="697865" algn="l"/>
                <a:tab pos="698500" algn="l"/>
              </a:tabLst>
            </a:pPr>
            <a:r>
              <a:rPr sz="2000" spc="-5" dirty="0">
                <a:latin typeface="Calibri"/>
                <a:cs typeface="Calibri"/>
              </a:rPr>
              <a:t>More</a:t>
            </a:r>
            <a:r>
              <a:rPr sz="2000" spc="-25" dirty="0">
                <a:latin typeface="Calibri"/>
                <a:cs typeface="Calibri"/>
              </a:rPr>
              <a:t> </a:t>
            </a:r>
            <a:r>
              <a:rPr sz="2000" spc="-5" dirty="0">
                <a:latin typeface="Calibri"/>
                <a:cs typeface="Calibri"/>
              </a:rPr>
              <a:t>sympathy</a:t>
            </a:r>
            <a:endParaRPr sz="20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80802" y="288925"/>
            <a:ext cx="6243320" cy="995680"/>
          </a:xfrm>
        </p:spPr>
        <p:txBody>
          <a:bodyPr vert="horz" wrap="square" lIns="0" tIns="0" rIns="0" bIns="0" rtlCol="0">
            <a:normAutofit/>
          </a:bodyPr>
          <a:lstStyle/>
          <a:p>
            <a:pPr marL="12700">
              <a:spcBef>
                <a:spcPts val="100"/>
              </a:spcBef>
            </a:pPr>
            <a:r>
              <a:rPr lang="en-US" b="1" i="0" spc="-5" dirty="0">
                <a:solidFill>
                  <a:schemeClr val="accent1">
                    <a:lumMod val="75000"/>
                  </a:schemeClr>
                </a:solidFill>
                <a:latin typeface="Calibri"/>
                <a:ea typeface="+mj-ea"/>
                <a:cs typeface="Calibri"/>
              </a:rPr>
              <a:t>Why</a:t>
            </a:r>
            <a:r>
              <a:rPr lang="en-US" b="1" i="0" spc="-25" dirty="0">
                <a:solidFill>
                  <a:schemeClr val="accent1">
                    <a:lumMod val="75000"/>
                  </a:schemeClr>
                </a:solidFill>
                <a:latin typeface="Calibri"/>
                <a:ea typeface="+mj-ea"/>
                <a:cs typeface="Calibri"/>
              </a:rPr>
              <a:t> </a:t>
            </a:r>
            <a:r>
              <a:rPr lang="en-US" b="1" i="0" spc="-10" dirty="0">
                <a:solidFill>
                  <a:schemeClr val="accent1">
                    <a:lumMod val="75000"/>
                  </a:schemeClr>
                </a:solidFill>
                <a:latin typeface="Calibri"/>
                <a:ea typeface="+mj-ea"/>
                <a:cs typeface="Calibri"/>
              </a:rPr>
              <a:t>sentiment</a:t>
            </a:r>
            <a:r>
              <a:rPr lang="en-US" b="1" i="0" spc="-20" dirty="0">
                <a:solidFill>
                  <a:schemeClr val="accent1">
                    <a:lumMod val="75000"/>
                  </a:schemeClr>
                </a:solidFill>
                <a:latin typeface="Calibri"/>
                <a:ea typeface="+mj-ea"/>
                <a:cs typeface="Calibri"/>
              </a:rPr>
              <a:t> </a:t>
            </a:r>
            <a:r>
              <a:rPr lang="en-US" b="1" i="0" spc="-5" dirty="0">
                <a:solidFill>
                  <a:schemeClr val="accent1">
                    <a:lumMod val="75000"/>
                  </a:schemeClr>
                </a:solidFill>
                <a:latin typeface="Calibri"/>
                <a:ea typeface="+mj-ea"/>
                <a:cs typeface="Calibri"/>
              </a:rPr>
              <a:t>analysis?</a:t>
            </a:r>
          </a:p>
        </p:txBody>
      </p:sp>
      <p:pic>
        <p:nvPicPr>
          <p:cNvPr id="2" name="Content Placeholder 1">
            <a:extLst>
              <a:ext uri="{FF2B5EF4-FFF2-40B4-BE49-F238E27FC236}">
                <a16:creationId xmlns:a16="http://schemas.microsoft.com/office/drawing/2014/main" id="{17E1EC07-A436-1EF1-75DF-04444D93F3AA}"/>
              </a:ext>
            </a:extLst>
          </p:cNvPr>
          <p:cNvPicPr>
            <a:picLocks noGrp="1" noChangeAspect="1"/>
          </p:cNvPicPr>
          <p:nvPr>
            <p:ph sz="half" idx="2"/>
          </p:nvPr>
        </p:nvPicPr>
        <p:blipFill>
          <a:blip r:embed="rId3"/>
          <a:stretch>
            <a:fillRect/>
          </a:stretch>
        </p:blipFill>
        <p:spPr>
          <a:xfrm>
            <a:off x="457200" y="1640483"/>
            <a:ext cx="3978275" cy="2486421"/>
          </a:xfrm>
          <a:prstGeom prst="rect">
            <a:avLst/>
          </a:prstGeom>
        </p:spPr>
      </p:pic>
      <p:sp>
        <p:nvSpPr>
          <p:cNvPr id="8" name="object 8" hidden="1"/>
          <p:cNvSpPr txBox="1">
            <a:spLocks noGrp="1"/>
          </p:cNvSpPr>
          <p:nvPr>
            <p:ph type="sldNum" sz="quarter" idx="7"/>
          </p:nvPr>
        </p:nvSpPr>
        <p:spPr>
          <a:xfrm>
            <a:off x="358139" y="4670677"/>
            <a:ext cx="256540" cy="296235"/>
          </a:xfrm>
          <a:prstGeom prst="rect">
            <a:avLst/>
          </a:prstGeom>
        </p:spPr>
        <p:txBody>
          <a:bodyPr vert="horz" wrap="square" lIns="0" tIns="80010" rIns="0" bIns="0" rtlCol="0">
            <a:spAutoFit/>
          </a:bodyPr>
          <a:lstStyle/>
          <a:p>
            <a:pPr marL="38100">
              <a:spcBef>
                <a:spcPts val="30"/>
              </a:spcBef>
            </a:pPr>
            <a:fld id="{81D60167-4931-47E6-BA6A-407CBD079E47}" type="slidenum">
              <a:rPr dirty="0"/>
              <a:pPr marL="38100">
                <a:spcBef>
                  <a:spcPts val="30"/>
                </a:spcBef>
              </a:pPr>
              <a:t>8</a:t>
            </a:fld>
            <a:endParaRPr lang="en-US"/>
          </a:p>
        </p:txBody>
      </p:sp>
      <p:graphicFrame>
        <p:nvGraphicFramePr>
          <p:cNvPr id="10" name="object 7">
            <a:extLst>
              <a:ext uri="{FF2B5EF4-FFF2-40B4-BE49-F238E27FC236}">
                <a16:creationId xmlns:a16="http://schemas.microsoft.com/office/drawing/2014/main" id="{D04F262E-D7F3-18C3-133D-3590B8ED83D8}"/>
              </a:ext>
            </a:extLst>
          </p:cNvPr>
          <p:cNvGraphicFramePr/>
          <p:nvPr>
            <p:extLst>
              <p:ext uri="{D42A27DB-BD31-4B8C-83A1-F6EECF244321}">
                <p14:modId xmlns:p14="http://schemas.microsoft.com/office/powerpoint/2010/main" val="1387787240"/>
              </p:ext>
            </p:extLst>
          </p:nvPr>
        </p:nvGraphicFramePr>
        <p:xfrm>
          <a:off x="4709160" y="1184465"/>
          <a:ext cx="3977640" cy="33989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42AE5-CA92-9650-B099-3C4C4CC9C509}"/>
              </a:ext>
            </a:extLst>
          </p:cNvPr>
          <p:cNvPicPr>
            <a:picLocks noChangeAspect="1"/>
          </p:cNvPicPr>
          <p:nvPr/>
        </p:nvPicPr>
        <p:blipFill>
          <a:blip r:embed="rId3"/>
          <a:stretch>
            <a:fillRect/>
          </a:stretch>
        </p:blipFill>
        <p:spPr>
          <a:xfrm>
            <a:off x="304800" y="136524"/>
            <a:ext cx="8534400" cy="5013325"/>
          </a:xfrm>
          <a:prstGeom prst="rect">
            <a:avLst/>
          </a:prstGeom>
        </p:spPr>
      </p:pic>
    </p:spTree>
    <p:extLst>
      <p:ext uri="{BB962C8B-B14F-4D97-AF65-F5344CB8AC3E}">
        <p14:creationId xmlns:p14="http://schemas.microsoft.com/office/powerpoint/2010/main" val="1352398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8E1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3511</TotalTime>
  <Words>9377</Words>
  <Application>Microsoft Office PowerPoint</Application>
  <PresentationFormat>Custom</PresentationFormat>
  <Paragraphs>1010</Paragraphs>
  <Slides>70</Slides>
  <Notes>58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2" baseType="lpstr">
      <vt:lpstr>MS UI Gothic</vt:lpstr>
      <vt:lpstr>Aptos</vt:lpstr>
      <vt:lpstr>Arial</vt:lpstr>
      <vt:lpstr>Arial MT</vt:lpstr>
      <vt:lpstr>Calibri</vt:lpstr>
      <vt:lpstr>Courier New</vt:lpstr>
      <vt:lpstr>Georgia</vt:lpstr>
      <vt:lpstr>Lucida Sans Unicode</vt:lpstr>
      <vt:lpstr>Symbol</vt:lpstr>
      <vt:lpstr>Times New Roman</vt:lpstr>
      <vt:lpstr>Office Theme</vt:lpstr>
      <vt:lpstr>Equation</vt:lpstr>
      <vt:lpstr>PowerPoint Presentation</vt:lpstr>
      <vt:lpstr>What is Sentiment Analysis?</vt:lpstr>
      <vt:lpstr>PowerPoint Presentation</vt:lpstr>
      <vt:lpstr>Google Product Search</vt:lpstr>
      <vt:lpstr>Twitter sentiment versus Gallup Poll of  Consumer Conﬁdence</vt:lpstr>
      <vt:lpstr>Target Sentiment on Twitter</vt:lpstr>
      <vt:lpstr>PowerPoint Presentation</vt:lpstr>
      <vt:lpstr>Why sentiment analysis?</vt:lpstr>
      <vt:lpstr>PowerPoint Presentation</vt:lpstr>
      <vt:lpstr>PowerPoint Presentation</vt:lpstr>
      <vt:lpstr>Scherer Typology of Aﬀective States</vt:lpstr>
      <vt:lpstr>Sentiment Analysis</vt:lpstr>
      <vt:lpstr>Sentiment Analysis</vt:lpstr>
      <vt:lpstr>IMDB data in the Pang and Lee database</vt:lpstr>
      <vt:lpstr>Workflow</vt:lpstr>
      <vt:lpstr>Baseline Algorithm (adapted from Pang  and Lee)</vt:lpstr>
      <vt:lpstr>PowerPoint Presentation</vt:lpstr>
      <vt:lpstr>Sentiment Tokenization Issues</vt:lpstr>
      <vt:lpstr>Extracting Features for Sentiment  Classiﬁcation</vt:lpstr>
      <vt:lpstr>Negation</vt:lpstr>
      <vt:lpstr></vt:lpstr>
      <vt:lpstr>Binarized (Boolean feature) Multinomial Naïve Bayes</vt:lpstr>
      <vt:lpstr>Multinomial Naïve Bayes: Learning</vt:lpstr>
      <vt:lpstr>Boolean Multinomial Naïve Bayes  on a test document d</vt:lpstr>
      <vt:lpstr>Normal vs. Boolean Multinomial NB</vt:lpstr>
      <vt:lpstr>Binarized (Boolean feature)  Multinomial Naïve Bayes</vt:lpstr>
      <vt:lpstr>Cross-­‐Validation</vt:lpstr>
      <vt:lpstr>Problems: What makes reviews hard to classify?</vt:lpstr>
      <vt:lpstr>Thwarted Expectations  and Ordering Eﬀects</vt:lpstr>
      <vt:lpstr>PowerPoint Presentation</vt:lpstr>
      <vt:lpstr>PowerPoint Presentation</vt:lpstr>
      <vt:lpstr>The General Inquirer</vt:lpstr>
      <vt:lpstr>LIWC (Linguistic Inquiry and Word Count)</vt:lpstr>
      <vt:lpstr>SentiWordNet: </vt:lpstr>
      <vt:lpstr>SentiWordNet</vt:lpstr>
      <vt:lpstr>Disagreements between polarity lexicons</vt:lpstr>
      <vt:lpstr>Analyzing the polarity of each word in IMDB</vt:lpstr>
      <vt:lpstr>Analyzing the polarity of each word in IMDB</vt:lpstr>
      <vt:lpstr>Other sentiment feature: Logical negation</vt:lpstr>
      <vt:lpstr>Potts 2011 Results: More negation in negative sentiment</vt:lpstr>
      <vt:lpstr>Semi-­‐supervised learning of lexicons</vt:lpstr>
      <vt:lpstr>Hatzivassiloglou and McKeown intuition  for identifying word polarity Vasileios Hatzivassiloglou and Kathleen R. McKeown. 1997. Predicting the  Semantic Orientation of Adjectives. ACL, 174–181</vt:lpstr>
      <vt:lpstr>Hatzivassiloglou &amp; McKeown 1997  Step 1</vt:lpstr>
      <vt:lpstr>Hatzivassiloglou &amp; McKeown 1997  Step 2</vt:lpstr>
      <vt:lpstr>Hatzivassiloglou &amp; McKeown 1997  Step 3</vt:lpstr>
      <vt:lpstr>Hatzivassiloglou &amp; McKeown 1997  Step 4</vt:lpstr>
      <vt:lpstr>Output polarity lexicon</vt:lpstr>
      <vt:lpstr>Turney Algorithm</vt:lpstr>
      <vt:lpstr>Extract two-­‐word phrases with adjectives</vt:lpstr>
      <vt:lpstr>How to measure polarity of a phrase?</vt:lpstr>
      <vt:lpstr>Pointwise Mutual Information</vt:lpstr>
      <vt:lpstr>Pointwise Mutual Information</vt:lpstr>
      <vt:lpstr>How to Estimate Pointwise Mutual Information</vt:lpstr>
      <vt:lpstr>Does phrase appear more with “poor” or “excellent”?</vt:lpstr>
      <vt:lpstr>Phrases from a thumbs-­‐up review</vt:lpstr>
      <vt:lpstr>Phrases from a thumbs-­‐down review</vt:lpstr>
      <vt:lpstr>Results of Turney algorithm</vt:lpstr>
      <vt:lpstr>Using WordNet to learn polarity</vt:lpstr>
      <vt:lpstr>Summary on Learning Lexicons</vt:lpstr>
      <vt:lpstr>Finding aspect/attribute/target of sentiment</vt:lpstr>
      <vt:lpstr>Finding aspect/attribute/target of sentiment</vt:lpstr>
      <vt:lpstr>PowerPoint Presentation</vt:lpstr>
      <vt:lpstr>Putting it all together:  Finding sentiment for aspects</vt:lpstr>
      <vt:lpstr>Results of Blair-­‐Goldensohn et al. method</vt:lpstr>
      <vt:lpstr>Baseline methods assume classes have  equal frequencies!</vt:lpstr>
      <vt:lpstr>How to deal with 7 stars? Bo Pang and Lillian Lee. 2005. Seeing stars: Exploiting class relationships for sentiment  categorization with respect to rating scales. ACL, 115–124</vt:lpstr>
      <vt:lpstr>PowerPoint Presentation</vt:lpstr>
      <vt:lpstr>Summary on Sentiment</vt:lpstr>
      <vt:lpstr>Computational work on other aﬀective states</vt:lpstr>
      <vt:lpstr>Detection of Friendliness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Sathvik Reddy Gutha</cp:lastModifiedBy>
  <cp:revision>5</cp:revision>
  <dcterms:created xsi:type="dcterms:W3CDTF">2024-03-31T18:35:18Z</dcterms:created>
  <dcterms:modified xsi:type="dcterms:W3CDTF">2024-04-03T05:09:12Z</dcterms:modified>
</cp:coreProperties>
</file>